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84" r:id="rId3"/>
    <p:sldId id="286" r:id="rId4"/>
    <p:sldId id="261" r:id="rId5"/>
    <p:sldId id="285" r:id="rId6"/>
    <p:sldId id="306" r:id="rId7"/>
    <p:sldId id="262" r:id="rId8"/>
    <p:sldId id="264" r:id="rId9"/>
    <p:sldId id="272" r:id="rId10"/>
    <p:sldId id="269" r:id="rId11"/>
    <p:sldId id="270" r:id="rId12"/>
    <p:sldId id="271" r:id="rId13"/>
    <p:sldId id="307" r:id="rId14"/>
    <p:sldId id="268" r:id="rId15"/>
    <p:sldId id="308" r:id="rId16"/>
    <p:sldId id="287" r:id="rId17"/>
    <p:sldId id="274" r:id="rId18"/>
    <p:sldId id="309" r:id="rId19"/>
    <p:sldId id="310" r:id="rId20"/>
    <p:sldId id="311" r:id="rId21"/>
    <p:sldId id="275" r:id="rId22"/>
    <p:sldId id="312" r:id="rId23"/>
    <p:sldId id="313" r:id="rId24"/>
    <p:sldId id="314" r:id="rId25"/>
    <p:sldId id="315" r:id="rId26"/>
    <p:sldId id="277" r:id="rId27"/>
    <p:sldId id="276" r:id="rId28"/>
    <p:sldId id="316"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7" d="100"/>
          <a:sy n="77" d="100"/>
        </p:scale>
        <p:origin x="-1056" y="-4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7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22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83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974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049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53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833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64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4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3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4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6135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10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7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xmlns=""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2023/5/17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90E59-18F6-C94E-B966-C5DE152FF5EB}"/>
              </a:ext>
            </a:extLst>
          </p:cNvPr>
          <p:cNvPicPr>
            <a:picLocks noChangeAspect="1"/>
          </p:cNvPicPr>
          <p:nvPr/>
        </p:nvPicPr>
        <p:blipFill>
          <a:blip r:embed="rId4"/>
          <a:stretch>
            <a:fillRect/>
          </a:stretch>
        </p:blipFill>
        <p:spPr>
          <a:xfrm>
            <a:off x="648391" y="3000664"/>
            <a:ext cx="3368503" cy="3857336"/>
          </a:xfrm>
          <a:prstGeom prst="rect">
            <a:avLst/>
          </a:prstGeom>
        </p:spPr>
      </p:pic>
      <p:sp>
        <p:nvSpPr>
          <p:cNvPr id="8" name="矩形: 圆角 2">
            <a:extLst>
              <a:ext uri="{FF2B5EF4-FFF2-40B4-BE49-F238E27FC236}">
                <a16:creationId xmlns:a16="http://schemas.microsoft.com/office/drawing/2014/main" xmlns="" id="{12D0640D-E62D-8568-8551-146CCF849EB7}"/>
              </a:ext>
            </a:extLst>
          </p:cNvPr>
          <p:cNvSpPr/>
          <p:nvPr/>
        </p:nvSpPr>
        <p:spPr>
          <a:xfrm>
            <a:off x="5045641" y="9947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pic>
        <p:nvPicPr>
          <p:cNvPr id="10" name="Picture 9">
            <a:extLst>
              <a:ext uri="{FF2B5EF4-FFF2-40B4-BE49-F238E27FC236}">
                <a16:creationId xmlns:a16="http://schemas.microsoft.com/office/drawing/2014/main" xmlns="" id="{42605824-A6FF-6CA5-7ACC-4AE09CD17CFE}"/>
              </a:ext>
            </a:extLst>
          </p:cNvPr>
          <p:cNvPicPr>
            <a:picLocks noChangeAspect="1"/>
          </p:cNvPicPr>
          <p:nvPr/>
        </p:nvPicPr>
        <p:blipFill>
          <a:blip r:embed="rId5"/>
          <a:stretch>
            <a:fillRect/>
          </a:stretch>
        </p:blipFill>
        <p:spPr>
          <a:xfrm>
            <a:off x="2216627" y="1957528"/>
            <a:ext cx="9492295" cy="1152244"/>
          </a:xfrm>
          <a:prstGeom prst="rect">
            <a:avLst/>
          </a:prstGeom>
        </p:spPr>
      </p:pic>
      <p:pic>
        <p:nvPicPr>
          <p:cNvPr id="11" name="Picture 10">
            <a:extLst>
              <a:ext uri="{FF2B5EF4-FFF2-40B4-BE49-F238E27FC236}">
                <a16:creationId xmlns:a16="http://schemas.microsoft.com/office/drawing/2014/main" xmlns="" id="{A2C9D292-0A7D-70CF-A1FC-93DDA0025DE7}"/>
              </a:ext>
            </a:extLst>
          </p:cNvPr>
          <p:cNvPicPr>
            <a:picLocks noChangeAspect="1"/>
          </p:cNvPicPr>
          <p:nvPr/>
        </p:nvPicPr>
        <p:blipFill>
          <a:blip r:embed="rId6">
            <a:duotone>
              <a:prstClr val="black"/>
              <a:schemeClr val="accent2">
                <a:tint val="45000"/>
                <a:satMod val="400000"/>
              </a:schemeClr>
            </a:duotone>
          </a:blip>
          <a:stretch>
            <a:fillRect/>
          </a:stretch>
        </p:blipFill>
        <p:spPr>
          <a:xfrm rot="20336566">
            <a:off x="967217" y="356895"/>
            <a:ext cx="3304318" cy="2353260"/>
          </a:xfrm>
          <a:prstGeom prst="rect">
            <a:avLst/>
          </a:prstGeom>
        </p:spPr>
      </p:pic>
      <p:pic>
        <p:nvPicPr>
          <p:cNvPr id="5" name="Picture 4">
            <a:extLst>
              <a:ext uri="{FF2B5EF4-FFF2-40B4-BE49-F238E27FC236}">
                <a16:creationId xmlns:a16="http://schemas.microsoft.com/office/drawing/2014/main" xmlns="" id="{D4BC41D1-BD6C-79FC-D918-C78B536B57EB}"/>
              </a:ext>
            </a:extLst>
          </p:cNvPr>
          <p:cNvPicPr>
            <a:picLocks noChangeAspect="1"/>
          </p:cNvPicPr>
          <p:nvPr/>
        </p:nvPicPr>
        <p:blipFill>
          <a:blip r:embed="rId7"/>
          <a:stretch>
            <a:fillRect/>
          </a:stretch>
        </p:blipFill>
        <p:spPr>
          <a:xfrm>
            <a:off x="8425375" y="3971925"/>
            <a:ext cx="38333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57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38E886-FD56-8D9D-182F-E87FE7B705AB}"/>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4" name="TextBox 3">
            <a:extLst>
              <a:ext uri="{FF2B5EF4-FFF2-40B4-BE49-F238E27FC236}">
                <a16:creationId xmlns:a16="http://schemas.microsoft.com/office/drawing/2014/main" xmlns="" id="{1E394473-CC73-F6FD-BFCC-AFF9E907AE49}"/>
              </a:ext>
            </a:extLst>
          </p:cNvPr>
          <p:cNvSpPr txBox="1"/>
          <p:nvPr/>
        </p:nvSpPr>
        <p:spPr>
          <a:xfrm>
            <a:off x="923925" y="1652270"/>
            <a:ext cx="10831830" cy="4423519"/>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Bà khách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ao ước gặp bác sĩ Y-éc-xanh/phần vì ngưỡng mộ người đã tìm ra vi trùng dịch hạch,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phần vì tò mò.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Bà muốn biết điều gì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khiến ông ông chọn cuộc sống nơi góc biển chân trời này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để nghiên cứu những bệnh nhiệt đới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Trong bộ quần áo ka ki sờn cũ</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không là ủi,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trông ông /như một khách đi tàu/ ngồi toa hạng ba</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678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DE69F42-9A69-F331-06B9-781D31FB8AD8}"/>
              </a:ext>
            </a:extLst>
          </p:cNvPr>
          <p:cNvSpPr/>
          <p:nvPr/>
        </p:nvSpPr>
        <p:spPr>
          <a:xfrm>
            <a:off x="2046476" y="1052474"/>
            <a:ext cx="8078821" cy="830997"/>
          </a:xfrm>
          <a:prstGeom prst="rect">
            <a:avLst/>
          </a:prstGeom>
          <a:noFill/>
        </p:spPr>
        <p:txBody>
          <a:bodyPr wrap="square" lIns="91440" tIns="45720" rIns="91440" bIns="45720">
            <a:spAutoFit/>
          </a:bodyPr>
          <a:lstStyle/>
          <a:p>
            <a:pPr algn="ct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chia </a:t>
            </a: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đoạn</a:t>
            </a:r>
            <a:endParaRPr lang="vi-VN"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0">
            <a:extLst>
              <a:ext uri="{FF2B5EF4-FFF2-40B4-BE49-F238E27FC236}">
                <a16:creationId xmlns:a16="http://schemas.microsoft.com/office/drawing/2014/main" xmlns="" id="{526D1AC8-A220-4C45-E32B-23DB58689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5" name="TextBox 4">
            <a:extLst>
              <a:ext uri="{FF2B5EF4-FFF2-40B4-BE49-F238E27FC236}">
                <a16:creationId xmlns:a16="http://schemas.microsoft.com/office/drawing/2014/main" xmlns="" id="{ADBA0CAC-84CD-5025-17C3-285C7136F71E}"/>
              </a:ext>
            </a:extLst>
          </p:cNvPr>
          <p:cNvSpPr txBox="1"/>
          <p:nvPr/>
        </p:nvSpPr>
        <p:spPr>
          <a:xfrm>
            <a:off x="943462" y="5246813"/>
            <a:ext cx="10131274"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4: Còn lại.</a:t>
            </a:r>
          </a:p>
        </p:txBody>
      </p:sp>
      <p:sp>
        <p:nvSpPr>
          <p:cNvPr id="8" name="TextBox 7">
            <a:extLst>
              <a:ext uri="{FF2B5EF4-FFF2-40B4-BE49-F238E27FC236}">
                <a16:creationId xmlns:a16="http://schemas.microsoft.com/office/drawing/2014/main" xmlns="" id="{E372A120-DEBA-66FC-81AF-76582EA98D09}"/>
              </a:ext>
            </a:extLst>
          </p:cNvPr>
          <p:cNvSpPr txBox="1"/>
          <p:nvPr/>
        </p:nvSpPr>
        <p:spPr>
          <a:xfrm>
            <a:off x="943461" y="2347158"/>
            <a:ext cx="9334013"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1: Từ đầu đến những bệnh nhiệt đới.</a:t>
            </a:r>
          </a:p>
        </p:txBody>
      </p:sp>
      <p:sp>
        <p:nvSpPr>
          <p:cNvPr id="9" name="TextBox 8">
            <a:extLst>
              <a:ext uri="{FF2B5EF4-FFF2-40B4-BE49-F238E27FC236}">
                <a16:creationId xmlns:a16="http://schemas.microsoft.com/office/drawing/2014/main" xmlns="" id="{86EFA5CE-4229-D51A-2EAF-E48C680B1AF5}"/>
              </a:ext>
            </a:extLst>
          </p:cNvPr>
          <p:cNvSpPr txBox="1"/>
          <p:nvPr/>
        </p:nvSpPr>
        <p:spPr>
          <a:xfrm>
            <a:off x="943462" y="33361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2: Tiếp theo cho đến làm bà chú ý.</a:t>
            </a:r>
          </a:p>
        </p:txBody>
      </p:sp>
      <p:sp>
        <p:nvSpPr>
          <p:cNvPr id="10" name="TextBox 9">
            <a:extLst>
              <a:ext uri="{FF2B5EF4-FFF2-40B4-BE49-F238E27FC236}">
                <a16:creationId xmlns:a16="http://schemas.microsoft.com/office/drawing/2014/main" xmlns="" id="{9D872788-03E1-C5CB-7C1C-FF195B3D89B8}"/>
              </a:ext>
            </a:extLst>
          </p:cNvPr>
          <p:cNvSpPr txBox="1"/>
          <p:nvPr/>
        </p:nvSpPr>
        <p:spPr>
          <a:xfrm>
            <a:off x="943462" y="43180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3: Tiếp theo cho đến không có tổ quốc</a:t>
            </a:r>
            <a:endParaRPr lang="en-US"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20">
            <a:extLst>
              <a:ext uri="{FF2B5EF4-FFF2-40B4-BE49-F238E27FC236}">
                <a16:creationId xmlns:a16="http://schemas.microsoft.com/office/drawing/2014/main" xmlns="" id="{9E5D88BC-07F5-4E5D-5D7D-57F059339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12" name="图片 20">
            <a:extLst>
              <a:ext uri="{FF2B5EF4-FFF2-40B4-BE49-F238E27FC236}">
                <a16:creationId xmlns:a16="http://schemas.microsoft.com/office/drawing/2014/main" xmlns="" id="{C03A387C-7981-768C-EFC4-5B1BB1D2A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13" name="图片 20">
            <a:extLst>
              <a:ext uri="{FF2B5EF4-FFF2-40B4-BE49-F238E27FC236}">
                <a16:creationId xmlns:a16="http://schemas.microsoft.com/office/drawing/2014/main" xmlns="" id="{C7C41067-4384-43A2-76F5-BF4843B37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spTree>
    <p:extLst>
      <p:ext uri="{BB962C8B-B14F-4D97-AF65-F5344CB8AC3E}">
        <p14:creationId xmlns:p14="http://schemas.microsoft.com/office/powerpoint/2010/main" val="902233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粉色的花&#10;&#10;描述已自动生成">
            <a:extLst>
              <a:ext uri="{FF2B5EF4-FFF2-40B4-BE49-F238E27FC236}">
                <a16:creationId xmlns:a16="http://schemas.microsoft.com/office/drawing/2014/main" xmlns="" id="{E6CFCDF7-5890-21A4-3571-57E4F2B2D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grpSp>
        <p:nvGrpSpPr>
          <p:cNvPr id="5" name="Group 4">
            <a:extLst>
              <a:ext uri="{FF2B5EF4-FFF2-40B4-BE49-F238E27FC236}">
                <a16:creationId xmlns:a16="http://schemas.microsoft.com/office/drawing/2014/main" xmlns="" id="{7776188D-6D6A-FBC2-0330-94AB73A65EBF}"/>
              </a:ext>
            </a:extLst>
          </p:cNvPr>
          <p:cNvGrpSpPr/>
          <p:nvPr/>
        </p:nvGrpSpPr>
        <p:grpSpPr>
          <a:xfrm>
            <a:off x="486607" y="1059138"/>
            <a:ext cx="5790252" cy="3036949"/>
            <a:chOff x="2975205" y="1255651"/>
            <a:chExt cx="5432196" cy="3036949"/>
          </a:xfrm>
        </p:grpSpPr>
        <p:sp>
          <p:nvSpPr>
            <p:cNvPr id="8" name="Rectangle: Rounded Corners 21">
              <a:extLst>
                <a:ext uri="{FF2B5EF4-FFF2-40B4-BE49-F238E27FC236}">
                  <a16:creationId xmlns:a16="http://schemas.microsoft.com/office/drawing/2014/main" xmlns="" id="{AA3A995C-0293-1613-C619-4A1A9EB15003}"/>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46291130-029F-D16C-221A-3782EB35BBC5}"/>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0" name="Picture 9">
              <a:extLst>
                <a:ext uri="{FF2B5EF4-FFF2-40B4-BE49-F238E27FC236}">
                  <a16:creationId xmlns:a16="http://schemas.microsoft.com/office/drawing/2014/main" xmlns="" id="{638B5F13-4180-3AE1-C72A-99D47E9A9D72}"/>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xmlns="" id="{EBEBB726-0C29-4EA3-5680-61C4A7BF534D}"/>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xmlns="" id="{04E23CB8-2E90-2DF0-C862-F44B7D82171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xmlns="" id="{1C87440C-C337-030A-4B6F-EFD3D2ACA694}"/>
              </a:ext>
            </a:extLst>
          </p:cNvPr>
          <p:cNvGrpSpPr/>
          <p:nvPr/>
        </p:nvGrpSpPr>
        <p:grpSpPr>
          <a:xfrm>
            <a:off x="5050654" y="3936004"/>
            <a:ext cx="7073839" cy="2800488"/>
            <a:chOff x="4841104" y="3859804"/>
            <a:chExt cx="7073839" cy="2800488"/>
          </a:xfrm>
        </p:grpSpPr>
        <p:grpSp>
          <p:nvGrpSpPr>
            <p:cNvPr id="14" name="Group 13">
              <a:extLst>
                <a:ext uri="{FF2B5EF4-FFF2-40B4-BE49-F238E27FC236}">
                  <a16:creationId xmlns:a16="http://schemas.microsoft.com/office/drawing/2014/main" xmlns="" id="{E8D6BBDE-F5BF-4AAF-27FF-851A5F3AF9DE}"/>
                </a:ext>
              </a:extLst>
            </p:cNvPr>
            <p:cNvGrpSpPr/>
            <p:nvPr/>
          </p:nvGrpSpPr>
          <p:grpSpPr>
            <a:xfrm>
              <a:off x="4841104" y="3859804"/>
              <a:ext cx="7073839" cy="2800488"/>
              <a:chOff x="2975204" y="1297855"/>
              <a:chExt cx="7073839" cy="2800488"/>
            </a:xfrm>
          </p:grpSpPr>
          <p:sp>
            <p:nvSpPr>
              <p:cNvPr id="24" name="Rectangle: Rounded Corners 23">
                <a:extLst>
                  <a:ext uri="{FF2B5EF4-FFF2-40B4-BE49-F238E27FC236}">
                    <a16:creationId xmlns:a16="http://schemas.microsoft.com/office/drawing/2014/main" xmlns="" id="{AD36D57A-4017-01EB-E265-C62CD9FCCD15}"/>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xmlns="" id="{D5B61D5B-9274-3E95-F23B-C5C379940C6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5" name="Picture 14">
              <a:extLst>
                <a:ext uri="{FF2B5EF4-FFF2-40B4-BE49-F238E27FC236}">
                  <a16:creationId xmlns:a16="http://schemas.microsoft.com/office/drawing/2014/main" xmlns="" id="{75B30C75-78EC-324B-9FBF-52FD39D78580}"/>
                </a:ext>
              </a:extLst>
            </p:cNvPr>
            <p:cNvPicPr>
              <a:picLocks noChangeAspect="1"/>
            </p:cNvPicPr>
            <p:nvPr/>
          </p:nvPicPr>
          <p:blipFill>
            <a:blip r:embed="rId5"/>
            <a:stretch>
              <a:fillRect/>
            </a:stretch>
          </p:blipFill>
          <p:spPr>
            <a:xfrm>
              <a:off x="7938655" y="4744733"/>
              <a:ext cx="469963" cy="469963"/>
            </a:xfrm>
            <a:prstGeom prst="rect">
              <a:avLst/>
            </a:prstGeom>
          </p:spPr>
        </p:pic>
        <p:pic>
          <p:nvPicPr>
            <p:cNvPr id="16" name="Picture 15">
              <a:extLst>
                <a:ext uri="{FF2B5EF4-FFF2-40B4-BE49-F238E27FC236}">
                  <a16:creationId xmlns:a16="http://schemas.microsoft.com/office/drawing/2014/main" xmlns="" id="{C48C3FFB-FCFB-3013-0E22-2D6F97F7A8D2}"/>
                </a:ext>
              </a:extLst>
            </p:cNvPr>
            <p:cNvPicPr>
              <a:picLocks noChangeAspect="1"/>
            </p:cNvPicPr>
            <p:nvPr/>
          </p:nvPicPr>
          <p:blipFill>
            <a:blip r:embed="rId6"/>
            <a:stretch>
              <a:fillRect/>
            </a:stretch>
          </p:blipFill>
          <p:spPr>
            <a:xfrm>
              <a:off x="7381981" y="4744733"/>
              <a:ext cx="469963" cy="469963"/>
            </a:xfrm>
            <a:prstGeom prst="rect">
              <a:avLst/>
            </a:prstGeom>
          </p:spPr>
        </p:pic>
        <p:pic>
          <p:nvPicPr>
            <p:cNvPr id="17" name="Picture 16">
              <a:extLst>
                <a:ext uri="{FF2B5EF4-FFF2-40B4-BE49-F238E27FC236}">
                  <a16:creationId xmlns:a16="http://schemas.microsoft.com/office/drawing/2014/main" xmlns="" id="{8BB50D91-659B-DA83-C404-E32B58DCEF02}"/>
                </a:ext>
              </a:extLst>
            </p:cNvPr>
            <p:cNvPicPr>
              <a:picLocks noChangeAspect="1"/>
            </p:cNvPicPr>
            <p:nvPr/>
          </p:nvPicPr>
          <p:blipFill>
            <a:blip r:embed="rId7"/>
            <a:stretch>
              <a:fillRect/>
            </a:stretch>
          </p:blipFill>
          <p:spPr>
            <a:xfrm>
              <a:off x="8495329" y="4744733"/>
              <a:ext cx="469963" cy="469963"/>
            </a:xfrm>
            <a:prstGeom prst="rect">
              <a:avLst/>
            </a:prstGeom>
          </p:spPr>
        </p:pic>
        <p:pic>
          <p:nvPicPr>
            <p:cNvPr id="18" name="Picture 17">
              <a:extLst>
                <a:ext uri="{FF2B5EF4-FFF2-40B4-BE49-F238E27FC236}">
                  <a16:creationId xmlns:a16="http://schemas.microsoft.com/office/drawing/2014/main" xmlns="" id="{550AF562-DF04-371D-5295-38AAF58FA036}"/>
                </a:ext>
              </a:extLst>
            </p:cNvPr>
            <p:cNvPicPr>
              <a:picLocks noChangeAspect="1"/>
            </p:cNvPicPr>
            <p:nvPr/>
          </p:nvPicPr>
          <p:blipFill>
            <a:blip r:embed="rId5"/>
            <a:stretch>
              <a:fillRect/>
            </a:stretch>
          </p:blipFill>
          <p:spPr>
            <a:xfrm>
              <a:off x="8011711" y="5354495"/>
              <a:ext cx="469963" cy="469963"/>
            </a:xfrm>
            <a:prstGeom prst="rect">
              <a:avLst/>
            </a:prstGeom>
          </p:spPr>
        </p:pic>
        <p:pic>
          <p:nvPicPr>
            <p:cNvPr id="19" name="Picture 18">
              <a:extLst>
                <a:ext uri="{FF2B5EF4-FFF2-40B4-BE49-F238E27FC236}">
                  <a16:creationId xmlns:a16="http://schemas.microsoft.com/office/drawing/2014/main" xmlns="" id="{590E60FC-EA73-A214-C9CE-7027800C1218}"/>
                </a:ext>
              </a:extLst>
            </p:cNvPr>
            <p:cNvPicPr>
              <a:picLocks noChangeAspect="1"/>
            </p:cNvPicPr>
            <p:nvPr/>
          </p:nvPicPr>
          <p:blipFill>
            <a:blip r:embed="rId6"/>
            <a:stretch>
              <a:fillRect/>
            </a:stretch>
          </p:blipFill>
          <p:spPr>
            <a:xfrm>
              <a:off x="7455037" y="5354495"/>
              <a:ext cx="469963" cy="469963"/>
            </a:xfrm>
            <a:prstGeom prst="rect">
              <a:avLst/>
            </a:prstGeom>
          </p:spPr>
        </p:pic>
        <p:pic>
          <p:nvPicPr>
            <p:cNvPr id="20" name="Picture 19">
              <a:extLst>
                <a:ext uri="{FF2B5EF4-FFF2-40B4-BE49-F238E27FC236}">
                  <a16:creationId xmlns:a16="http://schemas.microsoft.com/office/drawing/2014/main" xmlns="" id="{62E1F0D4-EC80-0DB0-9616-06C4661DFEB3}"/>
                </a:ext>
              </a:extLst>
            </p:cNvPr>
            <p:cNvPicPr>
              <a:picLocks noChangeAspect="1"/>
            </p:cNvPicPr>
            <p:nvPr/>
          </p:nvPicPr>
          <p:blipFill>
            <a:blip r:embed="rId7"/>
            <a:stretch>
              <a:fillRect/>
            </a:stretch>
          </p:blipFill>
          <p:spPr>
            <a:xfrm>
              <a:off x="8568385" y="5354495"/>
              <a:ext cx="469963" cy="469963"/>
            </a:xfrm>
            <a:prstGeom prst="rect">
              <a:avLst/>
            </a:prstGeom>
          </p:spPr>
        </p:pic>
        <p:pic>
          <p:nvPicPr>
            <p:cNvPr id="21" name="Picture 20">
              <a:extLst>
                <a:ext uri="{FF2B5EF4-FFF2-40B4-BE49-F238E27FC236}">
                  <a16:creationId xmlns:a16="http://schemas.microsoft.com/office/drawing/2014/main" xmlns="" id="{DE0E5229-AE53-146C-C3B6-E9AFB2C83A41}"/>
                </a:ext>
              </a:extLst>
            </p:cNvPr>
            <p:cNvPicPr>
              <a:picLocks noChangeAspect="1"/>
            </p:cNvPicPr>
            <p:nvPr/>
          </p:nvPicPr>
          <p:blipFill>
            <a:blip r:embed="rId5"/>
            <a:stretch>
              <a:fillRect/>
            </a:stretch>
          </p:blipFill>
          <p:spPr>
            <a:xfrm>
              <a:off x="10637510" y="5928927"/>
              <a:ext cx="469963" cy="469963"/>
            </a:xfrm>
            <a:prstGeom prst="rect">
              <a:avLst/>
            </a:prstGeom>
          </p:spPr>
        </p:pic>
        <p:pic>
          <p:nvPicPr>
            <p:cNvPr id="22" name="Picture 21">
              <a:extLst>
                <a:ext uri="{FF2B5EF4-FFF2-40B4-BE49-F238E27FC236}">
                  <a16:creationId xmlns:a16="http://schemas.microsoft.com/office/drawing/2014/main" xmlns="" id="{273E7C5B-B727-98EC-6E08-6EC31DAA04B6}"/>
                </a:ext>
              </a:extLst>
            </p:cNvPr>
            <p:cNvPicPr>
              <a:picLocks noChangeAspect="1"/>
            </p:cNvPicPr>
            <p:nvPr/>
          </p:nvPicPr>
          <p:blipFill>
            <a:blip r:embed="rId6"/>
            <a:stretch>
              <a:fillRect/>
            </a:stretch>
          </p:blipFill>
          <p:spPr>
            <a:xfrm>
              <a:off x="10080836" y="5928927"/>
              <a:ext cx="469963" cy="469963"/>
            </a:xfrm>
            <a:prstGeom prst="rect">
              <a:avLst/>
            </a:prstGeom>
          </p:spPr>
        </p:pic>
        <p:pic>
          <p:nvPicPr>
            <p:cNvPr id="23" name="Picture 22">
              <a:extLst>
                <a:ext uri="{FF2B5EF4-FFF2-40B4-BE49-F238E27FC236}">
                  <a16:creationId xmlns:a16="http://schemas.microsoft.com/office/drawing/2014/main" xmlns="" id="{5070D414-237A-2A76-F16D-510942932FEC}"/>
                </a:ext>
              </a:extLst>
            </p:cNvPr>
            <p:cNvPicPr>
              <a:picLocks noChangeAspect="1"/>
            </p:cNvPicPr>
            <p:nvPr/>
          </p:nvPicPr>
          <p:blipFill>
            <a:blip r:embed="rId7"/>
            <a:stretch>
              <a:fillRect/>
            </a:stretch>
          </p:blipFill>
          <p:spPr>
            <a:xfrm>
              <a:off x="11194184" y="5928927"/>
              <a:ext cx="469963" cy="469963"/>
            </a:xfrm>
            <a:prstGeom prst="rect">
              <a:avLst/>
            </a:prstGeom>
          </p:spPr>
        </p:pic>
      </p:grpSp>
      <p:pic>
        <p:nvPicPr>
          <p:cNvPr id="27" name="Picture 26">
            <a:extLst>
              <a:ext uri="{FF2B5EF4-FFF2-40B4-BE49-F238E27FC236}">
                <a16:creationId xmlns:a16="http://schemas.microsoft.com/office/drawing/2014/main" xmlns="" id="{83B567E6-56CA-8FD8-34AD-07D7FB34D677}"/>
              </a:ext>
            </a:extLst>
          </p:cNvPr>
          <p:cNvPicPr>
            <a:picLocks noChangeAspect="1"/>
          </p:cNvPicPr>
          <p:nvPr/>
        </p:nvPicPr>
        <p:blipFill>
          <a:blip r:embed="rId8"/>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13528942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40017755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2E0C93C-BB83-17BD-3575-D76234F8AD36}"/>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0EA8AD5B-E6AB-9AE2-BA84-8BC5283A6182}"/>
              </a:ext>
            </a:extLst>
          </p:cNvPr>
          <p:cNvGrpSpPr/>
          <p:nvPr/>
        </p:nvGrpSpPr>
        <p:grpSpPr>
          <a:xfrm>
            <a:off x="1544134" y="1910603"/>
            <a:ext cx="9122782" cy="3666080"/>
            <a:chOff x="4841104" y="3817600"/>
            <a:chExt cx="7073839" cy="2842692"/>
          </a:xfrm>
        </p:grpSpPr>
        <p:grpSp>
          <p:nvGrpSpPr>
            <p:cNvPr id="6" name="Group 5">
              <a:extLst>
                <a:ext uri="{FF2B5EF4-FFF2-40B4-BE49-F238E27FC236}">
                  <a16:creationId xmlns:a16="http://schemas.microsoft.com/office/drawing/2014/main" xmlns="" id="{38FE948D-0384-FD58-E8FB-92B5C995EAC4}"/>
                </a:ext>
              </a:extLst>
            </p:cNvPr>
            <p:cNvGrpSpPr/>
            <p:nvPr/>
          </p:nvGrpSpPr>
          <p:grpSpPr>
            <a:xfrm>
              <a:off x="4841104" y="3817600"/>
              <a:ext cx="7073839" cy="2842692"/>
              <a:chOff x="2975204" y="1255651"/>
              <a:chExt cx="7073839" cy="2842692"/>
            </a:xfrm>
          </p:grpSpPr>
          <p:sp>
            <p:nvSpPr>
              <p:cNvPr id="18" name="Rectangle: Rounded Corners 17">
                <a:extLst>
                  <a:ext uri="{FF2B5EF4-FFF2-40B4-BE49-F238E27FC236}">
                    <a16:creationId xmlns:a16="http://schemas.microsoft.com/office/drawing/2014/main" xmlns="" id="{FFACA865-8105-056A-FE91-600E9AF456B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Rectangle: Rounded Corners 18">
                <a:extLst>
                  <a:ext uri="{FF2B5EF4-FFF2-40B4-BE49-F238E27FC236}">
                    <a16:creationId xmlns:a16="http://schemas.microsoft.com/office/drawing/2014/main" xmlns="" id="{B47D65D7-A1DD-2C0B-771B-43D9044257CE}"/>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xmlns="" id="{A8EF9197-E59C-1BC9-A1F0-6B087049C7D3}"/>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10" name="Picture 9">
              <a:extLst>
                <a:ext uri="{FF2B5EF4-FFF2-40B4-BE49-F238E27FC236}">
                  <a16:creationId xmlns:a16="http://schemas.microsoft.com/office/drawing/2014/main" xmlns="" id="{8667C99F-77CC-9EE7-49F3-F1AB37C6D7DD}"/>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11" name="Picture 10">
              <a:extLst>
                <a:ext uri="{FF2B5EF4-FFF2-40B4-BE49-F238E27FC236}">
                  <a16:creationId xmlns:a16="http://schemas.microsoft.com/office/drawing/2014/main" xmlns="" id="{0D398F4F-FB6B-C981-B5E9-7E4F6EBEED95}"/>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12" name="Picture 11">
              <a:extLst>
                <a:ext uri="{FF2B5EF4-FFF2-40B4-BE49-F238E27FC236}">
                  <a16:creationId xmlns:a16="http://schemas.microsoft.com/office/drawing/2014/main" xmlns="" id="{07E59478-9887-260B-CD8A-11620EFB26BD}"/>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13" name="Picture 12">
              <a:extLst>
                <a:ext uri="{FF2B5EF4-FFF2-40B4-BE49-F238E27FC236}">
                  <a16:creationId xmlns:a16="http://schemas.microsoft.com/office/drawing/2014/main" xmlns="" id="{348993A0-73BB-9C67-B2A4-43D58AEA14CD}"/>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14" name="Picture 13">
              <a:extLst>
                <a:ext uri="{FF2B5EF4-FFF2-40B4-BE49-F238E27FC236}">
                  <a16:creationId xmlns:a16="http://schemas.microsoft.com/office/drawing/2014/main" xmlns="" id="{290C51EC-7882-FB2D-64CF-F5FDEF0EC8EF}"/>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15" name="Picture 14">
              <a:extLst>
                <a:ext uri="{FF2B5EF4-FFF2-40B4-BE49-F238E27FC236}">
                  <a16:creationId xmlns:a16="http://schemas.microsoft.com/office/drawing/2014/main" xmlns="" id="{9E0B06EF-3092-5457-FADF-9870D6971C85}"/>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16" name="Picture 15">
              <a:extLst>
                <a:ext uri="{FF2B5EF4-FFF2-40B4-BE49-F238E27FC236}">
                  <a16:creationId xmlns:a16="http://schemas.microsoft.com/office/drawing/2014/main" xmlns="" id="{F4E78B38-D7CE-F3A0-4F7D-34213E5BAEB9}"/>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17" name="Picture 16">
              <a:extLst>
                <a:ext uri="{FF2B5EF4-FFF2-40B4-BE49-F238E27FC236}">
                  <a16:creationId xmlns:a16="http://schemas.microsoft.com/office/drawing/2014/main" xmlns="" id="{B80C705A-D04A-7648-4FDD-023C30CF1EC2}"/>
                </a:ext>
              </a:extLst>
            </p:cNvPr>
            <p:cNvPicPr>
              <a:picLocks noChangeAspect="1"/>
            </p:cNvPicPr>
            <p:nvPr/>
          </p:nvPicPr>
          <p:blipFill>
            <a:blip r:embed="rId5"/>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27255462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27714337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xmlns=""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xmlns=""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6033053" y="2398406"/>
            <a:ext cx="5903843" cy="2246769"/>
          </a:xfrm>
          <a:prstGeom prst="rect">
            <a:avLst/>
          </a:prstGeom>
          <a:noFill/>
        </p:spPr>
        <p:txBody>
          <a:bodyPr wrap="square">
            <a:spAutoFit/>
          </a:bodyPr>
          <a:lstStyle/>
          <a:p>
            <a:pPr algn="just">
              <a:spcBef>
                <a:spcPct val="0"/>
              </a:spcBef>
              <a:buFontTx/>
              <a:buNone/>
            </a:pP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Y-éc-xanh: </a:t>
            </a:r>
            <a:r>
              <a:rPr lang="vi-VN" alt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 khoa học người Pháp, gắn bó gần như cả đời với Việt Nam, hiệu trưởng đầu tiên của Trường Đại học Y khoa Hà Nội (nay là Trường Đại học Y Hà Nội).</a:t>
            </a: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1028" name="Picture 4" descr="Sứ điệp sống: Bác sỹ Y-ÉC-XANH - Nhà khoa học dâng mình hầu việc Chúa tại  Việt Nam">
            <a:extLst>
              <a:ext uri="{FF2B5EF4-FFF2-40B4-BE49-F238E27FC236}">
                <a16:creationId xmlns:a16="http://schemas.microsoft.com/office/drawing/2014/main" xmlns="" id="{8BF82A46-F313-51A2-E7ED-FA6A85A0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80" y="2093429"/>
            <a:ext cx="3502715" cy="42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6072809" y="2477919"/>
            <a:ext cx="5844208"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góc biển chân trời: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xa xôi, cách biệt. </a:t>
            </a: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2050" name="Picture 2" descr="Điểm đến cực hot được mệnh danh là nơi 'chân trời góc bể'">
            <a:extLst>
              <a:ext uri="{FF2B5EF4-FFF2-40B4-BE49-F238E27FC236}">
                <a16:creationId xmlns:a16="http://schemas.microsoft.com/office/drawing/2014/main" xmlns="" id="{BF109A23-89BF-FA41-ECB1-0CD1A40C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6" y="2322092"/>
            <a:ext cx="5290310" cy="330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26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3829050" y="2477919"/>
            <a:ext cx="8087967"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Bệnh nhiệt đới: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bệnh xảy ra ở vùng khí hậu nóng ẩm.</a:t>
            </a:r>
          </a:p>
          <a:p>
            <a:pPr lvl="0" algn="just">
              <a:spcBef>
                <a:spcPct val="0"/>
              </a:spcBef>
            </a:pP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3882981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878322"/>
            <a:ext cx="14906625" cy="8405093"/>
          </a:xfrm>
          <a:prstGeom prst="rect">
            <a:avLst/>
          </a:prstGeom>
        </p:spPr>
      </p:pic>
      <p:sp>
        <p:nvSpPr>
          <p:cNvPr id="8" name="Rectangle 7">
            <a:extLst>
              <a:ext uri="{FF2B5EF4-FFF2-40B4-BE49-F238E27FC236}">
                <a16:creationId xmlns:a16="http://schemas.microsoft.com/office/drawing/2014/main" xmlns="" id="{D2DDE644-CBCB-C973-E036-547A539B60FA}"/>
              </a:ext>
            </a:extLst>
          </p:cNvPr>
          <p:cNvSpPr/>
          <p:nvPr/>
        </p:nvSpPr>
        <p:spPr>
          <a:xfrm>
            <a:off x="1981200" y="2156484"/>
            <a:ext cx="8162925" cy="3785652"/>
          </a:xfrm>
          <a:prstGeom prst="rect">
            <a:avLst/>
          </a:prstGeom>
        </p:spPr>
        <p:txBody>
          <a:bodyPr wrap="square">
            <a:spAutoFit/>
          </a:bodyPr>
          <a:lstStyle/>
          <a:p>
            <a:pPr marL="457200" indent="-457200" algn="just">
              <a:buFont typeface="Arial" panose="020B0604020202020204" pitchFamily="34" charset="0"/>
              <a:buChar cha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ọc đúng từ ngữ, câu, đoạn và toàn bộ câu chuyện “Bác sĩ Y- éc- xanh”.</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đọc lời đối thoại của các nhân vật phù hợp với ngữ điệu, biết nghỉ hơi ở chỗ có dấu câu.</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thêm một số thông tin về bác sĩ Y-éc-xanh (quốc tịch, nghề nghiệp, nơi làm việc, phẩm chất tốt đẹp,...)</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p>
        </p:txBody>
      </p:sp>
      <p:pic>
        <p:nvPicPr>
          <p:cNvPr id="10" name="图片 7">
            <a:extLst>
              <a:ext uri="{FF2B5EF4-FFF2-40B4-BE49-F238E27FC236}">
                <a16:creationId xmlns:a16="http://schemas.microsoft.com/office/drawing/2014/main" xmlns=""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3026311" y="678084"/>
            <a:ext cx="6000000" cy="1342663"/>
          </a:xfrm>
          <a:prstGeom prst="rect">
            <a:avLst/>
          </a:prstGeom>
        </p:spPr>
      </p:pic>
      <p:sp>
        <p:nvSpPr>
          <p:cNvPr id="11" name="文本框 8">
            <a:extLst>
              <a:ext uri="{FF2B5EF4-FFF2-40B4-BE49-F238E27FC236}">
                <a16:creationId xmlns:a16="http://schemas.microsoft.com/office/drawing/2014/main" xmlns="" id="{7F3183E7-37E4-B6C7-1146-9A970B3AEA20}"/>
              </a:ext>
            </a:extLst>
          </p:cNvPr>
          <p:cNvSpPr txBox="1"/>
          <p:nvPr/>
        </p:nvSpPr>
        <p:spPr>
          <a:xfrm>
            <a:off x="4476751" y="1241265"/>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3829050" y="2477919"/>
            <a:ext cx="8087967" cy="1569660"/>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Toa hạng ba: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toa tàu dành cho khách bình dân.</a:t>
            </a: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23919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latin typeface="Arial-Rounded" panose="020B0500000000000000" pitchFamily="34" charset="0"/>
                  <a:ea typeface="Arial-Rounded" panose="020B0500000000000000" pitchFamily="34" charset="0"/>
                  <a:cs typeface="Arial-Rounded" panose="020B0500000000000000" pitchFamily="34" charset="0"/>
                </a:rPr>
                <a:t>z</a:t>
              </a:r>
              <a:endParaRPr lang="zh-CN" altLang="en-US" sz="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TÌM HIỂU BÀI</a:t>
              </a:r>
              <a:endParaRPr lang="en-US"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1.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Đọc đoạn 1 và cho biết Y-éc-xanh là ai. Vì sao bà khách ao ước gặp ông?</a:t>
            </a:r>
            <a:endParaRPr lang="en-GB"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là người đã tìm ra vi trùng dịch hạch. Bà khách ao ước gặp ông phần vì ngưỡng mộ, phần vì tò mò muốn bi</a:t>
            </a:r>
            <a:r>
              <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ế</a:t>
            </a: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 điều gì khiến ông chọn cuộc sống nơi góc biển chân trời này để nghiên cứu những bệnh nhiệt đới.</a:t>
            </a:r>
            <a:endParaRPr lang="en-GB"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2</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Y-éc-xanh có gì khác so với trí tưởng tượng của bà khách?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379754" y="3614831"/>
            <a:ext cx="9993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khác xa với nhà bác học trong trí tưởng tượng của bà khách, ông mặc bộ quần áo ka ki sờn cũ không là ủi, trông ông giống một khách đi tàu ngồi toa hạng ba.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3</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nào của Y-éc-xanh cho thấy ông là người rất yêu nước Pháp, Tổ quốc của ông? </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379754" y="361483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Tôi là người Pháp mãi mãi tôi là công dân Pháp. Người ta không thể nào sống mà không có tổ quốc.</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4</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417854" y="481498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Cho thấy Y-éc-xanh là người rất có ý thức về trách nhiệm và bổn phận của mỗi người trong ngôi nhà Trái Đất.</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381125" y="2386106"/>
            <a:ext cx="92297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5.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Em hãy nói 1-2 câu thể hiện lòng biết ơn với bác sĩ Y-éc-xanh.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217829" y="3767231"/>
            <a:ext cx="99930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sĩ!Chúng cháu rất cảm ơn bác đã đến giúp đỡ nhân dân Việt Nam.</a:t>
            </a:r>
            <a:endPar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 Chúng cháu vô cùng biết ơn bác.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down)">
                                      <p:cBhvr>
                                        <p:cTn id="12" dur="500"/>
                                        <p:tgtEl>
                                          <p:spTgt spid="4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down)">
                                      <p:cBhvr>
                                        <p:cTn id="15"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050D5F2-FE54-2642-99CE-4B5296BC2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64" y="420487"/>
            <a:ext cx="3922914" cy="3922914"/>
          </a:xfrm>
          <a:prstGeom prst="rect">
            <a:avLst/>
          </a:prstGeom>
        </p:spPr>
      </p:pic>
      <p:pic>
        <p:nvPicPr>
          <p:cNvPr id="2" name="Picture 6">
            <a:extLst>
              <a:ext uri="{FF2B5EF4-FFF2-40B4-BE49-F238E27FC236}">
                <a16:creationId xmlns:a16="http://schemas.microsoft.com/office/drawing/2014/main" xmlns="" id="{ECED89B5-C954-CDFB-B3EE-F9BEE45E1B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43276" y="2300605"/>
            <a:ext cx="7903210" cy="3842385"/>
          </a:xfrm>
          <a:prstGeom prst="rect">
            <a:avLst/>
          </a:prstGeom>
        </p:spPr>
      </p:pic>
      <p:sp>
        <p:nvSpPr>
          <p:cNvPr id="4" name="Text Box 2">
            <a:extLst>
              <a:ext uri="{FF2B5EF4-FFF2-40B4-BE49-F238E27FC236}">
                <a16:creationId xmlns:a16="http://schemas.microsoft.com/office/drawing/2014/main" xmlns="" id="{03014127-9D1F-277E-CA74-16BC90934D26}"/>
              </a:ext>
            </a:extLst>
          </p:cNvPr>
          <p:cNvSpPr txBox="1"/>
          <p:nvPr/>
        </p:nvSpPr>
        <p:spPr>
          <a:xfrm>
            <a:off x="5527040" y="1581150"/>
            <a:ext cx="5003165" cy="1015663"/>
          </a:xfrm>
          <a:prstGeom prst="rect">
            <a:avLst/>
          </a:prstGeom>
          <a:noFill/>
        </p:spPr>
        <p:txBody>
          <a:bodyPr wrap="square" rtlCol="0" anchor="t">
            <a:spAutoFit/>
            <a:scene3d>
              <a:camera prst="orthographicFront"/>
              <a:lightRig rig="threePt" dir="t"/>
            </a:scene3d>
          </a:bodyPr>
          <a:lstStyle/>
          <a:p>
            <a:pPr marL="0" lvl="0" indent="0" eaLnBrk="1" hangingPunct="1">
              <a:spcBef>
                <a:spcPct val="50000"/>
              </a:spcBef>
              <a:buClrTx/>
              <a:buSzTx/>
              <a:buFontTx/>
              <a:buNone/>
            </a:pP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Nội</a:t>
            </a:r>
            <a:r>
              <a:rPr lang="en-US" altLang="en-US" sz="6000"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 dung </a:t>
            </a: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bài</a:t>
            </a:r>
            <a:endParaRPr lang="en-US" altLang="en-US" sz="6000" b="1"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endParaRPr>
          </a:p>
        </p:txBody>
      </p:sp>
      <p:sp>
        <p:nvSpPr>
          <p:cNvPr id="9" name="TextBox 8">
            <a:extLst>
              <a:ext uri="{FF2B5EF4-FFF2-40B4-BE49-F238E27FC236}">
                <a16:creationId xmlns:a16="http://schemas.microsoft.com/office/drawing/2014/main" xmlns="" id="{0CD1C8AB-0DAC-9621-9788-085D3E4C0DA0}"/>
              </a:ext>
            </a:extLst>
          </p:cNvPr>
          <p:cNvSpPr txBox="1"/>
          <p:nvPr/>
        </p:nvSpPr>
        <p:spPr>
          <a:xfrm>
            <a:off x="3581400" y="3248025"/>
            <a:ext cx="7524750" cy="2246769"/>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Bài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chia </a:t>
            </a:r>
            <a:r>
              <a:rPr lang="en-US" sz="2800" b="1" dirty="0" err="1">
                <a:latin typeface="Calibri" panose="020F0502020204030204" pitchFamily="34" charset="0"/>
                <a:cs typeface="Calibri" panose="020F0502020204030204" pitchFamily="34" charset="0"/>
              </a:rPr>
              <a:t>sẻ</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thông</a:t>
            </a:r>
            <a:r>
              <a:rPr lang="en-US" sz="2800" b="1" dirty="0">
                <a:latin typeface="Calibri" panose="020F0502020204030204" pitchFamily="34" charset="0"/>
                <a:cs typeface="Calibri" panose="020F0502020204030204" pitchFamily="34" charset="0"/>
              </a:rPr>
              <a:t> tin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Vì</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nhiệm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bổn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phận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Tổ</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p>
        </p:txBody>
      </p:sp>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xmlns=""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5" name="Group 4">
            <a:extLst>
              <a:ext uri="{FF2B5EF4-FFF2-40B4-BE49-F238E27FC236}">
                <a16:creationId xmlns:a16="http://schemas.microsoft.com/office/drawing/2014/main" xmlns="" id="{E7E55ACD-D3B2-4C73-EDB5-CA97E83B4E8D}"/>
              </a:ext>
            </a:extLst>
          </p:cNvPr>
          <p:cNvGrpSpPr/>
          <p:nvPr/>
        </p:nvGrpSpPr>
        <p:grpSpPr>
          <a:xfrm>
            <a:off x="3332818" y="76200"/>
            <a:ext cx="5526365" cy="1086132"/>
            <a:chOff x="3092880" y="0"/>
            <a:chExt cx="5699569" cy="1284494"/>
          </a:xfrm>
        </p:grpSpPr>
        <p:pic>
          <p:nvPicPr>
            <p:cNvPr id="8" name="Picture 7">
              <a:extLst>
                <a:ext uri="{FF2B5EF4-FFF2-40B4-BE49-F238E27FC236}">
                  <a16:creationId xmlns:a16="http://schemas.microsoft.com/office/drawing/2014/main" xmlns="" id="{21D43EC1-E122-D262-F60E-E5A96D038E9C}"/>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9" name="TextBox 8">
              <a:extLst>
                <a:ext uri="{FF2B5EF4-FFF2-40B4-BE49-F238E27FC236}">
                  <a16:creationId xmlns:a16="http://schemas.microsoft.com/office/drawing/2014/main" xmlns="" id="{A9234681-E47F-862D-402B-6FF66143317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xmlns="" id="{211A2917-7086-5341-F12B-23A9491E6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a16="http://schemas.microsoft.com/office/drawing/2014/main" xmlns="" id="{01CE6AE7-53A6-B587-A40C-D137B868F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a16="http://schemas.microsoft.com/office/drawing/2014/main" xmlns=""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xmlns="" id="{A8BF370E-677F-2546-D84B-FFA6F42F6F2A}"/>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Rectangle 13">
            <a:extLst>
              <a:ext uri="{FF2B5EF4-FFF2-40B4-BE49-F238E27FC236}">
                <a16:creationId xmlns:a16="http://schemas.microsoft.com/office/drawing/2014/main" xmlns=""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xmlns=""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a16="http://schemas.microsoft.com/office/drawing/2014/main" xmlns=""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a16="http://schemas.microsoft.com/office/drawing/2014/main" xmlns=""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xmlns=""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xmlns=""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a16="http://schemas.microsoft.com/office/drawing/2014/main" xmlns=""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xmlns=""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a16="http://schemas.microsoft.com/office/drawing/2014/main" xmlns="" id="{8F543E48-647C-9896-2D12-1F75BCEF82B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8A538E43-6252-4A90-29BC-483B8069F1E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xmlns="" id="{6CC91430-B62E-B4EE-9041-E4605D541E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a16="http://schemas.microsoft.com/office/drawing/2014/main" xmlns=""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a16="http://schemas.microsoft.com/office/drawing/2014/main" xmlns=""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xmlns=""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a16="http://schemas.microsoft.com/office/drawing/2014/main" xmlns="" id="{3561A19C-F084-60F2-0068-D92971C4EA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34835049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392DA3-1934-7E07-19EA-56A53845D205}"/>
              </a:ext>
            </a:extLst>
          </p:cNvPr>
          <p:cNvPicPr>
            <a:picLocks noChangeAspect="1"/>
          </p:cNvPicPr>
          <p:nvPr/>
        </p:nvPicPr>
        <p:blipFill>
          <a:blip r:embed="rId4"/>
          <a:stretch>
            <a:fillRect/>
          </a:stretch>
        </p:blipFill>
        <p:spPr>
          <a:xfrm>
            <a:off x="1058603" y="2054670"/>
            <a:ext cx="11091404" cy="1774380"/>
          </a:xfrm>
          <a:prstGeom prst="rect">
            <a:avLst/>
          </a:prstGeom>
        </p:spPr>
      </p:pic>
    </p:spTree>
    <p:extLst>
      <p:ext uri="{BB962C8B-B14F-4D97-AF65-F5344CB8AC3E}">
        <p14:creationId xmlns:p14="http://schemas.microsoft.com/office/powerpoint/2010/main" val="4034040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a16="http://schemas.microsoft.com/office/drawing/2014/main" xmlns=""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a16="http://schemas.microsoft.com/office/drawing/2014/main" xmlns=""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a16="http://schemas.microsoft.com/office/drawing/2014/main" xmlns="" id="{9C9BEC9C-9AB1-426A-4FD2-B7762EB018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xmlns=""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1352550" y="252845"/>
            <a:ext cx="9763125" cy="6085849"/>
          </a:xfrm>
          <a:prstGeom prst="rect">
            <a:avLst/>
          </a:prstGeom>
        </p:spPr>
      </p:pic>
      <p:sp>
        <p:nvSpPr>
          <p:cNvPr id="4" name="TextBox 3">
            <a:extLst>
              <a:ext uri="{FF2B5EF4-FFF2-40B4-BE49-F238E27FC236}">
                <a16:creationId xmlns:a16="http://schemas.microsoft.com/office/drawing/2014/main" xmlns="" id="{2F8D5BA4-BDCA-72C2-B372-8E66443A3568}"/>
              </a:ext>
            </a:extLst>
          </p:cNvPr>
          <p:cNvSpPr txBox="1"/>
          <p:nvPr/>
        </p:nvSpPr>
        <p:spPr>
          <a:xfrm>
            <a:off x="3581399" y="2762250"/>
            <a:ext cx="5800725" cy="1323439"/>
          </a:xfrm>
          <a:prstGeom prst="rect">
            <a:avLst/>
          </a:prstGeom>
          <a:noFill/>
        </p:spPr>
        <p:txBody>
          <a:bodyPr wrap="square" rtlCol="0">
            <a:spAutoFit/>
          </a:bodyPr>
          <a:lstStyle/>
          <a:p>
            <a:pPr algn="ct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iới thiệu với bạn về người làm nghề y mà em biết.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Hình ảnh 58" descr="Ảnh có chứa đồ chơi, đồ họa véc-tơ&#10;&#10;Mô tả được tạo tự động">
            <a:extLst>
              <a:ext uri="{FF2B5EF4-FFF2-40B4-BE49-F238E27FC236}">
                <a16:creationId xmlns:a16="http://schemas.microsoft.com/office/drawing/2014/main" xmlns=""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a16="http://schemas.microsoft.com/office/drawing/2014/main" xmlns=""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a16="http://schemas.microsoft.com/office/drawing/2014/main" xmlns="" id="{B9C05D49-20FE-DDC3-4D05-F9C43D3B8D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xmlns="" id="{512433C5-AC65-347C-661B-DB351FFF1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4" name="Rectangle 3">
            <a:extLst>
              <a:ext uri="{FF2B5EF4-FFF2-40B4-BE49-F238E27FC236}">
                <a16:creationId xmlns:a16="http://schemas.microsoft.com/office/drawing/2014/main" xmlns="" id="{CDC5DE72-A7E3-9C4F-894D-D0CC20A3BFE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8">
            <a:extLst>
              <a:ext uri="{FF2B5EF4-FFF2-40B4-BE49-F238E27FC236}">
                <a16:creationId xmlns:a16="http://schemas.microsoft.com/office/drawing/2014/main" xmlns="" id="{96FABF0F-B585-A508-6EA8-1F24AA9CF48C}"/>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28">
            <a:extLst>
              <a:ext uri="{FF2B5EF4-FFF2-40B4-BE49-F238E27FC236}">
                <a16:creationId xmlns:a16="http://schemas.microsoft.com/office/drawing/2014/main" xmlns="" id="{D510147A-7DF0-E93F-E3A4-8182C4C7836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28">
            <a:extLst>
              <a:ext uri="{FF2B5EF4-FFF2-40B4-BE49-F238E27FC236}">
                <a16:creationId xmlns:a16="http://schemas.microsoft.com/office/drawing/2014/main" xmlns="" id="{643B3A6C-1163-6B6A-85E2-077D5867F055}"/>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xmlns="" id="{29407620-65E5-34F8-A2FD-D9507CEBE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63804916-153D-6A8D-B5B7-D6BCD4094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xmlns="" id="{00E98461-0D99-2DEF-1EB4-E5D30FF5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4B68068B-73CF-C94A-6EB8-EB3DE0279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1926058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0.7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0.7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r>
              <a:rPr lang="vi-VN"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BÁC SĨ Y-ÉC-XANH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algn="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a16="http://schemas.microsoft.com/office/drawing/2014/main" xmlns="" id="{5AF53450-9593-211F-78E0-1B6965F7A83C}"/>
              </a:ext>
            </a:extLst>
          </p:cNvPr>
          <p:cNvGrpSpPr/>
          <p:nvPr/>
        </p:nvGrpSpPr>
        <p:grpSpPr>
          <a:xfrm>
            <a:off x="1762126" y="2216790"/>
            <a:ext cx="4146306" cy="1144268"/>
            <a:chOff x="3151567" y="4106353"/>
            <a:chExt cx="4182027" cy="1023787"/>
          </a:xfrm>
        </p:grpSpPr>
        <p:grpSp>
          <p:nvGrpSpPr>
            <p:cNvPr id="27" name="组合 31">
              <a:extLst>
                <a:ext uri="{FF2B5EF4-FFF2-40B4-BE49-F238E27FC236}">
                  <a16:creationId xmlns:a16="http://schemas.microsoft.com/office/drawing/2014/main" xmlns=""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a16="http://schemas.microsoft.com/office/drawing/2014/main" xmlns=""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a16="http://schemas.microsoft.com/office/drawing/2014/main" xmlns=""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a16="http://schemas.microsoft.com/office/drawing/2014/main" xmlns="" id="{F6899DA7-44A6-4ABB-E213-C7F5BD72165A}"/>
                </a:ext>
              </a:extLst>
            </p:cNvPr>
            <p:cNvSpPr txBox="1"/>
            <p:nvPr/>
          </p:nvSpPr>
          <p:spPr>
            <a:xfrm>
              <a:off x="3975651" y="4338604"/>
              <a:ext cx="2533869"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Cambria" panose="02040503050406030204" pitchFamily="18" charset="0"/>
                  <a:ea typeface="Cambria" panose="020405030504060302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1" name="组合 47">
            <a:extLst>
              <a:ext uri="{FF2B5EF4-FFF2-40B4-BE49-F238E27FC236}">
                <a16:creationId xmlns:a16="http://schemas.microsoft.com/office/drawing/2014/main" xmlns="" id="{56852A8C-9311-21CC-7C80-CBC1C72ADB65}"/>
              </a:ext>
            </a:extLst>
          </p:cNvPr>
          <p:cNvGrpSpPr/>
          <p:nvPr/>
        </p:nvGrpSpPr>
        <p:grpSpPr>
          <a:xfrm>
            <a:off x="7137990" y="2300699"/>
            <a:ext cx="4158659" cy="997675"/>
            <a:chOff x="3151568" y="4106352"/>
            <a:chExt cx="2774950" cy="892629"/>
          </a:xfrm>
        </p:grpSpPr>
        <p:grpSp>
          <p:nvGrpSpPr>
            <p:cNvPr id="32" name="组合 31">
              <a:extLst>
                <a:ext uri="{FF2B5EF4-FFF2-40B4-BE49-F238E27FC236}">
                  <a16:creationId xmlns:a16="http://schemas.microsoft.com/office/drawing/2014/main" xmlns="" id="{AF5EF5E9-43CC-191C-698E-49921B96963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4" name="圆角矩形 32">
                <a:extLst>
                  <a:ext uri="{FF2B5EF4-FFF2-40B4-BE49-F238E27FC236}">
                    <a16:creationId xmlns:a16="http://schemas.microsoft.com/office/drawing/2014/main" xmlns="" id="{406FD709-63F1-C2B7-6ED8-A86A7119E62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5" name="圆角矩形 33">
                <a:extLst>
                  <a:ext uri="{FF2B5EF4-FFF2-40B4-BE49-F238E27FC236}">
                    <a16:creationId xmlns:a16="http://schemas.microsoft.com/office/drawing/2014/main" xmlns="" id="{96B65C4F-CD1B-5DEA-F5BB-A4199A7E2F1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3" name="文本框 41">
              <a:extLst>
                <a:ext uri="{FF2B5EF4-FFF2-40B4-BE49-F238E27FC236}">
                  <a16:creationId xmlns:a16="http://schemas.microsoft.com/office/drawing/2014/main" xmlns="" id="{DC9B1128-243A-9900-111F-65B8237E29BA}"/>
                </a:ext>
              </a:extLst>
            </p:cNvPr>
            <p:cNvSpPr txBox="1"/>
            <p:nvPr/>
          </p:nvSpPr>
          <p:spPr>
            <a:xfrm>
              <a:off x="4221897" y="4258601"/>
              <a:ext cx="67622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sờn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xmlns="" id="{A77BA2B0-9B2D-0E82-A0A3-303C74D48462}"/>
              </a:ext>
            </a:extLst>
          </p:cNvPr>
          <p:cNvGrpSpPr/>
          <p:nvPr/>
        </p:nvGrpSpPr>
        <p:grpSpPr>
          <a:xfrm>
            <a:off x="7065855" y="4262171"/>
            <a:ext cx="4373670" cy="997675"/>
            <a:chOff x="3151568" y="4106352"/>
            <a:chExt cx="2774950" cy="892629"/>
          </a:xfrm>
        </p:grpSpPr>
        <p:grpSp>
          <p:nvGrpSpPr>
            <p:cNvPr id="37" name="组合 31">
              <a:extLst>
                <a:ext uri="{FF2B5EF4-FFF2-40B4-BE49-F238E27FC236}">
                  <a16:creationId xmlns:a16="http://schemas.microsoft.com/office/drawing/2014/main" xmlns=""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xmlns=""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xmlns=""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xmlns="" id="{539D05D3-E664-3BC9-1E3C-8CF258A53FE9}"/>
                </a:ext>
              </a:extLst>
            </p:cNvPr>
            <p:cNvSpPr txBox="1"/>
            <p:nvPr/>
          </p:nvSpPr>
          <p:spPr>
            <a:xfrm>
              <a:off x="4340737" y="4237060"/>
              <a:ext cx="54127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xmlns="" id="{12E2160C-F459-D803-23FA-753006E60071}"/>
              </a:ext>
            </a:extLst>
          </p:cNvPr>
          <p:cNvGrpSpPr/>
          <p:nvPr/>
        </p:nvGrpSpPr>
        <p:grpSpPr>
          <a:xfrm>
            <a:off x="1790700" y="4244129"/>
            <a:ext cx="3911304" cy="997675"/>
            <a:chOff x="3151568" y="4106352"/>
            <a:chExt cx="2774950" cy="892629"/>
          </a:xfrm>
        </p:grpSpPr>
        <p:grpSp>
          <p:nvGrpSpPr>
            <p:cNvPr id="42" name="组合 31">
              <a:extLst>
                <a:ext uri="{FF2B5EF4-FFF2-40B4-BE49-F238E27FC236}">
                  <a16:creationId xmlns:a16="http://schemas.microsoft.com/office/drawing/2014/main" xmlns=""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xmlns=""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xmlns=""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xmlns="" id="{17FB7DBA-3196-8FEB-42CC-32C8767643B9}"/>
                </a:ext>
              </a:extLst>
            </p:cNvPr>
            <p:cNvSpPr txBox="1"/>
            <p:nvPr/>
          </p:nvSpPr>
          <p:spPr>
            <a:xfrm>
              <a:off x="4323784" y="4279671"/>
              <a:ext cx="43012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ủ</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6" name="Picture 45">
            <a:extLst>
              <a:ext uri="{FF2B5EF4-FFF2-40B4-BE49-F238E27FC236}">
                <a16:creationId xmlns:a16="http://schemas.microsoft.com/office/drawing/2014/main" xmlns="" id="{FC5AA69A-BBF8-78B0-EC27-CB1BDF681DBF}"/>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80">
                                          <p:stCondLst>
                                            <p:cond delay="0"/>
                                          </p:stCondLst>
                                        </p:cTn>
                                        <p:tgtEl>
                                          <p:spTgt spid="31"/>
                                        </p:tgtEl>
                                      </p:cBhvr>
                                    </p:animEffect>
                                    <p:anim calcmode="lin" valueType="num">
                                      <p:cBhvr>
                                        <p:cTn id="4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4" dur="26">
                                          <p:stCondLst>
                                            <p:cond delay="650"/>
                                          </p:stCondLst>
                                        </p:cTn>
                                        <p:tgtEl>
                                          <p:spTgt spid="31"/>
                                        </p:tgtEl>
                                      </p:cBhvr>
                                      <p:to x="100000" y="60000"/>
                                    </p:animScale>
                                    <p:animScale>
                                      <p:cBhvr>
                                        <p:cTn id="55" dur="166" decel="50000">
                                          <p:stCondLst>
                                            <p:cond delay="676"/>
                                          </p:stCondLst>
                                        </p:cTn>
                                        <p:tgtEl>
                                          <p:spTgt spid="31"/>
                                        </p:tgtEl>
                                      </p:cBhvr>
                                      <p:to x="100000" y="100000"/>
                                    </p:animScale>
                                    <p:animScale>
                                      <p:cBhvr>
                                        <p:cTn id="56" dur="26">
                                          <p:stCondLst>
                                            <p:cond delay="1312"/>
                                          </p:stCondLst>
                                        </p:cTn>
                                        <p:tgtEl>
                                          <p:spTgt spid="31"/>
                                        </p:tgtEl>
                                      </p:cBhvr>
                                      <p:to x="100000" y="80000"/>
                                    </p:animScale>
                                    <p:animScale>
                                      <p:cBhvr>
                                        <p:cTn id="57" dur="166" decel="50000">
                                          <p:stCondLst>
                                            <p:cond delay="1338"/>
                                          </p:stCondLst>
                                        </p:cTn>
                                        <p:tgtEl>
                                          <p:spTgt spid="31"/>
                                        </p:tgtEl>
                                      </p:cBhvr>
                                      <p:to x="100000" y="100000"/>
                                    </p:animScale>
                                    <p:animScale>
                                      <p:cBhvr>
                                        <p:cTn id="58" dur="26">
                                          <p:stCondLst>
                                            <p:cond delay="1642"/>
                                          </p:stCondLst>
                                        </p:cTn>
                                        <p:tgtEl>
                                          <p:spTgt spid="31"/>
                                        </p:tgtEl>
                                      </p:cBhvr>
                                      <p:to x="100000" y="90000"/>
                                    </p:animScale>
                                    <p:animScale>
                                      <p:cBhvr>
                                        <p:cTn id="59" dur="166" decel="50000">
                                          <p:stCondLst>
                                            <p:cond delay="1668"/>
                                          </p:stCondLst>
                                        </p:cTn>
                                        <p:tgtEl>
                                          <p:spTgt spid="31"/>
                                        </p:tgtEl>
                                      </p:cBhvr>
                                      <p:to x="100000" y="100000"/>
                                    </p:animScale>
                                    <p:animScale>
                                      <p:cBhvr>
                                        <p:cTn id="60" dur="26">
                                          <p:stCondLst>
                                            <p:cond delay="1808"/>
                                          </p:stCondLst>
                                        </p:cTn>
                                        <p:tgtEl>
                                          <p:spTgt spid="31"/>
                                        </p:tgtEl>
                                      </p:cBhvr>
                                      <p:to x="100000" y="95000"/>
                                    </p:animScale>
                                    <p:animScale>
                                      <p:cBhvr>
                                        <p:cTn id="61" dur="166" decel="50000">
                                          <p:stCondLst>
                                            <p:cond delay="1834"/>
                                          </p:stCondLst>
                                        </p:cTn>
                                        <p:tgtEl>
                                          <p:spTgt spid="3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80">
                                          <p:stCondLst>
                                            <p:cond delay="0"/>
                                          </p:stCondLst>
                                        </p:cTn>
                                        <p:tgtEl>
                                          <p:spTgt spid="36"/>
                                        </p:tgtEl>
                                      </p:cBhvr>
                                    </p:animEffect>
                                    <p:anim calcmode="lin" valueType="num">
                                      <p:cBhvr>
                                        <p:cTn id="6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2" dur="26">
                                          <p:stCondLst>
                                            <p:cond delay="650"/>
                                          </p:stCondLst>
                                        </p:cTn>
                                        <p:tgtEl>
                                          <p:spTgt spid="36"/>
                                        </p:tgtEl>
                                      </p:cBhvr>
                                      <p:to x="100000" y="60000"/>
                                    </p:animScale>
                                    <p:animScale>
                                      <p:cBhvr>
                                        <p:cTn id="73" dur="166" decel="50000">
                                          <p:stCondLst>
                                            <p:cond delay="676"/>
                                          </p:stCondLst>
                                        </p:cTn>
                                        <p:tgtEl>
                                          <p:spTgt spid="36"/>
                                        </p:tgtEl>
                                      </p:cBhvr>
                                      <p:to x="100000" y="100000"/>
                                    </p:animScale>
                                    <p:animScale>
                                      <p:cBhvr>
                                        <p:cTn id="74" dur="26">
                                          <p:stCondLst>
                                            <p:cond delay="1312"/>
                                          </p:stCondLst>
                                        </p:cTn>
                                        <p:tgtEl>
                                          <p:spTgt spid="36"/>
                                        </p:tgtEl>
                                      </p:cBhvr>
                                      <p:to x="100000" y="80000"/>
                                    </p:animScale>
                                    <p:animScale>
                                      <p:cBhvr>
                                        <p:cTn id="75" dur="166" decel="50000">
                                          <p:stCondLst>
                                            <p:cond delay="1338"/>
                                          </p:stCondLst>
                                        </p:cTn>
                                        <p:tgtEl>
                                          <p:spTgt spid="36"/>
                                        </p:tgtEl>
                                      </p:cBhvr>
                                      <p:to x="100000" y="100000"/>
                                    </p:animScale>
                                    <p:animScale>
                                      <p:cBhvr>
                                        <p:cTn id="76" dur="26">
                                          <p:stCondLst>
                                            <p:cond delay="1642"/>
                                          </p:stCondLst>
                                        </p:cTn>
                                        <p:tgtEl>
                                          <p:spTgt spid="36"/>
                                        </p:tgtEl>
                                      </p:cBhvr>
                                      <p:to x="100000" y="90000"/>
                                    </p:animScale>
                                    <p:animScale>
                                      <p:cBhvr>
                                        <p:cTn id="77" dur="166" decel="50000">
                                          <p:stCondLst>
                                            <p:cond delay="1668"/>
                                          </p:stCondLst>
                                        </p:cTn>
                                        <p:tgtEl>
                                          <p:spTgt spid="36"/>
                                        </p:tgtEl>
                                      </p:cBhvr>
                                      <p:to x="100000" y="100000"/>
                                    </p:animScale>
                                    <p:animScale>
                                      <p:cBhvr>
                                        <p:cTn id="78" dur="26">
                                          <p:stCondLst>
                                            <p:cond delay="1808"/>
                                          </p:stCondLst>
                                        </p:cTn>
                                        <p:tgtEl>
                                          <p:spTgt spid="36"/>
                                        </p:tgtEl>
                                      </p:cBhvr>
                                      <p:to x="100000" y="95000"/>
                                    </p:animScale>
                                    <p:animScale>
                                      <p:cBhvr>
                                        <p:cTn id="79"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1152</Words>
  <Application>Microsoft Office PowerPoint</Application>
  <PresentationFormat>Custom</PresentationFormat>
  <Paragraphs>149</Paragraphs>
  <Slides>29</Slides>
  <Notes>29</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27</cp:revision>
  <dcterms:created xsi:type="dcterms:W3CDTF">2023-02-04T03:19:59Z</dcterms:created>
  <dcterms:modified xsi:type="dcterms:W3CDTF">2023-05-17T23:49:44Z</dcterms:modified>
</cp:coreProperties>
</file>