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79" d="100"/>
          <a:sy n="79" d="100"/>
        </p:scale>
        <p:origin x="372" y="96"/>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09-Sep-22</a:t>
            </a:fld>
            <a:endParaRPr lang="en-US"/>
          </a:p>
        </p:txBody>
      </p:sp>
      <p:sp>
        <p:nvSpPr>
          <p:cNvPr id="4" name="Footer Placeholder 3">
            <a:extLst>
              <a:ext uri="{FF2B5EF4-FFF2-40B4-BE49-F238E27FC236}">
                <a16:creationId xmlns:a16="http://schemas.microsoft.com/office/drawing/2014/main" xmlns=""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09-Sep-22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09-Sep-22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09-Sep-22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09-Sep-22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09-Sep-22</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09-Sep-22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09-Sep-22</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09-Sep-22</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09-Sep-22</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09-Sep-22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09-Sep-22</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09-Sep-22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2022/9/9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09-Sep-22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09-Sep-22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09-Sep-22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09-Sep-22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09-Sep-22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09-Sep-22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09-Sep-22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xmlns=""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xmlns=""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09-Sep-22</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xmlns=""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2022/9/9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xmlns=""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xmlns=""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xmlns=""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xmlns=""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xmlns=""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4" name="Rounded Rectangle 20">
            <a:extLst>
              <a:ext uri="{FF2B5EF4-FFF2-40B4-BE49-F238E27FC236}">
                <a16:creationId xmlns:a16="http://schemas.microsoft.com/office/drawing/2014/main" xmlns=""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trong</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một</a:t>
            </a:r>
            <a:r>
              <a:rPr kumimoji="0" lang="en-US" sz="3600" b="1" i="0" u="none" strike="noStrike" kern="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3600" b="1" i="0" u="none" strike="noStrike" kern="0" cap="none" spc="0" normalizeH="0" noProof="0" dirty="0" err="1">
                <a:ln>
                  <a:noFill/>
                </a:ln>
                <a:solidFill>
                  <a:srgbClr val="7030A0"/>
                </a:solidFill>
                <a:effectLst/>
                <a:uLnTx/>
                <a:uFillTx/>
                <a:latin typeface="Arial" panose="020B0604020202020204" pitchFamily="34" charset="0"/>
                <a:cs typeface="Arial" panose="020B0604020202020204" pitchFamily="34" charset="0"/>
              </a:rPr>
              <a:t>tổng</a:t>
            </a:r>
            <a:endParaRPr kumimoji="0" lang="vi-VN" sz="3600" b="1" i="0" u="none" strike="noStrike" kern="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t>Một</a:t>
            </a:r>
            <a:r>
              <a:rPr lang="en-US" sz="3200" dirty="0"/>
              <a:t> </a:t>
            </a:r>
            <a:r>
              <a:rPr lang="en-US" sz="3200" dirty="0" err="1"/>
              <a:t>túi</a:t>
            </a:r>
            <a:r>
              <a:rPr lang="en-US" sz="3200" dirty="0"/>
              <a:t> </a:t>
            </a:r>
            <a:r>
              <a:rPr lang="en-US" sz="3200" dirty="0" err="1"/>
              <a:t>có</a:t>
            </a:r>
            <a:r>
              <a:rPr lang="en-US" sz="3200" dirty="0"/>
              <a:t> 14 </a:t>
            </a:r>
            <a:r>
              <a:rPr lang="en-US" sz="3200" dirty="0" err="1"/>
              <a:t>quả</a:t>
            </a:r>
            <a:r>
              <a:rPr lang="en-US" sz="3200" dirty="0"/>
              <a:t> </a:t>
            </a:r>
            <a:r>
              <a:rPr lang="en-US" sz="3200" dirty="0" err="1"/>
              <a:t>táo</a:t>
            </a:r>
            <a:r>
              <a:rPr lang="en-US" sz="3200" dirty="0"/>
              <a:t> </a:t>
            </a:r>
            <a:r>
              <a:rPr lang="en-US" sz="3200" dirty="0" err="1"/>
              <a:t>gồm</a:t>
            </a:r>
            <a:r>
              <a:rPr lang="en-US" sz="3200" dirty="0"/>
              <a:t> </a:t>
            </a:r>
            <a:r>
              <a:rPr lang="en-US" sz="3200" dirty="0" err="1"/>
              <a:t>táo</a:t>
            </a:r>
            <a:r>
              <a:rPr lang="en-US" sz="3200" dirty="0"/>
              <a:t> </a:t>
            </a:r>
            <a:r>
              <a:rPr lang="en-US" sz="3200" dirty="0" err="1"/>
              <a:t>xanh</a:t>
            </a:r>
            <a:r>
              <a:rPr lang="en-US" sz="3200" dirty="0"/>
              <a:t> </a:t>
            </a:r>
            <a:r>
              <a:rPr lang="en-US" sz="3200" dirty="0" err="1"/>
              <a:t>và</a:t>
            </a:r>
            <a:r>
              <a:rPr lang="en-US" sz="3200" dirty="0"/>
              <a:t> </a:t>
            </a:r>
            <a:r>
              <a:rPr lang="en-US" sz="3200" dirty="0" err="1"/>
              <a:t>táo</a:t>
            </a:r>
            <a:r>
              <a:rPr lang="en-US" sz="3200" dirty="0"/>
              <a:t> </a:t>
            </a:r>
            <a:r>
              <a:rPr lang="en-US" sz="3200" dirty="0" err="1"/>
              <a:t>đỏ</a:t>
            </a:r>
            <a:r>
              <a:rPr lang="en-US" sz="3200" dirty="0"/>
              <a:t>, </a:t>
            </a:r>
            <a:r>
              <a:rPr lang="en-US" sz="3200" dirty="0" err="1"/>
              <a:t>trong</a:t>
            </a:r>
            <a:r>
              <a:rPr lang="en-US" sz="3200" dirty="0"/>
              <a:t> </a:t>
            </a:r>
            <a:r>
              <a:rPr lang="en-US" sz="3200" dirty="0" err="1"/>
              <a:t>đó</a:t>
            </a:r>
            <a:r>
              <a:rPr lang="en-US" sz="3200" dirty="0"/>
              <a:t> </a:t>
            </a:r>
            <a:r>
              <a:rPr lang="en-US" sz="3200" dirty="0" err="1"/>
              <a:t>có</a:t>
            </a:r>
            <a:r>
              <a:rPr lang="en-US" sz="3200" dirty="0"/>
              <a:t> 10 </a:t>
            </a:r>
            <a:r>
              <a:rPr lang="en-US" sz="3200" dirty="0" err="1"/>
              <a:t>quả</a:t>
            </a:r>
            <a:r>
              <a:rPr lang="en-US" sz="3200" dirty="0"/>
              <a:t> </a:t>
            </a:r>
            <a:r>
              <a:rPr lang="en-US" sz="3200" dirty="0" err="1"/>
              <a:t>táo</a:t>
            </a:r>
            <a:r>
              <a:rPr lang="en-US" sz="3200" dirty="0"/>
              <a:t> </a:t>
            </a:r>
            <a:r>
              <a:rPr lang="en-US" sz="3200" dirty="0" err="1"/>
              <a:t>xanh</a:t>
            </a:r>
            <a:r>
              <a:rPr lang="en-US" sz="3200" dirty="0"/>
              <a:t>. </a:t>
            </a:r>
            <a:r>
              <a:rPr lang="en-US" sz="3200" dirty="0" err="1"/>
              <a:t>Hỏi</a:t>
            </a:r>
            <a:r>
              <a:rPr lang="en-US" sz="3200" dirty="0"/>
              <a:t> </a:t>
            </a:r>
            <a:r>
              <a:rPr lang="en-US" sz="3200" dirty="0" err="1"/>
              <a:t>có</a:t>
            </a:r>
            <a:r>
              <a:rPr lang="en-US" sz="3200" dirty="0"/>
              <a:t> bao </a:t>
            </a:r>
            <a:r>
              <a:rPr lang="en-US" sz="3200" dirty="0" err="1"/>
              <a:t>nhiêu</a:t>
            </a:r>
            <a:r>
              <a:rPr lang="en-US" sz="3200" dirty="0"/>
              <a:t> </a:t>
            </a:r>
            <a:r>
              <a:rPr lang="en-US" sz="3200" dirty="0" err="1"/>
              <a:t>quả</a:t>
            </a:r>
            <a:r>
              <a:rPr lang="en-US" sz="3200" dirty="0"/>
              <a:t> </a:t>
            </a:r>
            <a:r>
              <a:rPr lang="en-US" sz="3200" dirty="0" err="1"/>
              <a:t>táo</a:t>
            </a:r>
            <a:r>
              <a:rPr lang="en-US" sz="3200" dirty="0"/>
              <a:t> </a:t>
            </a:r>
            <a:r>
              <a:rPr lang="en-US" sz="3200" dirty="0" err="1"/>
              <a:t>đỏ</a:t>
            </a:r>
            <a:r>
              <a:rPr lang="en-US" sz="3200" dirty="0"/>
              <a:t>?</a:t>
            </a:r>
          </a:p>
        </p:txBody>
      </p:sp>
      <p:grpSp>
        <p:nvGrpSpPr>
          <p:cNvPr id="36" name="Group 35">
            <a:extLst>
              <a:ext uri="{FF2B5EF4-FFF2-40B4-BE49-F238E27FC236}">
                <a16:creationId xmlns:a16="http://schemas.microsoft.com/office/drawing/2014/main" xmlns=""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xmlns=""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14</a:t>
              </a:r>
            </a:p>
          </p:txBody>
        </p:sp>
        <p:cxnSp>
          <p:nvCxnSpPr>
            <p:cNvPr id="10" name="Straight Connector 9">
              <a:extLst>
                <a:ext uri="{FF2B5EF4-FFF2-40B4-BE49-F238E27FC236}">
                  <a16:creationId xmlns:a16="http://schemas.microsoft.com/office/drawing/2014/main" xmlns=""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xmlns=""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xmlns=""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8" name="Picture 17" descr="A green apple with a stem&#10;&#10;Description automatically generated with low confidence">
              <a:extLst>
                <a:ext uri="{FF2B5EF4-FFF2-40B4-BE49-F238E27FC236}">
                  <a16:creationId xmlns:a16="http://schemas.microsoft.com/office/drawing/2014/main" xmlns="" id="{54E54A87-532F-4798-88D8-DC93F277A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xmlns="" id="{2FF2A9AF-5C6D-4B8B-B641-22CCB5D6C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xmlns="" id="{0FF39B44-263C-41DB-BF81-879FF5470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xmlns="" id="{FE686B89-5382-45ED-80CB-71C0B6849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xmlns="" id="{A93E0432-047A-432F-93CE-7D523CA25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xmlns="" id="{894E0F0E-7F44-4431-9C50-205D89E63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xmlns="" id="{C75B94CD-30F2-4C05-8415-7B26D8026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xmlns="" id="{6E012B2B-1FAC-4FEF-8497-5F201666B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xmlns="" id="{60A19220-A598-4A80-85ED-067E8458F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xmlns="" id="{2C86E129-819A-4794-B258-F780B3BF4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xmlns=""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t>Táo</a:t>
              </a:r>
              <a:r>
                <a:rPr lang="en-US" sz="3600" dirty="0"/>
                <a:t> </a:t>
              </a:r>
              <a:r>
                <a:rPr lang="en-US" sz="3600" dirty="0" err="1"/>
                <a:t>đỏ</a:t>
              </a:r>
              <a:endParaRPr lang="en-US" sz="3600" dirty="0"/>
            </a:p>
          </p:txBody>
        </p:sp>
        <p:cxnSp>
          <p:nvCxnSpPr>
            <p:cNvPr id="31" name="Straight Connector 30">
              <a:extLst>
                <a:ext uri="{FF2B5EF4-FFF2-40B4-BE49-F238E27FC236}">
                  <a16:creationId xmlns:a16="http://schemas.microsoft.com/office/drawing/2014/main" xmlns=""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xmlns=""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xmlns=""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t>10</a:t>
              </a:r>
              <a:endParaRPr lang="en-US" sz="3600" dirty="0"/>
            </a:p>
          </p:txBody>
        </p:sp>
        <p:sp>
          <p:nvSpPr>
            <p:cNvPr id="38" name="Rectangle: Rounded Corners 37">
              <a:extLst>
                <a:ext uri="{FF2B5EF4-FFF2-40B4-BE49-F238E27FC236}">
                  <a16:creationId xmlns:a16="http://schemas.microsoft.com/office/drawing/2014/main" xmlns=""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t>?</a:t>
              </a:r>
            </a:p>
          </p:txBody>
        </p:sp>
      </p:grpSp>
      <p:sp>
        <p:nvSpPr>
          <p:cNvPr id="39" name="Rectangle: Rounded Corners 38">
            <a:extLst>
              <a:ext uri="{FF2B5EF4-FFF2-40B4-BE49-F238E27FC236}">
                <a16:creationId xmlns:a16="http://schemas.microsoft.com/office/drawing/2014/main" xmlns=""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42" name="Group 41">
            <a:extLst>
              <a:ext uri="{FF2B5EF4-FFF2-40B4-BE49-F238E27FC236}">
                <a16:creationId xmlns:a16="http://schemas.microsoft.com/office/drawing/2014/main" xmlns=""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xmlns=""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t>10   +              =    14 </a:t>
              </a:r>
            </a:p>
          </p:txBody>
        </p:sp>
        <p:sp>
          <p:nvSpPr>
            <p:cNvPr id="41" name="Rectangle 40">
              <a:extLst>
                <a:ext uri="{FF2B5EF4-FFF2-40B4-BE49-F238E27FC236}">
                  <a16:creationId xmlns:a16="http://schemas.microsoft.com/office/drawing/2014/main" xmlns=""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t>?</a:t>
              </a:r>
            </a:p>
          </p:txBody>
        </p:sp>
      </p:grpSp>
      <p:cxnSp>
        <p:nvCxnSpPr>
          <p:cNvPr id="47" name="Straight Connector 46">
            <a:extLst>
              <a:ext uri="{FF2B5EF4-FFF2-40B4-BE49-F238E27FC236}">
                <a16:creationId xmlns:a16="http://schemas.microsoft.com/office/drawing/2014/main" xmlns=""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xmlns=""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52" name="Straight Connector 51">
            <a:extLst>
              <a:ext uri="{FF2B5EF4-FFF2-40B4-BE49-F238E27FC236}">
                <a16:creationId xmlns:a16="http://schemas.microsoft.com/office/drawing/2014/main" xmlns=""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xmlns=""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Số</a:t>
            </a:r>
            <a:r>
              <a:rPr lang="en-US" sz="2400" b="1" dirty="0"/>
              <a:t> </a:t>
            </a:r>
            <a:r>
              <a:rPr lang="en-US" sz="2400" b="1" dirty="0" err="1"/>
              <a:t>hạng</a:t>
            </a:r>
            <a:endParaRPr lang="en-US" sz="2400" b="1" dirty="0"/>
          </a:p>
        </p:txBody>
      </p:sp>
      <p:cxnSp>
        <p:nvCxnSpPr>
          <p:cNvPr id="60" name="Straight Connector 59">
            <a:extLst>
              <a:ext uri="{FF2B5EF4-FFF2-40B4-BE49-F238E27FC236}">
                <a16:creationId xmlns:a16="http://schemas.microsoft.com/office/drawing/2014/main" xmlns=""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xmlns=""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t>Tổng</a:t>
            </a:r>
            <a:endParaRPr lang="en-US" sz="2400" b="1" dirty="0"/>
          </a:p>
        </p:txBody>
      </p:sp>
      <p:sp>
        <p:nvSpPr>
          <p:cNvPr id="50" name="Rectangle 49">
            <a:extLst>
              <a:ext uri="{FF2B5EF4-FFF2-40B4-BE49-F238E27FC236}">
                <a16:creationId xmlns:a16="http://schemas.microsoft.com/office/drawing/2014/main" xmlns=""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t>Muốn</a:t>
            </a:r>
            <a:r>
              <a:rPr lang="en-US" sz="3200" dirty="0"/>
              <a:t> </a:t>
            </a:r>
            <a:r>
              <a:rPr lang="en-US" sz="3200" dirty="0" err="1"/>
              <a:t>tìm</a:t>
            </a:r>
            <a:r>
              <a:rPr lang="en-US" sz="3200" dirty="0"/>
              <a:t> </a:t>
            </a:r>
            <a:r>
              <a:rPr lang="en-US" sz="3200" dirty="0" err="1"/>
              <a:t>một</a:t>
            </a:r>
            <a:r>
              <a:rPr lang="en-US" sz="3200" dirty="0"/>
              <a:t> </a:t>
            </a:r>
            <a:r>
              <a:rPr lang="en-US" sz="3200" dirty="0" err="1"/>
              <a:t>số</a:t>
            </a:r>
            <a:r>
              <a:rPr lang="en-US" sz="3200" dirty="0"/>
              <a:t> </a:t>
            </a:r>
            <a:r>
              <a:rPr lang="en-US" sz="3200" dirty="0" err="1"/>
              <a:t>hạng</a:t>
            </a:r>
            <a:r>
              <a:rPr lang="en-US" sz="3200" dirty="0"/>
              <a:t>, ta </a:t>
            </a:r>
            <a:r>
              <a:rPr lang="en-US" sz="3200" dirty="0" err="1"/>
              <a:t>lấy</a:t>
            </a:r>
            <a:r>
              <a:rPr lang="en-US" sz="3200" dirty="0"/>
              <a:t> </a:t>
            </a:r>
            <a:r>
              <a:rPr lang="en-US" sz="3200" dirty="0" err="1"/>
              <a:t>tổng</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hạng</a:t>
            </a:r>
            <a:r>
              <a:rPr lang="en-US" sz="3200" dirty="0"/>
              <a:t> kia</a:t>
            </a:r>
          </a:p>
        </p:txBody>
      </p:sp>
      <p:sp>
        <p:nvSpPr>
          <p:cNvPr id="62" name="TextBox 61">
            <a:extLst>
              <a:ext uri="{FF2B5EF4-FFF2-40B4-BE49-F238E27FC236}">
                <a16:creationId xmlns:a16="http://schemas.microsoft.com/office/drawing/2014/main" xmlns=""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bằng</a:t>
            </a:r>
            <a:r>
              <a:rPr lang="en-US" sz="3200" dirty="0"/>
              <a:t> </a:t>
            </a:r>
            <a:r>
              <a:rPr lang="en-US" sz="3200" dirty="0" err="1"/>
              <a:t>tổng</a:t>
            </a:r>
            <a:r>
              <a:rPr lang="en-US" sz="3200" dirty="0"/>
              <a:t> </a:t>
            </a:r>
            <a:r>
              <a:rPr lang="en-US" sz="3200" dirty="0" err="1"/>
              <a:t>số</a:t>
            </a:r>
            <a:r>
              <a:rPr lang="en-US" sz="3200" dirty="0"/>
              <a:t> </a:t>
            </a:r>
            <a:r>
              <a:rPr lang="en-US" sz="3200" dirty="0" err="1"/>
              <a:t>táo</a:t>
            </a:r>
            <a:r>
              <a:rPr lang="en-US" sz="3200" dirty="0"/>
              <a:t> </a:t>
            </a:r>
            <a:r>
              <a:rPr lang="en-US" sz="3200" dirty="0" err="1"/>
              <a:t>trừ</a:t>
            </a:r>
            <a:r>
              <a:rPr lang="en-US" sz="3200" dirty="0"/>
              <a:t> </a:t>
            </a:r>
            <a:r>
              <a:rPr lang="en-US" sz="3200" dirty="0" err="1"/>
              <a:t>đi</a:t>
            </a:r>
            <a:r>
              <a:rPr lang="en-US" sz="3200" dirty="0"/>
              <a:t> </a:t>
            </a:r>
            <a:r>
              <a:rPr lang="en-US" sz="3200" dirty="0" err="1"/>
              <a:t>số</a:t>
            </a:r>
            <a:r>
              <a:rPr lang="en-US" sz="3200" dirty="0"/>
              <a:t> </a:t>
            </a:r>
            <a:r>
              <a:rPr lang="en-US" sz="3200" dirty="0" err="1"/>
              <a:t>táo</a:t>
            </a:r>
            <a:r>
              <a:rPr lang="en-US" sz="3200" dirty="0"/>
              <a:t> </a:t>
            </a:r>
            <a:r>
              <a:rPr lang="en-US" sz="3200" dirty="0" err="1"/>
              <a:t>xanh</a:t>
            </a:r>
            <a:r>
              <a:rPr lang="en-US" sz="3200" dirty="0"/>
              <a:t>.</a:t>
            </a:r>
          </a:p>
        </p:txBody>
      </p:sp>
      <p:sp>
        <p:nvSpPr>
          <p:cNvPr id="64" name="TextBox 63">
            <a:extLst>
              <a:ext uri="{FF2B5EF4-FFF2-40B4-BE49-F238E27FC236}">
                <a16:creationId xmlns:a16="http://schemas.microsoft.com/office/drawing/2014/main" xmlns=""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Số</a:t>
            </a:r>
            <a:r>
              <a:rPr lang="en-US" sz="3200" dirty="0"/>
              <a:t> </a:t>
            </a:r>
            <a:r>
              <a:rPr lang="en-US" sz="3200" dirty="0" err="1"/>
              <a:t>táo</a:t>
            </a:r>
            <a:r>
              <a:rPr lang="en-US" sz="3200" dirty="0"/>
              <a:t> </a:t>
            </a:r>
            <a:r>
              <a:rPr lang="en-US" sz="3200" dirty="0" err="1"/>
              <a:t>đỏ</a:t>
            </a:r>
            <a:r>
              <a:rPr lang="en-US" sz="3200" dirty="0"/>
              <a:t> </a:t>
            </a:r>
            <a:r>
              <a:rPr lang="en-US" sz="3200" dirty="0" err="1"/>
              <a:t>là</a:t>
            </a:r>
            <a:r>
              <a:rPr lang="en-US" sz="3200" dirty="0"/>
              <a:t>:</a:t>
            </a:r>
          </a:p>
          <a:p>
            <a:r>
              <a:rPr lang="en-US" sz="3200" dirty="0"/>
              <a:t>                      14 – 10 = 4 (</a:t>
            </a:r>
            <a:r>
              <a:rPr lang="en-US" sz="3200" dirty="0" err="1"/>
              <a:t>quả</a:t>
            </a:r>
            <a:r>
              <a:rPr lang="en-US" sz="3200"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xmlns=""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xmlns=""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xmlns=""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xmlns=""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xmlns=""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xmlns=""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a typeface="+mj-ea"/>
              <a:cs typeface="+mj-cs"/>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xmlns=""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a:ea typeface="+mn-ea"/>
              <a:cs typeface="+mn-cs"/>
            </a:endParaRPr>
          </a:p>
        </p:txBody>
      </p:sp>
      <p:sp>
        <p:nvSpPr>
          <p:cNvPr id="14" name="Rounded Rectangle 20">
            <a:extLst>
              <a:ext uri="{FF2B5EF4-FFF2-40B4-BE49-F238E27FC236}">
                <a16:creationId xmlns:a16="http://schemas.microsoft.com/office/drawing/2014/main" xmlns=""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rPr>
              <a:t>1.</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Tìm</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số</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hạng</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theo</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 </a:t>
            </a:r>
            <a:r>
              <a:rPr kumimoji="0" lang="en-US" sz="4000" b="1" i="0" u="none" strike="noStrike" kern="1200" cap="none" spc="0" normalizeH="0" noProof="0" dirty="0" err="1">
                <a:ln>
                  <a:noFill/>
                </a:ln>
                <a:solidFill>
                  <a:srgbClr val="7030A0"/>
                </a:solidFill>
                <a:effectLst/>
                <a:uLnTx/>
                <a:uFillTx/>
                <a:latin typeface="Arial" panose="020B0604020202020204" pitchFamily="34" charset="0"/>
                <a:cs typeface="Arial" panose="020B0604020202020204" pitchFamily="34" charset="0"/>
              </a:rPr>
              <a:t>mẫu</a:t>
            </a:r>
            <a:r>
              <a:rPr kumimoji="0" lang="en-US" sz="4000" b="1" i="0" u="none" strike="noStrike" kern="1200" cap="none" spc="0" normalizeH="0" noProof="0" dirty="0">
                <a:ln>
                  <a:noFill/>
                </a:ln>
                <a:solidFill>
                  <a:srgbClr val="7030A0"/>
                </a:solidFill>
                <a:effectLst/>
                <a:uLnTx/>
                <a:uFillTx/>
                <a:latin typeface="Arial" panose="020B0604020202020204" pitchFamily="34" charset="0"/>
                <a:cs typeface="Arial" panose="020B0604020202020204" pitchFamily="34" charset="0"/>
              </a:rPr>
              <a:t>)</a:t>
            </a:r>
            <a:endParaRPr kumimoji="0" lang="vi-VN" sz="4000" b="1" i="0" u="none" strike="noStrike" kern="1200" cap="none" spc="0" normalizeH="0" baseline="0" noProof="0" dirty="0">
              <a:ln>
                <a:noFill/>
              </a:ln>
              <a:solidFill>
                <a:srgbClr val="7030A0"/>
              </a:solidFill>
              <a:effectLst/>
              <a:uLnTx/>
              <a:uFillTx/>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xmlns=""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xmlns=""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t>Mẫu</a:t>
              </a:r>
              <a:r>
                <a:rPr lang="en-US" sz="3200" dirty="0"/>
                <a:t>:          + 10 = 26</a:t>
              </a:r>
            </a:p>
            <a:p>
              <a:pPr algn="ctr"/>
              <a:r>
                <a:rPr lang="en-US" sz="3200" dirty="0"/>
                <a:t>              26 – 10 = 16</a:t>
              </a:r>
            </a:p>
          </p:txBody>
        </p:sp>
        <p:sp>
          <p:nvSpPr>
            <p:cNvPr id="3" name="Rectangle 2">
              <a:extLst>
                <a:ext uri="{FF2B5EF4-FFF2-40B4-BE49-F238E27FC236}">
                  <a16:creationId xmlns:a16="http://schemas.microsoft.com/office/drawing/2014/main" xmlns=""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t>?</a:t>
              </a:r>
            </a:p>
          </p:txBody>
        </p:sp>
      </p:grpSp>
      <p:grpSp>
        <p:nvGrpSpPr>
          <p:cNvPr id="9" name="Group 8">
            <a:extLst>
              <a:ext uri="{FF2B5EF4-FFF2-40B4-BE49-F238E27FC236}">
                <a16:creationId xmlns:a16="http://schemas.microsoft.com/office/drawing/2014/main" xmlns=""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xmlns=""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t>      + 20 = 35</a:t>
              </a:r>
            </a:p>
            <a:p>
              <a:pPr marL="514350" indent="-514350">
                <a:buAutoNum type="alphaLcParenR"/>
              </a:pPr>
              <a:r>
                <a:rPr lang="en-US" sz="3200" dirty="0"/>
                <a:t>      + 15 = 25</a:t>
              </a:r>
            </a:p>
            <a:p>
              <a:pPr marL="514350" indent="-514350">
                <a:buAutoNum type="alphaLcParenR"/>
              </a:pPr>
              <a:r>
                <a:rPr lang="en-US" sz="3200" dirty="0"/>
                <a:t>14  +        = 28 </a:t>
              </a:r>
            </a:p>
          </p:txBody>
        </p:sp>
        <p:sp>
          <p:nvSpPr>
            <p:cNvPr id="8" name="Rectangle: Rounded Corners 7">
              <a:extLst>
                <a:ext uri="{FF2B5EF4-FFF2-40B4-BE49-F238E27FC236}">
                  <a16:creationId xmlns:a16="http://schemas.microsoft.com/office/drawing/2014/main" xmlns=""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1" name="Rectangle: Rounded Corners 20">
              <a:extLst>
                <a:ext uri="{FF2B5EF4-FFF2-40B4-BE49-F238E27FC236}">
                  <a16:creationId xmlns:a16="http://schemas.microsoft.com/office/drawing/2014/main" xmlns=""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sp>
          <p:nvSpPr>
            <p:cNvPr id="23" name="Rectangle: Rounded Corners 22">
              <a:extLst>
                <a:ext uri="{FF2B5EF4-FFF2-40B4-BE49-F238E27FC236}">
                  <a16:creationId xmlns:a16="http://schemas.microsoft.com/office/drawing/2014/main" xmlns=""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t>?</a:t>
              </a:r>
            </a:p>
          </p:txBody>
        </p:sp>
      </p:grpSp>
      <p:pic>
        <p:nvPicPr>
          <p:cNvPr id="24" name="Picture 23">
            <a:extLst>
              <a:ext uri="{FF2B5EF4-FFF2-40B4-BE49-F238E27FC236}">
                <a16:creationId xmlns:a16="http://schemas.microsoft.com/office/drawing/2014/main" xmlns=""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xmlns=""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19" name="Rectangle 18">
            <a:extLst>
              <a:ext uri="{FF2B5EF4-FFF2-40B4-BE49-F238E27FC236}">
                <a16:creationId xmlns:a16="http://schemas.microsoft.com/office/drawing/2014/main" xmlns=""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10</a:t>
            </a:r>
          </a:p>
        </p:txBody>
      </p:sp>
      <p:sp>
        <p:nvSpPr>
          <p:cNvPr id="20" name="Rectangle 19">
            <a:extLst>
              <a:ext uri="{FF2B5EF4-FFF2-40B4-BE49-F238E27FC236}">
                <a16:creationId xmlns:a16="http://schemas.microsoft.com/office/drawing/2014/main" xmlns=""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32" name="ชื่อเรื่อง 826">
            <a:extLst>
              <a:ext uri="{FF2B5EF4-FFF2-40B4-BE49-F238E27FC236}">
                <a16:creationId xmlns:a16="http://schemas.microsoft.com/office/drawing/2014/main" xmlns=""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Calibri" panose="020F0502020204030204" pitchFamily="34" charset="0"/>
                <a:cs typeface="Calibri" panose="020F0502020204030204" pitchFamily="34" charset="0"/>
              </a:rPr>
              <a:t>Số</a:t>
            </a:r>
            <a:endParaRPr lang="th-TH" sz="4800" dirty="0">
              <a:ln>
                <a:solidFill>
                  <a:srgbClr val="5E2700"/>
                </a:solidFill>
              </a:ln>
              <a:latin typeface="Calibri" panose="020F0502020204030204" pitchFamily="34" charset="0"/>
            </a:endParaRPr>
          </a:p>
        </p:txBody>
      </p:sp>
      <p:sp>
        <p:nvSpPr>
          <p:cNvPr id="33" name="Oval 32">
            <a:extLst>
              <a:ext uri="{FF2B5EF4-FFF2-40B4-BE49-F238E27FC236}">
                <a16:creationId xmlns:a16="http://schemas.microsoft.com/office/drawing/2014/main" xmlns=""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2</a:t>
            </a:r>
          </a:p>
        </p:txBody>
      </p:sp>
      <p:graphicFrame>
        <p:nvGraphicFramePr>
          <p:cNvPr id="34" name="Table 2">
            <a:extLst>
              <a:ext uri="{FF2B5EF4-FFF2-40B4-BE49-F238E27FC236}">
                <a16:creationId xmlns:a16="http://schemas.microsoft.com/office/drawing/2014/main" xmlns="" id="{010CD7B1-A790-4405-BCD3-1BFC9CC1C165}"/>
              </a:ext>
            </a:extLst>
          </p:cNvPr>
          <p:cNvGraphicFramePr>
            <a:graphicFrameLocks noGrp="1"/>
          </p:cNvGraphicFramePr>
          <p:nvPr>
            <p:extLst>
              <p:ext uri="{D42A27DB-BD31-4B8C-83A1-F6EECF244321}">
                <p14:modId xmlns:p14="http://schemas.microsoft.com/office/powerpoint/2010/main" val="247825124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1582773303"/>
                    </a:ext>
                  </a:extLst>
                </a:gridCol>
                <a:gridCol w="1533525">
                  <a:extLst>
                    <a:ext uri="{9D8B030D-6E8A-4147-A177-3AD203B41FA5}">
                      <a16:colId xmlns:a16="http://schemas.microsoft.com/office/drawing/2014/main" xmlns="" val="1568185502"/>
                    </a:ext>
                  </a:extLst>
                </a:gridCol>
                <a:gridCol w="1562100">
                  <a:extLst>
                    <a:ext uri="{9D8B030D-6E8A-4147-A177-3AD203B41FA5}">
                      <a16:colId xmlns:a16="http://schemas.microsoft.com/office/drawing/2014/main" xmlns="" val="1128983682"/>
                    </a:ext>
                  </a:extLst>
                </a:gridCol>
                <a:gridCol w="1695450">
                  <a:extLst>
                    <a:ext uri="{9D8B030D-6E8A-4147-A177-3AD203B41FA5}">
                      <a16:colId xmlns:a16="http://schemas.microsoft.com/office/drawing/2014/main" xmlns="" val="4198805853"/>
                    </a:ext>
                  </a:extLst>
                </a:gridCol>
                <a:gridCol w="1590675">
                  <a:extLst>
                    <a:ext uri="{9D8B030D-6E8A-4147-A177-3AD203B41FA5}">
                      <a16:colId xmlns:a16="http://schemas.microsoft.com/office/drawing/2014/main" xmlns="" val="1151174776"/>
                    </a:ext>
                  </a:extLst>
                </a:gridCol>
                <a:gridCol w="1381128">
                  <a:extLst>
                    <a:ext uri="{9D8B030D-6E8A-4147-A177-3AD203B41FA5}">
                      <a16:colId xmlns:a16="http://schemas.microsoft.com/office/drawing/2014/main" xmlns=""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52587911"/>
                  </a:ext>
                </a:extLst>
              </a:tr>
            </a:tbl>
          </a:graphicData>
        </a:graphic>
      </p:graphicFrame>
      <p:sp>
        <p:nvSpPr>
          <p:cNvPr id="36" name="Rectangle 35">
            <a:extLst>
              <a:ext uri="{FF2B5EF4-FFF2-40B4-BE49-F238E27FC236}">
                <a16:creationId xmlns:a16="http://schemas.microsoft.com/office/drawing/2014/main" xmlns=""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Tổng</a:t>
            </a:r>
            <a:r>
              <a:rPr lang="en-US" sz="3200" b="1" dirty="0">
                <a:solidFill>
                  <a:schemeClr val="tx2"/>
                </a:solidFill>
                <a:latin typeface="Arial" panose="020B0604020202020204" pitchFamily="34" charset="0"/>
                <a:cs typeface="Arial" panose="020B0604020202020204" pitchFamily="34" charset="0"/>
              </a:rPr>
              <a:t> – </a:t>
            </a:r>
            <a:r>
              <a:rPr lang="en-US" sz="3200" b="1" dirty="0" err="1">
                <a:solidFill>
                  <a:schemeClr val="tx2"/>
                </a:solidFill>
                <a:latin typeface="Arial" panose="020B0604020202020204" pitchFamily="34" charset="0"/>
                <a:cs typeface="Arial" panose="020B0604020202020204" pitchFamily="34" charset="0"/>
              </a:rPr>
              <a:t>số</a:t>
            </a:r>
            <a:r>
              <a:rPr lang="en-US" sz="3200" b="1" dirty="0">
                <a:solidFill>
                  <a:schemeClr val="tx2"/>
                </a:solidFill>
                <a:latin typeface="Arial" panose="020B0604020202020204" pitchFamily="34" charset="0"/>
                <a:cs typeface="Arial" panose="020B0604020202020204" pitchFamily="34" charset="0"/>
              </a:rPr>
              <a:t> </a:t>
            </a:r>
            <a:r>
              <a:rPr lang="en-US" sz="3200" b="1" dirty="0" err="1">
                <a:solidFill>
                  <a:schemeClr val="tx2"/>
                </a:solidFill>
                <a:latin typeface="Arial" panose="020B0604020202020204" pitchFamily="34" charset="0"/>
                <a:cs typeface="Arial" panose="020B0604020202020204" pitchFamily="34" charset="0"/>
              </a:rPr>
              <a:t>hạng</a:t>
            </a:r>
            <a:r>
              <a:rPr lang="en-US" sz="3200" b="1" dirty="0">
                <a:solidFill>
                  <a:schemeClr val="tx2"/>
                </a:solidFill>
                <a:latin typeface="Arial" panose="020B0604020202020204" pitchFamily="34" charset="0"/>
                <a:cs typeface="Arial" panose="020B0604020202020204" pitchFamily="34" charset="0"/>
              </a:rPr>
              <a:t> kia</a:t>
            </a:r>
          </a:p>
        </p:txBody>
      </p:sp>
      <p:sp>
        <p:nvSpPr>
          <p:cNvPr id="2" name="Rectangle: Rounded Corners 1">
            <a:extLst>
              <a:ext uri="{FF2B5EF4-FFF2-40B4-BE49-F238E27FC236}">
                <a16:creationId xmlns:a16="http://schemas.microsoft.com/office/drawing/2014/main" xmlns=""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7" name="Rectangle: Rounded Corners 36">
            <a:extLst>
              <a:ext uri="{FF2B5EF4-FFF2-40B4-BE49-F238E27FC236}">
                <a16:creationId xmlns:a16="http://schemas.microsoft.com/office/drawing/2014/main" xmlns=""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33</a:t>
            </a:r>
          </a:p>
        </p:txBody>
      </p:sp>
      <p:sp>
        <p:nvSpPr>
          <p:cNvPr id="38" name="Rectangle: Rounded Corners 37">
            <a:extLst>
              <a:ext uri="{FF2B5EF4-FFF2-40B4-BE49-F238E27FC236}">
                <a16:creationId xmlns:a16="http://schemas.microsoft.com/office/drawing/2014/main" xmlns=""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22</a:t>
            </a:r>
          </a:p>
        </p:txBody>
      </p:sp>
      <p:sp>
        <p:nvSpPr>
          <p:cNvPr id="39" name="Rectangle: Rounded Corners 38">
            <a:extLst>
              <a:ext uri="{FF2B5EF4-FFF2-40B4-BE49-F238E27FC236}">
                <a16:creationId xmlns:a16="http://schemas.microsoft.com/office/drawing/2014/main" xmlns=""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Arial" panose="020B0604020202020204" pitchFamily="34" charset="0"/>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a:ea typeface="+mn-ea"/>
              <a:cs typeface="+mn-cs"/>
            </a:endParaRPr>
          </a:p>
        </p:txBody>
      </p:sp>
      <p:sp>
        <p:nvSpPr>
          <p:cNvPr id="16" name="Oval 15">
            <a:extLst>
              <a:ext uri="{FF2B5EF4-FFF2-40B4-BE49-F238E27FC236}">
                <a16:creationId xmlns:a16="http://schemas.microsoft.com/office/drawing/2014/main" xmlns=""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latin typeface="Itim"/>
                <a:ea typeface="+mn-ea"/>
                <a:cs typeface="Itim"/>
              </a:rPr>
              <a:t>3</a:t>
            </a:r>
          </a:p>
        </p:txBody>
      </p:sp>
      <p:sp>
        <p:nvSpPr>
          <p:cNvPr id="3" name="TextBox 2">
            <a:extLst>
              <a:ext uri="{FF2B5EF4-FFF2-40B4-BE49-F238E27FC236}">
                <a16:creationId xmlns:a16="http://schemas.microsoft.com/office/drawing/2014/main" xmlns="" id="{F4CB29AA-45B3-40B9-A9F6-453C1DC3C04D}"/>
              </a:ext>
            </a:extLst>
          </p:cNvPr>
          <p:cNvSpPr txBox="1"/>
          <p:nvPr/>
        </p:nvSpPr>
        <p:spPr>
          <a:xfrm>
            <a:off x="1417846" y="439029"/>
            <a:ext cx="10144125" cy="1384995"/>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latin typeface="Arial" panose="020B0604020202020204" pitchFamily="34" charset="0"/>
                <a:cs typeface="Arial" panose="020B0604020202020204" pitchFamily="34" charset="0"/>
              </a:rPr>
              <a:t>khác</a:t>
            </a:r>
            <a:r>
              <a:rPr lang="en-US" sz="2800" b="1" dirty="0">
                <a:solidFill>
                  <a:srgbClr val="0070C0"/>
                </a:solidFill>
                <a:latin typeface="Arial" panose="020B0604020202020204" pitchFamily="34" charset="0"/>
                <a:cs typeface="Arial" panose="020B0604020202020204" pitchFamily="34" charset="0"/>
              </a:rPr>
              <a:t>h </a:t>
            </a:r>
            <a:r>
              <a:rPr lang="en-US" sz="2800" b="1" dirty="0" err="1">
                <a:solidFill>
                  <a:srgbClr val="0070C0"/>
                </a:solidFill>
                <a:latin typeface="Arial" panose="020B0604020202020204" pitchFamily="34" charset="0"/>
                <a:cs typeface="Arial" panose="020B0604020202020204" pitchFamily="34" charset="0"/>
              </a:rPr>
              <a:t>đi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tham</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quan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trong</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đó</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nhất</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40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Hỏi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bến</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thứ</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hai</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có</a:t>
            </a:r>
            <a:r>
              <a:rPr lang="en-US" sz="2800" b="1" dirty="0">
                <a:solidFill>
                  <a:srgbClr val="0070C0"/>
                </a:solidFill>
                <a:latin typeface="Arial" panose="020B0604020202020204" pitchFamily="34" charset="0"/>
                <a:cs typeface="Arial" panose="020B0604020202020204" pitchFamily="34" charset="0"/>
              </a:rPr>
              <a:t> bao </a:t>
            </a:r>
            <a:r>
              <a:rPr lang="en-US" sz="2800" b="1" dirty="0" err="1">
                <a:solidFill>
                  <a:srgbClr val="0070C0"/>
                </a:solidFill>
                <a:latin typeface="Arial" panose="020B0604020202020204" pitchFamily="34" charset="0"/>
                <a:cs typeface="Arial" panose="020B0604020202020204" pitchFamily="34" charset="0"/>
              </a:rPr>
              <a:t>nhiêu</a:t>
            </a:r>
            <a:r>
              <a:rPr lang="en-US" sz="2800" b="1" dirty="0">
                <a:solidFill>
                  <a:srgbClr val="0070C0"/>
                </a:solidFill>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thuyền</a:t>
            </a:r>
            <a:r>
              <a:rPr lang="en-US" sz="2800" b="1" dirty="0">
                <a:solidFill>
                  <a:srgbClr val="0070C0"/>
                </a:solidFill>
                <a:latin typeface="Arial" panose="020B0604020202020204" pitchFamily="34" charset="0"/>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latin typeface="Arial" panose="020B0604020202020204" pitchFamily="34" charset="0"/>
                <a:cs typeface="Arial" panose="020B0604020202020204" pitchFamily="34" charset="0"/>
              </a:rPr>
              <a:t>Tóm</a:t>
            </a:r>
            <a:r>
              <a:rPr lang="en-US" b="1" u="sng" dirty="0">
                <a:solidFill>
                  <a:srgbClr val="002060"/>
                </a:solidFill>
                <a:latin typeface="Arial" panose="020B0604020202020204" pitchFamily="34" charset="0"/>
                <a:cs typeface="Arial" panose="020B0604020202020204" pitchFamily="34" charset="0"/>
              </a:rPr>
              <a:t> </a:t>
            </a:r>
            <a:r>
              <a:rPr lang="en-US" b="1" u="sng" dirty="0" err="1">
                <a:solidFill>
                  <a:srgbClr val="002060"/>
                </a:solidFill>
                <a:latin typeface="Arial" panose="020B0604020202020204" pitchFamily="34" charset="0"/>
                <a:cs typeface="Arial" panose="020B0604020202020204" pitchFamily="34" charset="0"/>
              </a:rPr>
              <a:t>tắt</a:t>
            </a:r>
            <a:endParaRPr lang="en-US" b="1" u="sng" dirty="0">
              <a:solidFill>
                <a:srgbClr val="002060"/>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Tổng</a:t>
            </a:r>
            <a:r>
              <a:rPr lang="en-US" dirty="0">
                <a:solidFill>
                  <a:srgbClr val="002060"/>
                </a:solidFill>
                <a:latin typeface="Arial" panose="020B0604020202020204" pitchFamily="34" charset="0"/>
                <a:cs typeface="Arial" panose="020B0604020202020204" pitchFamily="34" charset="0"/>
              </a:rPr>
              <a:t>: 65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nhất</a:t>
            </a:r>
            <a:r>
              <a:rPr lang="en-US" dirty="0">
                <a:solidFill>
                  <a:srgbClr val="002060"/>
                </a:solidFill>
                <a:latin typeface="Arial" panose="020B0604020202020204" pitchFamily="34" charset="0"/>
                <a:cs typeface="Arial" panose="020B0604020202020204" pitchFamily="34" charset="0"/>
              </a:rPr>
              <a:t>: 40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latin typeface="Arial" panose="020B0604020202020204" pitchFamily="34" charset="0"/>
                <a:cs typeface="Arial" panose="020B0604020202020204" pitchFamily="34" charset="0"/>
              </a:rPr>
              <a:t>Bến</a:t>
            </a:r>
            <a:r>
              <a:rPr lang="en-US" dirty="0">
                <a:solidFill>
                  <a:srgbClr val="002060"/>
                </a:solidFill>
                <a:latin typeface="Arial" panose="020B0604020202020204" pitchFamily="34" charset="0"/>
                <a:cs typeface="Arial" panose="020B0604020202020204" pitchFamily="34" charset="0"/>
              </a:rPr>
              <a:t> </a:t>
            </a:r>
            <a:r>
              <a:rPr lang="en-US" dirty="0" err="1">
                <a:solidFill>
                  <a:srgbClr val="002060"/>
                </a:solidFill>
                <a:latin typeface="Arial" panose="020B0604020202020204" pitchFamily="34" charset="0"/>
                <a:cs typeface="Arial" panose="020B0604020202020204" pitchFamily="34" charset="0"/>
              </a:rPr>
              <a:t>thứ</a:t>
            </a:r>
            <a:r>
              <a:rPr lang="en-US" dirty="0">
                <a:solidFill>
                  <a:srgbClr val="002060"/>
                </a:solidFill>
                <a:latin typeface="Arial" panose="020B0604020202020204" pitchFamily="34" charset="0"/>
                <a:cs typeface="Arial" panose="020B0604020202020204" pitchFamily="34" charset="0"/>
              </a:rPr>
              <a:t> 2:.?.. </a:t>
            </a:r>
            <a:r>
              <a:rPr lang="en-US" dirty="0" err="1">
                <a:solidFill>
                  <a:srgbClr val="002060"/>
                </a:solidFill>
                <a:latin typeface="Arial" panose="020B0604020202020204" pitchFamily="34" charset="0"/>
                <a:cs typeface="Arial" panose="020B0604020202020204" pitchFamily="34" charset="0"/>
              </a:rPr>
              <a:t>thuyền</a:t>
            </a:r>
            <a:endParaRPr lang="en-US" dirty="0">
              <a:solidFill>
                <a:srgbClr val="002060"/>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latin typeface="Arial" panose="020B0604020202020204" pitchFamily="34" charset="0"/>
                <a:cs typeface="Arial" panose="020B0604020202020204" pitchFamily="34" charset="0"/>
              </a:rPr>
              <a:t>Bài</a:t>
            </a:r>
            <a:r>
              <a:rPr lang="en-US" sz="3200" b="1" u="sng" dirty="0">
                <a:solidFill>
                  <a:srgbClr val="002060"/>
                </a:solidFill>
                <a:latin typeface="Arial" panose="020B0604020202020204" pitchFamily="34" charset="0"/>
                <a:cs typeface="Arial" panose="020B0604020202020204" pitchFamily="34" charset="0"/>
              </a:rPr>
              <a:t> </a:t>
            </a:r>
            <a:r>
              <a:rPr lang="en-US" sz="3200" b="1" u="sng" dirty="0" err="1">
                <a:solidFill>
                  <a:srgbClr val="002060"/>
                </a:solidFill>
                <a:latin typeface="Arial" panose="020B0604020202020204" pitchFamily="34" charset="0"/>
                <a:cs typeface="Arial" panose="020B0604020202020204" pitchFamily="34" charset="0"/>
              </a:rPr>
              <a:t>giải</a:t>
            </a:r>
            <a:endParaRPr lang="en-US" sz="3200" b="1" u="sng" dirty="0">
              <a:solidFill>
                <a:srgbClr val="002060"/>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Bến thứ hai có số thuyền </a:t>
            </a:r>
            <a:r>
              <a:rPr lang="en-US" sz="3200" dirty="0" smtClean="0">
                <a:solidFill>
                  <a:srgbClr val="FF0000"/>
                </a:solidFill>
                <a:latin typeface="Arial" panose="020B0604020202020204" pitchFamily="34" charset="0"/>
                <a:cs typeface="Arial" panose="020B0604020202020204" pitchFamily="34" charset="0"/>
              </a:rPr>
              <a:t>là</a:t>
            </a:r>
            <a:r>
              <a:rPr lang="en-US" sz="3200" dirty="0">
                <a:solidFill>
                  <a:srgbClr val="FF0000"/>
                </a:solidFill>
                <a:latin typeface="Arial" panose="020B0604020202020204" pitchFamily="34" charset="0"/>
                <a:cs typeface="Arial" panose="020B0604020202020204" pitchFamily="34" charset="0"/>
              </a:rPr>
              <a:t>:</a:t>
            </a:r>
            <a:endParaRPr lang="en-US" sz="3200" dirty="0">
              <a:solidFill>
                <a:srgbClr val="FF0000"/>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latin typeface="Arial" panose="020B0604020202020204" pitchFamily="34" charset="0"/>
                <a:cs typeface="Arial" panose="020B0604020202020204" pitchFamily="34" charset="0"/>
              </a:rPr>
              <a:t>65 – 40 = 25 (</a:t>
            </a:r>
            <a:r>
              <a:rPr lang="en-US" sz="3200" dirty="0" err="1">
                <a:solidFill>
                  <a:srgbClr val="FF0000"/>
                </a:solidFill>
                <a:latin typeface="Arial" panose="020B0604020202020204" pitchFamily="34" charset="0"/>
                <a:cs typeface="Arial" panose="020B0604020202020204" pitchFamily="34" charset="0"/>
              </a:rPr>
              <a:t>thuyền</a:t>
            </a:r>
            <a:r>
              <a:rPr lang="en-US" sz="3200" dirty="0">
                <a:solidFill>
                  <a:srgbClr val="FF0000"/>
                </a:solidFill>
                <a:latin typeface="Arial" panose="020B0604020202020204" pitchFamily="34" charset="0"/>
                <a:cs typeface="Arial" panose="020B0604020202020204" pitchFamily="34" charset="0"/>
              </a:rPr>
              <a:t>)</a:t>
            </a:r>
          </a:p>
        </p:txBody>
      </p:sp>
      <p:sp>
        <p:nvSpPr>
          <p:cNvPr id="35" name="TextBox 34">
            <a:extLst>
              <a:ext uri="{FF2B5EF4-FFF2-40B4-BE49-F238E27FC236}">
                <a16:creationId xmlns:a16="http://schemas.microsoft.com/office/drawing/2014/main" xmlns=""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latin typeface="Arial" panose="020B0604020202020204" pitchFamily="34" charset="0"/>
                <a:cs typeface="Arial" panose="020B0604020202020204" pitchFamily="34" charset="0"/>
              </a:rPr>
              <a:t>Đáp</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số</a:t>
            </a:r>
            <a:r>
              <a:rPr lang="en-US" sz="3200" dirty="0">
                <a:solidFill>
                  <a:srgbClr val="FF0000"/>
                </a:solidFill>
                <a:latin typeface="Arial" panose="020B0604020202020204" pitchFamily="34" charset="0"/>
                <a:cs typeface="Arial" panose="020B0604020202020204" pitchFamily="34" charset="0"/>
              </a:rPr>
              <a:t>: 25 </a:t>
            </a:r>
            <a:r>
              <a:rPr lang="en-US" sz="3200" dirty="0" err="1">
                <a:solidFill>
                  <a:srgbClr val="FF0000"/>
                </a:solidFill>
                <a:latin typeface="Arial" panose="020B0604020202020204" pitchFamily="34" charset="0"/>
                <a:cs typeface="Arial" panose="020B0604020202020204" pitchFamily="34" charset="0"/>
              </a:rPr>
              <a:t>thuyền</a:t>
            </a:r>
            <a:endParaRPr lang="en-US" sz="3200"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smtClean="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smtClean="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xmlns=""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Times New Roman"/>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Times New Roman"/>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xmlns=""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xmlns=""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xmlns=""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xmlns=""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xmlns="" id="{27AA2AF9-8FDF-4592-8AD4-DC004648DACA}"/>
                </a:ext>
              </a:extLst>
            </p:cNvPr>
            <p:cNvSpPr txBox="1"/>
            <p:nvPr/>
          </p:nvSpPr>
          <p:spPr>
            <a:xfrm>
              <a:off x="1889219" y="1641029"/>
              <a:ext cx="7665999" cy="335906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ounded Rectangle 27">
              <a:extLst>
                <a:ext uri="{FF2B5EF4-FFF2-40B4-BE49-F238E27FC236}">
                  <a16:creationId xmlns:a16="http://schemas.microsoft.com/office/drawing/2014/main" xmlns=""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xmlns=""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xmlns=""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xmlns=""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xmlns=""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xmlns="" id="{00BC5277-CA3B-4717-9AC2-7019326D7DDF}"/>
              </a:ext>
            </a:extLst>
          </p:cNvPr>
          <p:cNvSpPr txBox="1"/>
          <p:nvPr/>
        </p:nvSpPr>
        <p:spPr>
          <a:xfrm>
            <a:off x="2158826" y="2262522"/>
            <a:ext cx="87145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Bài</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3: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Tìm</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thành</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phần</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trong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cộng</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phép</a:t>
            </a:r>
            <a:r>
              <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rPr>
              <a:t> </a:t>
            </a:r>
            <a:r>
              <a:rPr kumimoji="0" lang="en-US" sz="4800" b="1" i="0" u="none" strike="noStrike" kern="1200" cap="none" spc="0" normalizeH="0" baseline="0" noProof="0" dirty="0" err="1">
                <a:ln w="12700">
                  <a:solidFill>
                    <a:prstClr val="white"/>
                  </a:solidFill>
                </a:ln>
                <a:solidFill>
                  <a:srgbClr val="E71B70"/>
                </a:solidFill>
                <a:effectLst/>
                <a:uLnTx/>
                <a:uFillTx/>
                <a:latin typeface="Coiny" panose="02000903060500060000" pitchFamily="2" charset="0"/>
              </a:rPr>
              <a:t>trừ</a:t>
            </a:r>
            <a:endParaRPr kumimoji="0" lang="en-US" sz="4800" b="1" i="0" u="none" strike="noStrike" kern="1200" cap="none" spc="0" normalizeH="0" baseline="0" noProof="0" dirty="0">
              <a:ln w="12700">
                <a:solidFill>
                  <a:prstClr val="white"/>
                </a:solidFill>
              </a:ln>
              <a:solidFill>
                <a:srgbClr val="E71B70"/>
              </a:solidFill>
              <a:effectLst/>
              <a:uLnTx/>
              <a:uFillTx/>
              <a:latin typeface="Coiny" panose="02000903060500060000" pitchFamily="2" charset="0"/>
            </a:endParaRPr>
          </a:p>
        </p:txBody>
      </p:sp>
      <p:sp>
        <p:nvSpPr>
          <p:cNvPr id="6" name="Rounded Rectangle 26">
            <a:extLst>
              <a:ext uri="{FF2B5EF4-FFF2-40B4-BE49-F238E27FC236}">
                <a16:creationId xmlns:a16="http://schemas.microsoft.com/office/drawing/2014/main" xmlns=""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ask="http://schemas.microsoft.com/office/drawing/2018/sketchyshapes" xmln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latin typeface="Coiny" panose="02000903060500060000" pitchFamily="2" charset="0"/>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latin typeface="Coiny" panose="02000903060500060000" pitchFamily="2" charset="0"/>
            </a:endParaRPr>
          </a:p>
        </p:txBody>
      </p:sp>
      <p:pic>
        <p:nvPicPr>
          <p:cNvPr id="10" name="Picture 9" descr="A picture containing vector graphics, businesscard&#10;&#10;Description automatically generated">
            <a:extLst>
              <a:ext uri="{FF2B5EF4-FFF2-40B4-BE49-F238E27FC236}">
                <a16:creationId xmlns:a16="http://schemas.microsoft.com/office/drawing/2014/main" xmlns=""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xmlns=""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xmlns=""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xmlns=""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xmlns=""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xmlns=""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a:ea typeface="+mn-ea"/>
              <a:cs typeface="+mn-cs"/>
            </a:endParaRPr>
          </a:p>
        </p:txBody>
      </p:sp>
      <p:sp>
        <p:nvSpPr>
          <p:cNvPr id="16" name="Rectangle 2">
            <a:extLst>
              <a:ext uri="{FF2B5EF4-FFF2-40B4-BE49-F238E27FC236}">
                <a16:creationId xmlns:a16="http://schemas.microsoft.com/office/drawing/2014/main" xmlns=""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Coiny" panose="02000903060500060000" pitchFamily="2"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Coiny" panose="0200090306050006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349</Words>
  <Application>Microsoft Office PowerPoint</Application>
  <PresentationFormat>Widescreen</PresentationFormat>
  <Paragraphs>107</Paragraphs>
  <Slides>15</Slides>
  <Notes>11</Notes>
  <HiddenSlides>0</HiddenSlides>
  <MMClips>1</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宋体</vt:lpstr>
      <vt:lpstr>Arial</vt:lpstr>
      <vt:lpstr>Calibri</vt:lpstr>
      <vt:lpstr>Calibri Light</vt:lpstr>
      <vt:lpstr>Coiny</vt:lpstr>
      <vt:lpstr>Itim</vt:lpstr>
      <vt:lpstr>Tahoma</vt:lpstr>
      <vt:lpstr>Times New Roman</vt:lpstr>
      <vt:lpstr>字魂59号-创粗黑</vt:lpstr>
      <vt:lpstr>等线</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Mai</cp:lastModifiedBy>
  <cp:revision>26</cp:revision>
  <dcterms:created xsi:type="dcterms:W3CDTF">2022-05-05T14:41:31Z</dcterms:created>
  <dcterms:modified xsi:type="dcterms:W3CDTF">2022-09-09T03:27:44Z</dcterms:modified>
</cp:coreProperties>
</file>