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1.wav" ContentType="audio/x-wav"/>
  <Override PartName="/ppt/media/audio2.wav" ContentType="audio/x-wav"/>
  <Override PartName="/ppt/media/audio3.wav" ContentType="audio/x-wav"/>
  <Override PartName="/ppt/media/audio4.wav" ContentType="audio/x-wav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6"/>
  </p:notesMasterIdLst>
  <p:sldIdLst>
    <p:sldId id="367" r:id="rId2"/>
    <p:sldId id="368" r:id="rId3"/>
    <p:sldId id="256" r:id="rId4"/>
    <p:sldId id="330" r:id="rId5"/>
    <p:sldId id="334" r:id="rId6"/>
    <p:sldId id="363" r:id="rId7"/>
    <p:sldId id="364" r:id="rId8"/>
    <p:sldId id="365" r:id="rId9"/>
    <p:sldId id="366" r:id="rId10"/>
    <p:sldId id="359" r:id="rId11"/>
    <p:sldId id="354" r:id="rId12"/>
    <p:sldId id="360" r:id="rId13"/>
    <p:sldId id="357" r:id="rId14"/>
    <p:sldId id="362" r:id="rId15"/>
    <p:sldId id="361" r:id="rId16"/>
    <p:sldId id="369" r:id="rId17"/>
    <p:sldId id="370" r:id="rId18"/>
    <p:sldId id="309" r:id="rId19"/>
    <p:sldId id="344" r:id="rId20"/>
    <p:sldId id="345" r:id="rId21"/>
    <p:sldId id="346" r:id="rId22"/>
    <p:sldId id="347" r:id="rId23"/>
    <p:sldId id="348" r:id="rId24"/>
    <p:sldId id="350" r:id="rId25"/>
  </p:sldIdLst>
  <p:sldSz cx="9144000" cy="5715000" type="screen16x10"/>
  <p:notesSz cx="6858000" cy="9144000"/>
  <p:embeddedFontLst>
    <p:embeddedFont>
      <p:font typeface="Tahoma" pitchFamily="34" charset="0"/>
      <p:regular r:id="rId27"/>
      <p:bold r:id="rId28"/>
    </p:embeddedFont>
    <p:embeddedFont>
      <p:font typeface="Calibri" pitchFamily="34" charset="0"/>
      <p:regular r:id="rId29"/>
      <p:bold r:id="rId30"/>
      <p:italic r:id="rId31"/>
      <p:boldItalic r:id="rId32"/>
    </p:embeddedFont>
    <p:embeddedFont>
      <p:font typeface="宋体" pitchFamily="2" charset="-122"/>
      <p:regular r:id="rId33"/>
    </p:embeddedFont>
    <p:embeddedFont>
      <p:font typeface=".VnAvant"/>
      <p:regular r:id="rId34"/>
      <p:bold r:id="rId35"/>
      <p:italic r:id="rId36"/>
      <p:boldItalic r:id="rId37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CC"/>
    <a:srgbClr val="00CCFF"/>
    <a:srgbClr val="FFFF99"/>
    <a:srgbClr val="FF66FF"/>
    <a:srgbClr val="0066CC"/>
    <a:srgbClr val="FFCCFF"/>
    <a:srgbClr val="99FFCC"/>
    <a:srgbClr val="33CCCC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>
        <p:scale>
          <a:sx n="66" d="100"/>
          <a:sy n="66" d="100"/>
        </p:scale>
        <p:origin x="-1674" y="-31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dirty="0"/>
          </a:p>
        </p:txBody>
      </p:sp>
      <p:sp>
        <p:nvSpPr>
          <p:cNvPr id="410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8594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2FA22-B723-4883-940A-FF5312032E5A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9358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9358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3916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181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2021/9/20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gif"/><Relationship Id="rId12" Type="http://schemas.openxmlformats.org/officeDocument/2006/relationships/image" Target="../media/image32.jp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6.gif"/><Relationship Id="rId11" Type="http://schemas.openxmlformats.org/officeDocument/2006/relationships/image" Target="../media/image31.png"/><Relationship Id="rId5" Type="http://schemas.microsoft.com/office/2007/relationships/hdphoto" Target="../media/hdphoto1.wdp"/><Relationship Id="rId10" Type="http://schemas.openxmlformats.org/officeDocument/2006/relationships/image" Target="../media/image30.png"/><Relationship Id="rId4" Type="http://schemas.openxmlformats.org/officeDocument/2006/relationships/image" Target="../media/image25.jpeg"/><Relationship Id="rId9" Type="http://schemas.openxmlformats.org/officeDocument/2006/relationships/image" Target="../media/image29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9.gif"/><Relationship Id="rId18" Type="http://schemas.openxmlformats.org/officeDocument/2006/relationships/image" Target="../media/image42.gif"/><Relationship Id="rId3" Type="http://schemas.openxmlformats.org/officeDocument/2006/relationships/audio" Target="../media/audio1.wav"/><Relationship Id="rId7" Type="http://schemas.openxmlformats.org/officeDocument/2006/relationships/image" Target="../media/image36.jpeg"/><Relationship Id="rId12" Type="http://schemas.openxmlformats.org/officeDocument/2006/relationships/image" Target="../media/image38.gif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6" Type="http://schemas.microsoft.com/office/2007/relationships/hdphoto" Target="../media/hdphoto3.wdp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26.gif"/><Relationship Id="rId5" Type="http://schemas.openxmlformats.org/officeDocument/2006/relationships/audio" Target="../media/audio3.wav"/><Relationship Id="rId15" Type="http://schemas.openxmlformats.org/officeDocument/2006/relationships/image" Target="../media/image41.png"/><Relationship Id="rId10" Type="http://schemas.openxmlformats.org/officeDocument/2006/relationships/image" Target="../media/image27.gif"/><Relationship Id="rId19" Type="http://schemas.openxmlformats.org/officeDocument/2006/relationships/image" Target="../media/image43.jpeg"/><Relationship Id="rId4" Type="http://schemas.openxmlformats.org/officeDocument/2006/relationships/audio" Target="../media/audio2.wav"/><Relationship Id="rId9" Type="http://schemas.openxmlformats.org/officeDocument/2006/relationships/image" Target="../media/image37.gif"/><Relationship Id="rId14" Type="http://schemas.openxmlformats.org/officeDocument/2006/relationships/image" Target="../media/image40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13" Type="http://schemas.openxmlformats.org/officeDocument/2006/relationships/image" Target="../media/image40.gif"/><Relationship Id="rId18" Type="http://schemas.openxmlformats.org/officeDocument/2006/relationships/image" Target="../media/image46.png"/><Relationship Id="rId3" Type="http://schemas.openxmlformats.org/officeDocument/2006/relationships/audio" Target="../media/audio4.wav"/><Relationship Id="rId7" Type="http://schemas.microsoft.com/office/2007/relationships/hdphoto" Target="../media/hdphoto2.wdp"/><Relationship Id="rId12" Type="http://schemas.openxmlformats.org/officeDocument/2006/relationships/image" Target="../media/image39.gif"/><Relationship Id="rId17" Type="http://schemas.openxmlformats.org/officeDocument/2006/relationships/image" Target="../media/image45.gif"/><Relationship Id="rId2" Type="http://schemas.openxmlformats.org/officeDocument/2006/relationships/audio" Target="../media/audio1.wav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11" Type="http://schemas.openxmlformats.org/officeDocument/2006/relationships/image" Target="../media/image38.gif"/><Relationship Id="rId5" Type="http://schemas.openxmlformats.org/officeDocument/2006/relationships/audio" Target="../media/audio3.wav"/><Relationship Id="rId15" Type="http://schemas.microsoft.com/office/2007/relationships/hdphoto" Target="../media/hdphoto3.wdp"/><Relationship Id="rId10" Type="http://schemas.openxmlformats.org/officeDocument/2006/relationships/image" Target="../media/image26.gif"/><Relationship Id="rId4" Type="http://schemas.openxmlformats.org/officeDocument/2006/relationships/audio" Target="../media/audio2.wav"/><Relationship Id="rId9" Type="http://schemas.openxmlformats.org/officeDocument/2006/relationships/image" Target="../media/image27.gif"/><Relationship Id="rId1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13" Type="http://schemas.openxmlformats.org/officeDocument/2006/relationships/image" Target="../media/image41.png"/><Relationship Id="rId3" Type="http://schemas.openxmlformats.org/officeDocument/2006/relationships/audio" Target="../media/audio2.wav"/><Relationship Id="rId7" Type="http://schemas.openxmlformats.org/officeDocument/2006/relationships/image" Target="../media/image37.gif"/><Relationship Id="rId12" Type="http://schemas.openxmlformats.org/officeDocument/2006/relationships/image" Target="../media/image39.gif"/><Relationship Id="rId17" Type="http://schemas.openxmlformats.org/officeDocument/2006/relationships/image" Target="../media/image48.jpeg"/><Relationship Id="rId2" Type="http://schemas.openxmlformats.org/officeDocument/2006/relationships/audio" Target="../media/audio1.wav"/><Relationship Id="rId16" Type="http://schemas.openxmlformats.org/officeDocument/2006/relationships/image" Target="../media/image47.gif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38.gif"/><Relationship Id="rId5" Type="http://schemas.openxmlformats.org/officeDocument/2006/relationships/image" Target="../media/image43.jpeg"/><Relationship Id="rId15" Type="http://schemas.openxmlformats.org/officeDocument/2006/relationships/image" Target="../media/image30.png"/><Relationship Id="rId10" Type="http://schemas.openxmlformats.org/officeDocument/2006/relationships/image" Target="../media/image26.gif"/><Relationship Id="rId4" Type="http://schemas.openxmlformats.org/officeDocument/2006/relationships/audio" Target="../media/audio3.wav"/><Relationship Id="rId9" Type="http://schemas.openxmlformats.org/officeDocument/2006/relationships/image" Target="../media/image27.gif"/><Relationship Id="rId1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51.wmf"/><Relationship Id="rId5" Type="http://schemas.openxmlformats.org/officeDocument/2006/relationships/image" Target="../media/image50.gif"/><Relationship Id="rId4" Type="http://schemas.openxmlformats.org/officeDocument/2006/relationships/image" Target="../media/image49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 idx="4294967295"/>
          </p:nvPr>
        </p:nvSpPr>
        <p:spPr>
          <a:xfrm>
            <a:off x="2386013" y="1776241"/>
            <a:ext cx="4371975" cy="1224139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 vert="horz" lIns="95088" tIns="47544" rIns="95088" bIns="47544" rtlCol="0" anchor="ctr" anchorCtr="0">
            <a:normAutofit/>
          </a:bodyPr>
          <a:lstStyle>
            <a:lvl1pPr lvl="0">
              <a:buClrTx/>
              <a:buSzTx/>
              <a:buFontTx/>
              <a:defRPr/>
            </a:lvl1pPr>
          </a:lstStyle>
          <a:p>
            <a:pPr lvl="0" eaLnBrk="1" hangingPunct="1"/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2771775" y="3238500"/>
            <a:ext cx="3600450" cy="14605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miter lim="800000"/>
          </a:ln>
        </p:spPr>
        <p:txBody>
          <a:bodyPr vert="horz" lIns="95088" tIns="47544" rIns="95088" bIns="47544" rtlCol="0">
            <a:normAutofit/>
          </a:bodyPr>
          <a:lstStyle>
            <a:lvl1pPr marL="0" lvl="0" indent="0" algn="ctr">
              <a:buClrTx/>
              <a:buSzTx/>
              <a:buFont typeface="Arial" panose="020B0604020202020204" pitchFamily="34" charset="0"/>
              <a:buNone/>
              <a:defRPr/>
            </a:lvl1pPr>
            <a:lvl2pPr marL="457200" lvl="1" indent="0" algn="ctr">
              <a:buClrTx/>
              <a:buSzTx/>
              <a:buFont typeface="Arial" panose="020B0604020202020204" pitchFamily="34" charset="0"/>
              <a:buNone/>
              <a:defRPr/>
            </a:lvl2pPr>
            <a:lvl3pPr marL="914400" lvl="2" indent="0" algn="ctr">
              <a:buClrTx/>
              <a:buSzTx/>
              <a:buFont typeface="Arial" panose="020B0604020202020204" pitchFamily="34" charset="0"/>
              <a:buNone/>
              <a:defRPr/>
            </a:lvl3pPr>
            <a:lvl4pPr marL="1371600" lvl="3" indent="0" algn="ctr">
              <a:buClrTx/>
              <a:buSzTx/>
              <a:buFont typeface="Arial" panose="020B0604020202020204" pitchFamily="34" charset="0"/>
              <a:buNone/>
              <a:defRPr/>
            </a:lvl4pPr>
            <a:lvl5pPr marL="1828800" lvl="4" indent="0" algn="ctr">
              <a:buClrTx/>
              <a:buSzTx/>
              <a:buFont typeface="Arial" panose="020B0604020202020204" pitchFamily="34" charset="0"/>
              <a:buNone/>
              <a:defRPr/>
            </a:lvl5pPr>
          </a:lstStyle>
          <a:p>
            <a:pPr defTabSz="712241"/>
            <a:endParaRPr dirty="0">
              <a:solidFill>
                <a:srgbClr val="898989"/>
              </a:solidFill>
            </a:endParaRPr>
          </a:p>
        </p:txBody>
      </p:sp>
      <p:pic>
        <p:nvPicPr>
          <p:cNvPr id="3076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7" name="TextBox 5"/>
          <p:cNvSpPr txBox="1"/>
          <p:nvPr/>
        </p:nvSpPr>
        <p:spPr>
          <a:xfrm>
            <a:off x="1045030" y="1359357"/>
            <a:ext cx="7271656" cy="1542572"/>
          </a:xfrm>
          <a:prstGeom prst="rect">
            <a:avLst/>
          </a:prstGeom>
          <a:noFill/>
          <a:ln w="9525">
            <a:noFill/>
          </a:ln>
        </p:spPr>
        <p:txBody>
          <a:bodyPr wrap="square" lIns="95095" tIns="47547" rIns="95095" bIns="47547">
            <a:spAutoFit/>
          </a:bodyPr>
          <a:lstStyle/>
          <a:p>
            <a:pPr algn="ctr" defTabSz="712241">
              <a:defRPr/>
            </a:pPr>
            <a:r>
              <a:rPr lang="en-US" sz="4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 ĐẾN VỚI TIẾT TOÁN</a:t>
            </a:r>
            <a:endParaRPr lang="en-US" sz="4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882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9128" y="157256"/>
            <a:ext cx="20551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0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Tập viết số 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3486" y="785573"/>
            <a:ext cx="8186057" cy="431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78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-1" y="551551"/>
            <a:ext cx="9144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976003" y="2577196"/>
            <a:ext cx="637763" cy="523220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76795" y="2558513"/>
            <a:ext cx="637763" cy="523220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65855" y="5137634"/>
            <a:ext cx="637763" cy="523220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45" y="671299"/>
            <a:ext cx="2630917" cy="1823287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076" y="718073"/>
            <a:ext cx="2561323" cy="1776513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399" y="3214111"/>
            <a:ext cx="2605293" cy="1749775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371" y="3205218"/>
            <a:ext cx="2687305" cy="1862364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3" name="TextBox 12"/>
          <p:cNvSpPr txBox="1"/>
          <p:nvPr/>
        </p:nvSpPr>
        <p:spPr>
          <a:xfrm>
            <a:off x="6545942" y="5166662"/>
            <a:ext cx="637763" cy="523220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0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4247" y="101171"/>
            <a:ext cx="6531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rổ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con ?</a:t>
            </a:r>
            <a:endParaRPr lang="en-US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76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0" y="624122"/>
            <a:ext cx="9144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52066" y="3317411"/>
            <a:ext cx="637763" cy="523220"/>
          </a:xfrm>
          <a:prstGeom prst="rect">
            <a:avLst/>
          </a:prstGeom>
          <a:solidFill>
            <a:srgbClr val="00CCF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5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00828" y="3346439"/>
            <a:ext cx="637763" cy="523220"/>
          </a:xfrm>
          <a:prstGeom prst="rect">
            <a:avLst/>
          </a:prstGeom>
          <a:solidFill>
            <a:srgbClr val="00CCF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4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53974" y="3356341"/>
            <a:ext cx="637763" cy="523220"/>
          </a:xfrm>
          <a:prstGeom prst="rect">
            <a:avLst/>
          </a:prstGeom>
          <a:solidFill>
            <a:srgbClr val="00CCF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0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77324" y="3356341"/>
            <a:ext cx="637763" cy="523220"/>
          </a:xfrm>
          <a:prstGeom prst="rect">
            <a:avLst/>
          </a:prstGeom>
          <a:solidFill>
            <a:srgbClr val="00CCF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2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1400908"/>
            <a:ext cx="1987179" cy="1628775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091" y="1419304"/>
            <a:ext cx="2073227" cy="1658418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448" y="1429256"/>
            <a:ext cx="2170912" cy="1648466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236" y="1429897"/>
            <a:ext cx="2042680" cy="1647825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6" name="TextBox 15"/>
          <p:cNvSpPr txBox="1"/>
          <p:nvPr/>
        </p:nvSpPr>
        <p:spPr>
          <a:xfrm>
            <a:off x="279595" y="101162"/>
            <a:ext cx="6734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93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1718" y="114085"/>
            <a:ext cx="3004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1718" y="3177313"/>
            <a:ext cx="831330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vi-VN" sz="24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Em </a:t>
            </a:r>
            <a:r>
              <a:rPr lang="vi-VN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hãy quan sát và điền số tương ứng vào các hình tròn còn thiếu</a:t>
            </a:r>
            <a:r>
              <a:rPr lang="vi-VN" sz="24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400" b="1" dirty="0" smtClean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vi-VN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4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vi-VN" sz="24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Đọc </a:t>
            </a:r>
            <a:r>
              <a:rPr lang="vi-VN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tên các số vừa tìm được</a:t>
            </a:r>
            <a:r>
              <a:rPr lang="vi-VN" sz="24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4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vi-VN" sz="24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vi-VN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Em hãy đọc từ 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vi-VN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đến 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9</a:t>
            </a:r>
            <a:r>
              <a:rPr lang="vi-VN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và ngược lại.</a:t>
            </a:r>
          </a:p>
          <a:p>
            <a:pPr algn="just"/>
            <a:endParaRPr lang="vi-VN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42" y="1079288"/>
            <a:ext cx="6838950" cy="8858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92" y="1994141"/>
            <a:ext cx="6800850" cy="8286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52283" y="208881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955151" y="2090576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605892" y="207606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962977" y="2090576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305549" y="209397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263320" y="1151858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940637" y="116637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283209" y="1194066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970240" y="1198654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320063" y="1210499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0" y="624122"/>
            <a:ext cx="9144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50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3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3198" y="99571"/>
            <a:ext cx="72716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0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" y="971136"/>
            <a:ext cx="3109686" cy="21223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759511"/>
            <a:ext cx="2989943" cy="23339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029" y="866188"/>
            <a:ext cx="2449285" cy="233225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23356" y="3350633"/>
            <a:ext cx="5907315" cy="1951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nl-NL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Số </a:t>
            </a:r>
            <a:r>
              <a:rPr lang="nl-NL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0 trên </a:t>
            </a:r>
            <a:r>
              <a:rPr lang="nl-NL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điện thoại</a:t>
            </a:r>
          </a:p>
          <a:p>
            <a:pPr algn="just">
              <a:lnSpc>
                <a:spcPct val="150000"/>
              </a:lnSpc>
            </a:pPr>
            <a:r>
              <a:rPr lang="nl-NL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Số </a:t>
            </a:r>
            <a:r>
              <a:rPr lang="nl-NL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0 trên máy </a:t>
            </a:r>
            <a:r>
              <a:rPr lang="nl-NL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tính</a:t>
            </a:r>
          </a:p>
          <a:p>
            <a:pPr algn="just">
              <a:lnSpc>
                <a:spcPct val="150000"/>
              </a:lnSpc>
            </a:pPr>
            <a:r>
              <a:rPr lang="nl-NL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Số </a:t>
            </a:r>
            <a:r>
              <a:rPr lang="nl-NL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0 trong </a:t>
            </a:r>
            <a:r>
              <a:rPr lang="nl-NL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bộ đồ dùng học toán.</a:t>
            </a:r>
            <a:endParaRPr lang="en-US" sz="28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4573813" y="2365828"/>
            <a:ext cx="406400" cy="4209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859813" y="2409370"/>
            <a:ext cx="406400" cy="4209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692726" y="1505589"/>
            <a:ext cx="406400" cy="42091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624122"/>
            <a:ext cx="9144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59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3198" y="99571"/>
            <a:ext cx="72716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):</a:t>
            </a:r>
            <a:endParaRPr lang="en-US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624122"/>
            <a:ext cx="9144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667662" y="957946"/>
            <a:ext cx="740228" cy="711200"/>
          </a:xfrm>
          <a:prstGeom prst="rect">
            <a:avLst/>
          </a:prstGeom>
          <a:solidFill>
            <a:schemeClr val="bg2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C00000"/>
                </a:solidFill>
              </a:rPr>
              <a:t>1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23892" y="986974"/>
            <a:ext cx="740228" cy="711200"/>
          </a:xfrm>
          <a:prstGeom prst="rect">
            <a:avLst/>
          </a:prstGeom>
          <a:solidFill>
            <a:schemeClr val="bg2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6" name="Rectangle 5"/>
          <p:cNvSpPr/>
          <p:nvPr/>
        </p:nvSpPr>
        <p:spPr>
          <a:xfrm>
            <a:off x="4165608" y="972460"/>
            <a:ext cx="740228" cy="711200"/>
          </a:xfrm>
          <a:prstGeom prst="rect">
            <a:avLst/>
          </a:prstGeom>
          <a:solidFill>
            <a:schemeClr val="bg2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</a:rPr>
              <a:t>9</a:t>
            </a:r>
          </a:p>
        </p:txBody>
      </p:sp>
      <p:sp>
        <p:nvSpPr>
          <p:cNvPr id="7" name="Rectangle 6"/>
          <p:cNvSpPr/>
          <p:nvPr/>
        </p:nvSpPr>
        <p:spPr>
          <a:xfrm>
            <a:off x="5936344" y="1001489"/>
            <a:ext cx="740228" cy="711200"/>
          </a:xfrm>
          <a:prstGeom prst="rect">
            <a:avLst/>
          </a:prstGeom>
          <a:solidFill>
            <a:schemeClr val="bg2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</a:rPr>
              <a:t>0</a:t>
            </a:r>
          </a:p>
        </p:txBody>
      </p:sp>
      <p:sp>
        <p:nvSpPr>
          <p:cNvPr id="8" name="Rectangle 7"/>
          <p:cNvSpPr/>
          <p:nvPr/>
        </p:nvSpPr>
        <p:spPr>
          <a:xfrm>
            <a:off x="7590969" y="1001489"/>
            <a:ext cx="740228" cy="711200"/>
          </a:xfrm>
          <a:prstGeom prst="rect">
            <a:avLst/>
          </a:prstGeom>
          <a:solidFill>
            <a:schemeClr val="bg2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</a:rPr>
              <a:t>7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33830" y="2510971"/>
            <a:ext cx="1494971" cy="2017486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2061034" y="2510971"/>
            <a:ext cx="1494971" cy="2017486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3817264" y="2510971"/>
            <a:ext cx="1494971" cy="2017486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5573494" y="2510971"/>
            <a:ext cx="1494971" cy="2017486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7322467" y="2510971"/>
            <a:ext cx="1494971" cy="2017486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78122" y="3381828"/>
            <a:ext cx="370114" cy="3628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2358578" y="3018971"/>
            <a:ext cx="370114" cy="3628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979063" y="3018971"/>
            <a:ext cx="370114" cy="3628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2663384" y="3396343"/>
            <a:ext cx="370114" cy="3628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2293270" y="3773714"/>
            <a:ext cx="370114" cy="3628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2953669" y="3802742"/>
            <a:ext cx="370114" cy="3628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3947903" y="2823028"/>
            <a:ext cx="370114" cy="3628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4390582" y="2823027"/>
            <a:ext cx="370114" cy="3628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4826009" y="2823027"/>
            <a:ext cx="370114" cy="3628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3947903" y="3331026"/>
            <a:ext cx="370114" cy="3628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4390582" y="3331025"/>
            <a:ext cx="370114" cy="3628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4826009" y="3331025"/>
            <a:ext cx="370114" cy="3628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3947903" y="3802743"/>
            <a:ext cx="370114" cy="3628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390582" y="3802742"/>
            <a:ext cx="370114" cy="3628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4826009" y="3802742"/>
            <a:ext cx="370114" cy="3628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7496633" y="2794000"/>
            <a:ext cx="370114" cy="3628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7939312" y="2793999"/>
            <a:ext cx="370114" cy="3628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8374739" y="2793999"/>
            <a:ext cx="370114" cy="3628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7496633" y="3301998"/>
            <a:ext cx="370114" cy="3628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7939312" y="3301997"/>
            <a:ext cx="370114" cy="3628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7496633" y="3773715"/>
            <a:ext cx="370114" cy="3628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7939312" y="3773714"/>
            <a:ext cx="370114" cy="3628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cxnSp>
        <p:nvCxnSpPr>
          <p:cNvPr id="41" name="Straight Connector 40"/>
          <p:cNvCxnSpPr>
            <a:stCxn id="4" idx="2"/>
          </p:cNvCxnSpPr>
          <p:nvPr/>
        </p:nvCxnSpPr>
        <p:spPr>
          <a:xfrm flipH="1">
            <a:off x="1037774" y="1669146"/>
            <a:ext cx="2" cy="84182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2728690" y="1698175"/>
            <a:ext cx="2" cy="84182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4463150" y="1683660"/>
            <a:ext cx="2" cy="84182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6277430" y="1698175"/>
            <a:ext cx="2" cy="84182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7975597" y="1698175"/>
            <a:ext cx="2" cy="84182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894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T\Desktop\DẠY TRỰC TUYẾN(2021-2022)\chữ số\z2751307944603_2ab8473b42d3c88dfee456a89e6be3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4515"/>
            <a:ext cx="9144000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23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TT\Desktop\DẠY TRỰC TUYẾN(2021-2022)\chữ số\z2751307811162_08b116a4f305a471f3a2925f448dc58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9257"/>
            <a:ext cx="9144000" cy="368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990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30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Káº¿t quáº£ hÃ¬nh áº£nh cho ná»n Äáº¹p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stelsSmooth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1"/>
            <a:ext cx="9144000" cy="572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938" y="92937"/>
            <a:ext cx="2708752" cy="43978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8" y="2368198"/>
            <a:ext cx="1196895" cy="7727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672167"/>
            <a:ext cx="2039956" cy="18543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697" y="2776370"/>
            <a:ext cx="1485873" cy="17298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12666" y="2114198"/>
            <a:ext cx="609600" cy="50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56"/>
          <a:stretch/>
        </p:blipFill>
        <p:spPr>
          <a:xfrm>
            <a:off x="-13290" y="5045369"/>
            <a:ext cx="9157290" cy="68299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200" y="317500"/>
            <a:ext cx="7480300" cy="147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695145" y="5042065"/>
            <a:ext cx="7941154" cy="686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 A                     B                     C                      D</a:t>
            </a:r>
            <a:endParaRPr lang="en-US" sz="32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87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04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203201" y="2006603"/>
            <a:ext cx="869496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4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4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9;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2284185" y="753086"/>
            <a:ext cx="453752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cũ</a:t>
            </a:r>
            <a:endParaRPr lang="en-US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92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889" cy="571500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82672" y="1164167"/>
            <a:ext cx="7810499" cy="4127500"/>
          </a:xfrm>
          <a:prstGeom prst="snip2DiagRect">
            <a:avLst>
              <a:gd name="adj1" fmla="val 0"/>
              <a:gd name="adj2" fmla="val 8997"/>
            </a:avLst>
          </a:prstGeom>
          <a:solidFill>
            <a:schemeClr val="bg1">
              <a:alpha val="7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chọn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củ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Chú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thỏ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nhổ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sai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Cuối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bác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nông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màn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qua slide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chứa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theo.</a:t>
            </a:r>
            <a:endParaRPr lang="en-US" sz="2800" b="1" dirty="0" smtClean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807" y="317500"/>
            <a:ext cx="5102225" cy="1781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428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76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11" y="2819404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2355398" y="3300456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2" y="275339"/>
            <a:ext cx="1661009" cy="2696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19" y="3622558"/>
            <a:ext cx="1061850" cy="109172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40" y="3654248"/>
            <a:ext cx="1581495" cy="119688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763242" y="4515402"/>
            <a:ext cx="685859" cy="61253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55" name="Rectangle 54"/>
          <p:cNvSpPr/>
          <p:nvPr/>
        </p:nvSpPr>
        <p:spPr>
          <a:xfrm>
            <a:off x="703688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A                        B                          C     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FF00"/>
                </a:solidFill>
              </a:rPr>
              <a:t>Trong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hình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có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</a:rPr>
              <a:t>bao</a:t>
            </a:r>
            <a:r>
              <a:rPr lang="en-US" sz="3600" b="1" dirty="0" smtClean="0">
                <a:solidFill>
                  <a:srgbClr val="FFFF00"/>
                </a:solidFill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</a:rPr>
              <a:t>nhiêu</a:t>
            </a:r>
            <a:r>
              <a:rPr lang="en-US" sz="3600" b="1" dirty="0" smtClean="0">
                <a:solidFill>
                  <a:srgbClr val="FFFF00"/>
                </a:solidFill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</a:rPr>
              <a:t>quả</a:t>
            </a:r>
            <a:r>
              <a:rPr lang="en-US" sz="3600" b="1" dirty="0" smtClean="0">
                <a:solidFill>
                  <a:srgbClr val="FFFF00"/>
                </a:solidFill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</a:rPr>
              <a:t>dưa</a:t>
            </a:r>
            <a:r>
              <a:rPr lang="en-US" sz="3600" b="1" dirty="0" smtClean="0">
                <a:solidFill>
                  <a:srgbClr val="FFFF00"/>
                </a:solidFill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</a:rPr>
              <a:t>hấu</a:t>
            </a:r>
            <a:r>
              <a:rPr lang="en-US" sz="3600" b="1" dirty="0" smtClean="0">
                <a:solidFill>
                  <a:srgbClr val="FFFF00"/>
                </a:solidFill>
              </a:rPr>
              <a:t>?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39" name="Bevel 38"/>
          <p:cNvSpPr/>
          <p:nvPr/>
        </p:nvSpPr>
        <p:spPr>
          <a:xfrm>
            <a:off x="2005254" y="1219911"/>
            <a:ext cx="1719301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A. 7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0" name="Bevel 39"/>
          <p:cNvSpPr/>
          <p:nvPr/>
        </p:nvSpPr>
        <p:spPr>
          <a:xfrm>
            <a:off x="6994256" y="1219910"/>
            <a:ext cx="1719301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B. 10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1" name="Bevel 40"/>
          <p:cNvSpPr/>
          <p:nvPr/>
        </p:nvSpPr>
        <p:spPr>
          <a:xfrm>
            <a:off x="1988079" y="2202951"/>
            <a:ext cx="1719301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C. 8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2" name="Bevel 41"/>
          <p:cNvSpPr/>
          <p:nvPr/>
        </p:nvSpPr>
        <p:spPr>
          <a:xfrm>
            <a:off x="7004917" y="2294859"/>
            <a:ext cx="1719301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D. 9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277" y="1125459"/>
            <a:ext cx="3017261" cy="1977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476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250"/>
                            </p:stCondLst>
                            <p:childTnLst>
                              <p:par>
                                <p:cTn id="18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250"/>
                            </p:stCondLst>
                            <p:childTnLst>
                              <p:par>
                                <p:cTn id="1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3500"/>
                            </p:stCondLst>
                            <p:childTnLst>
                              <p:par>
                                <p:cTn id="19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9" grpId="0" animBg="1"/>
      <p:bldP spid="40" grpId="0" animBg="1"/>
      <p:bldP spid="41" grpId="0" animBg="1"/>
      <p:bldP spid="4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1" y="2846685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90751" y="3318229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48167"/>
            <a:ext cx="1929501" cy="31326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35" y="3773042"/>
            <a:ext cx="1442555" cy="109172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836562" y="4492209"/>
            <a:ext cx="685859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38" y="3619423"/>
            <a:ext cx="1102519" cy="113354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32" name="Rectangle 31"/>
          <p:cNvSpPr/>
          <p:nvPr/>
        </p:nvSpPr>
        <p:spPr>
          <a:xfrm>
            <a:off x="766090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A                        B                         C     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mấy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bao</a:t>
            </a:r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nhiêu</a:t>
            </a:r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que</a:t>
            </a:r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Bevel 34"/>
          <p:cNvSpPr/>
          <p:nvPr/>
        </p:nvSpPr>
        <p:spPr>
          <a:xfrm>
            <a:off x="1544341" y="1277966"/>
            <a:ext cx="1750762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A. 10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6" name="Bevel 35"/>
          <p:cNvSpPr/>
          <p:nvPr/>
        </p:nvSpPr>
        <p:spPr>
          <a:xfrm>
            <a:off x="6724807" y="1299003"/>
            <a:ext cx="1776343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B. 9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7" name="Bevel 36"/>
          <p:cNvSpPr/>
          <p:nvPr/>
        </p:nvSpPr>
        <p:spPr>
          <a:xfrm>
            <a:off x="1531473" y="2106674"/>
            <a:ext cx="1750762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C. 8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8" name="Bevel 37"/>
          <p:cNvSpPr/>
          <p:nvPr/>
        </p:nvSpPr>
        <p:spPr>
          <a:xfrm>
            <a:off x="6724807" y="2150216"/>
            <a:ext cx="1776343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D. 7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458215" y="1205816"/>
            <a:ext cx="2860199" cy="1854547"/>
            <a:chOff x="3802681" y="1205816"/>
            <a:chExt cx="2023532" cy="1640869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710"/>
            <a:stretch/>
          </p:blipFill>
          <p:spPr bwMode="auto">
            <a:xfrm>
              <a:off x="4455318" y="1205816"/>
              <a:ext cx="1370895" cy="1571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" name="Picture 2"/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67" t="3117" r="74735" b="-3117"/>
            <a:stretch/>
          </p:blipFill>
          <p:spPr bwMode="auto">
            <a:xfrm>
              <a:off x="3802681" y="1209838"/>
              <a:ext cx="1016202" cy="16368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9930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1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1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2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2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250"/>
                            </p:stCondLst>
                            <p:childTnLst>
                              <p:par>
                                <p:cTn id="18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3250"/>
                            </p:stCondLst>
                            <p:childTnLst>
                              <p:par>
                                <p:cTn id="1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500"/>
                            </p:stCondLst>
                            <p:childTnLst>
                              <p:par>
                                <p:cTn id="1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5" grpId="0" animBg="1"/>
      <p:bldP spid="36" grpId="0" animBg="1"/>
      <p:bldP spid="37" grpId="0" animBg="1"/>
      <p:bldP spid="3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469" y="3660253"/>
            <a:ext cx="1580781" cy="119634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40" y="3654248"/>
            <a:ext cx="1581495" cy="11968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8" y="2846762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4555636" y="3293503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2" y="275339"/>
            <a:ext cx="1661009" cy="2696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307" y="3615603"/>
            <a:ext cx="1073146" cy="109172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763242" y="4515402"/>
            <a:ext cx="685859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907768" y="4449254"/>
            <a:ext cx="685859" cy="61253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37" name="Rectangle 36"/>
          <p:cNvSpPr/>
          <p:nvPr/>
        </p:nvSpPr>
        <p:spPr>
          <a:xfrm>
            <a:off x="766090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A                         B                         C     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FF00"/>
                </a:solidFill>
              </a:rPr>
              <a:t>Trong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hình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có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</a:rPr>
              <a:t>bao</a:t>
            </a:r>
            <a:r>
              <a:rPr lang="en-US" sz="3600" b="1" dirty="0" smtClean="0">
                <a:solidFill>
                  <a:srgbClr val="FFFF00"/>
                </a:solidFill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</a:rPr>
              <a:t>nhiêu</a:t>
            </a:r>
            <a:r>
              <a:rPr lang="en-US" sz="3600" b="1" dirty="0" smtClean="0">
                <a:solidFill>
                  <a:srgbClr val="FFFF00"/>
                </a:solidFill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</a:rPr>
              <a:t>bông</a:t>
            </a:r>
            <a:r>
              <a:rPr lang="en-US" sz="3600" b="1" dirty="0" smtClean="0">
                <a:solidFill>
                  <a:srgbClr val="FFFF00"/>
                </a:solidFill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</a:rPr>
              <a:t>hoa</a:t>
            </a:r>
            <a:r>
              <a:rPr lang="en-US" sz="3600" b="1" dirty="0" smtClean="0">
                <a:solidFill>
                  <a:srgbClr val="FFFF00"/>
                </a:solidFill>
              </a:rPr>
              <a:t>?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40" name="Bevel 39"/>
          <p:cNvSpPr/>
          <p:nvPr/>
        </p:nvSpPr>
        <p:spPr>
          <a:xfrm>
            <a:off x="1761276" y="1219910"/>
            <a:ext cx="1696939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A. 9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1" name="Bevel 40"/>
          <p:cNvSpPr/>
          <p:nvPr/>
        </p:nvSpPr>
        <p:spPr>
          <a:xfrm>
            <a:off x="7032741" y="1219911"/>
            <a:ext cx="1735373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B. 8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2" name="Bevel 41"/>
          <p:cNvSpPr/>
          <p:nvPr/>
        </p:nvSpPr>
        <p:spPr>
          <a:xfrm>
            <a:off x="1761276" y="2043468"/>
            <a:ext cx="1696939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C. 10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3" name="Bevel 42"/>
          <p:cNvSpPr/>
          <p:nvPr/>
        </p:nvSpPr>
        <p:spPr>
          <a:xfrm>
            <a:off x="7057762" y="2057584"/>
            <a:ext cx="1735373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D. 7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548104" y="1236386"/>
            <a:ext cx="3346182" cy="1735706"/>
            <a:chOff x="3620674" y="1236386"/>
            <a:chExt cx="3193407" cy="1494642"/>
          </a:xfrm>
        </p:grpSpPr>
        <p:grpSp>
          <p:nvGrpSpPr>
            <p:cNvPr id="3" name="Group 2"/>
            <p:cNvGrpSpPr/>
            <p:nvPr/>
          </p:nvGrpSpPr>
          <p:grpSpPr>
            <a:xfrm>
              <a:off x="3624937" y="1977134"/>
              <a:ext cx="3189144" cy="753894"/>
              <a:chOff x="3309616" y="2543048"/>
              <a:chExt cx="3189144" cy="753894"/>
            </a:xfrm>
          </p:grpSpPr>
          <p:pic>
            <p:nvPicPr>
              <p:cNvPr id="48" name="Picture 2" descr="Ý nghĩa 10 loài hoa quen thuộc giúp bạn gửi trúng thông điệp tình ...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09616" y="2543048"/>
                <a:ext cx="650614" cy="7485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" name="Picture 2" descr="Ý nghĩa 10 loài hoa quen thuộc giúp bạn gửi trúng thông điệp tình ...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18281" y="2548370"/>
                <a:ext cx="650614" cy="7485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2" descr="Ý nghĩa 10 loài hoa quen thuộc giúp bạn gửi trúng thông điệp tình ...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68895" y="2543048"/>
                <a:ext cx="650614" cy="7485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2" descr="Ý nghĩa 10 loài hoa quen thuộc giúp bạn gửi trúng thông điệp tình ...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19509" y="2548370"/>
                <a:ext cx="650614" cy="7485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2" descr="Ý nghĩa 10 loài hoa quen thuộc giúp bạn gửi trúng thông điệp tình ...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48146" y="2543048"/>
                <a:ext cx="650614" cy="7485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3" name="Group 52"/>
            <p:cNvGrpSpPr/>
            <p:nvPr/>
          </p:nvGrpSpPr>
          <p:grpSpPr>
            <a:xfrm>
              <a:off x="3620674" y="1236386"/>
              <a:ext cx="3189144" cy="753894"/>
              <a:chOff x="3309616" y="2543048"/>
              <a:chExt cx="3189144" cy="753894"/>
            </a:xfrm>
          </p:grpSpPr>
          <p:pic>
            <p:nvPicPr>
              <p:cNvPr id="54" name="Picture 2" descr="Ý nghĩa 10 loài hoa quen thuộc giúp bạn gửi trúng thông điệp tình ...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09616" y="2543048"/>
                <a:ext cx="650614" cy="7485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2" descr="Ý nghĩa 10 loài hoa quen thuộc giúp bạn gửi trúng thông điệp tình ...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18281" y="2548370"/>
                <a:ext cx="650614" cy="7485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2" descr="Ý nghĩa 10 loài hoa quen thuộc giúp bạn gửi trúng thông điệp tình ...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68895" y="2543048"/>
                <a:ext cx="650614" cy="7485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2" descr="Ý nghĩa 10 loài hoa quen thuộc giúp bạn gửi trúng thông điệp tình ...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19509" y="2548370"/>
                <a:ext cx="650614" cy="7485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Picture 2" descr="Ý nghĩa 10 loài hoa quen thuộc giúp bạn gửi trúng thông điệp tình ...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48146" y="2543048"/>
                <a:ext cx="650614" cy="7485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56496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250"/>
                            </p:stCondLst>
                            <p:childTnLst>
                              <p:par>
                                <p:cTn id="13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250"/>
                            </p:stCondLst>
                            <p:childTnLst>
                              <p:par>
                                <p:cTn id="1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500"/>
                            </p:stCondLst>
                            <p:childTnLst>
                              <p:par>
                                <p:cTn id="14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50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250"/>
                            </p:stCondLst>
                            <p:childTnLst>
                              <p:par>
                                <p:cTn id="18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250"/>
                            </p:stCondLst>
                            <p:childTnLst>
                              <p:par>
                                <p:cTn id="1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3500"/>
                            </p:stCondLst>
                            <p:childTnLst>
                              <p:par>
                                <p:cTn id="19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0" grpId="0" animBg="1"/>
      <p:bldP spid="41" grpId="0" animBg="1"/>
      <p:bldP spid="42" grpId="0" animBg="1"/>
      <p:bldP spid="4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2095501"/>
            <a:ext cx="8915400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400" b="1" cap="all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TRÂN TRỌNG CẢM ƠN!</a:t>
            </a:r>
            <a:endParaRPr lang="en-US" sz="4400" b="1" cap="all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5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400" cy="1434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2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93" y="3645838"/>
            <a:ext cx="1979613" cy="206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POINSET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970" y="3675824"/>
            <a:ext cx="2000250" cy="203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03481">
            <a:off x="7779016" y="74348"/>
            <a:ext cx="1439333" cy="129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978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đẹp cho bài giảng điện tử - Ảnh nền thiết kế bài giảng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72339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2104575" y="870845"/>
            <a:ext cx="4601028" cy="2365828"/>
          </a:xfrm>
          <a:prstGeom prst="roundRect">
            <a:avLst/>
          </a:prstGeom>
          <a:solidFill>
            <a:schemeClr val="bg1"/>
          </a:solidFill>
          <a:ln w="762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err="1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72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6</a:t>
            </a:r>
          </a:p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SỐ 0</a:t>
            </a:r>
          </a:p>
        </p:txBody>
      </p:sp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>
            <p:custDataLst>
              <p:tags r:id="rId1"/>
            </p:custDataLst>
          </p:nvPr>
        </p:nvSpPr>
        <p:spPr>
          <a:xfrm>
            <a:off x="58059" y="4688112"/>
            <a:ext cx="9056913" cy="1037896"/>
          </a:xfrm>
          <a:prstGeom prst="round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vi-VN" sz="2600" b="1" dirty="0">
                <a:latin typeface="Times New Roman" pitchFamily="18" charset="0"/>
                <a:cs typeface="Times New Roman" pitchFamily="18" charset="0"/>
              </a:rPr>
              <a:t>Sau khi quan sát tranh, em hãy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xô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2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685" y="27001"/>
            <a:ext cx="5878287" cy="46611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545" y="27001"/>
            <a:ext cx="34834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endParaRPr lang="en-US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13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1130" y="4050097"/>
            <a:ext cx="7875874" cy="742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vi-VN" sz="32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Chậu màu xanh nước biển có mấy con cá?</a:t>
            </a:r>
            <a:endParaRPr lang="en-US" sz="3200" b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30" y="1007609"/>
            <a:ext cx="8444870" cy="28289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3830" y="128599"/>
            <a:ext cx="5979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70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51043" y="4136569"/>
            <a:ext cx="6034024" cy="742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Chậu</a:t>
            </a:r>
            <a:r>
              <a:rPr lang="en-US" sz="32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32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2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44" y="935035"/>
            <a:ext cx="8378142" cy="28289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3830" y="128599"/>
            <a:ext cx="5979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60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9163" y="4020454"/>
            <a:ext cx="6455613" cy="742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Chậu</a:t>
            </a:r>
            <a:r>
              <a:rPr lang="en-US" sz="32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2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6" y="993091"/>
            <a:ext cx="8232999" cy="28289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3830" y="128599"/>
            <a:ext cx="5979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77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2705" y="3991428"/>
            <a:ext cx="6011582" cy="742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Chậu</a:t>
            </a:r>
            <a:r>
              <a:rPr lang="en-US" sz="32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2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4" y="949550"/>
            <a:ext cx="8465231" cy="28386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3830" y="128599"/>
            <a:ext cx="5979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92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2670" y="113714"/>
            <a:ext cx="26682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LOP 1 CANH DIEU\TOAN\Bai 6. So 0\Package - Lesson\Data\2904_2633_263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82" b="30643"/>
          <a:stretch/>
        </p:blipFill>
        <p:spPr bwMode="auto">
          <a:xfrm>
            <a:off x="5132615" y="1291772"/>
            <a:ext cx="3695701" cy="211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LOP 1 CANH DIEU\TOAN\Bai 6. So 0\Package - Lesson\Data\meogiuhoaquatuoi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28" y="742032"/>
            <a:ext cx="3789386" cy="270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32670" y="4547718"/>
            <a:ext cx="84484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 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27416" y="3620886"/>
            <a:ext cx="645885" cy="646331"/>
          </a:xfrm>
          <a:prstGeom prst="rect">
            <a:avLst/>
          </a:prstGeom>
          <a:solidFill>
            <a:srgbClr val="00CCF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Arial" pitchFamily="34" charset="0"/>
                <a:cs typeface="Arial" pitchFamily="34" charset="0"/>
              </a:rPr>
              <a:t>A</a:t>
            </a:r>
            <a:endParaRPr 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57524" y="3492790"/>
            <a:ext cx="645885" cy="646331"/>
          </a:xfrm>
          <a:prstGeom prst="rect">
            <a:avLst/>
          </a:prstGeom>
          <a:solidFill>
            <a:srgbClr val="00CCF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Arial" pitchFamily="34" charset="0"/>
                <a:cs typeface="Arial" pitchFamily="34" charset="0"/>
              </a:rPr>
              <a:t>B</a:t>
            </a:r>
            <a:endParaRPr lang="en-US" sz="36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87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ang kết"/>
  <p:tag name="ISPRING_SLIDE_INDENT_LEVEL" val="0"/>
  <p:tag name="ISPRING_PRESENTER_ID" val="{C33FFEB5-A459-41C1-BD42-906817BA6AC8}"/>
  <p:tag name="ISPRING_SLIDE_ID" val="{4D386D3D-4546-48D5-A80A-DA91D7FE8615}"/>
  <p:tag name="ISPRING_PLAYER_LAYOUT_TYPE" val="Full"/>
  <p:tag name="ISPRING_SLIDE_ID_2" val="{6A9B9CA4-562E-4C83-B24E-189E29E741B7}"/>
  <p:tag name="GENSWF_ADVANCE_TIME" val="5.0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2799</TotalTime>
  <Words>489</Words>
  <Application>Microsoft Office PowerPoint</Application>
  <PresentationFormat>On-screen Show (16:10)</PresentationFormat>
  <Paragraphs>91</Paragraphs>
  <Slides>24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Times New Roman</vt:lpstr>
      <vt:lpstr>Tahoma</vt:lpstr>
      <vt:lpstr>Calibri</vt:lpstr>
      <vt:lpstr>宋体</vt:lpstr>
      <vt:lpstr>.VnAvant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TT</cp:lastModifiedBy>
  <cp:revision>259</cp:revision>
  <dcterms:created xsi:type="dcterms:W3CDTF">2020-02-10T09:35:50Z</dcterms:created>
  <dcterms:modified xsi:type="dcterms:W3CDTF">2021-09-20T01:19:32Z</dcterms:modified>
</cp:coreProperties>
</file>