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6"/>
  </p:notesMasterIdLst>
  <p:sldIdLst>
    <p:sldId id="277" r:id="rId4"/>
    <p:sldId id="256" r:id="rId5"/>
    <p:sldId id="264" r:id="rId6"/>
    <p:sldId id="257" r:id="rId7"/>
    <p:sldId id="271" r:id="rId8"/>
    <p:sldId id="260" r:id="rId9"/>
    <p:sldId id="272" r:id="rId10"/>
    <p:sldId id="273" r:id="rId11"/>
    <p:sldId id="275" r:id="rId12"/>
    <p:sldId id="276" r:id="rId13"/>
    <p:sldId id="266" r:id="rId14"/>
    <p:sldId id="27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07" autoAdjust="0"/>
    <p:restoredTop sz="93950" autoAdjust="0"/>
  </p:normalViewPr>
  <p:slideViewPr>
    <p:cSldViewPr snapToGrid="0">
      <p:cViewPr varScale="1">
        <p:scale>
          <a:sx n="83" d="100"/>
          <a:sy n="83" d="100"/>
        </p:scale>
        <p:origin x="907" y="8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pPr/>
              <a:t>11/09/2022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pPr/>
              <a:t>‹#›</a:t>
            </a:fld>
            <a:endParaRPr lang="en-US"/>
          </a:p>
        </p:txBody>
      </p:sp>
    </p:spTree>
    <p:extLst>
      <p:ext uri="{BB962C8B-B14F-4D97-AF65-F5344CB8AC3E}">
        <p14:creationId xmlns:p14="http://schemas.microsoft.com/office/powerpoint/2010/main"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3476701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1518137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F5D0A2A-C2A4-4C64-BBC0-C18F193E2DCB}"/>
              </a:ext>
            </a:extLst>
          </p:cNvPr>
          <p:cNvSpPr>
            <a:spLocks noGrp="1"/>
          </p:cNvSpPr>
          <p:nvPr>
            <p:ph type="dt" sz="half" idx="10"/>
          </p:nvPr>
        </p:nvSpPr>
        <p:spPr/>
        <p:txBody>
          <a:bodyPr/>
          <a:lstStyle/>
          <a:p>
            <a:fld id="{389C5F93-887A-4481-A204-754FB144E4BE}" type="datetimeFigureOut">
              <a:rPr lang="en-US" smtClean="0"/>
              <a:pPr/>
              <a:t>11/09/2022</a:t>
            </a:fld>
            <a:endParaRPr lang="en-US"/>
          </a:p>
        </p:txBody>
      </p:sp>
      <p:sp>
        <p:nvSpPr>
          <p:cNvPr id="5" name="Footer Placeholder 4">
            <a:extLst>
              <a:ext uri="{FF2B5EF4-FFF2-40B4-BE49-F238E27FC236}">
                <a16:creationId xmlns:a16="http://schemas.microsoft.com/office/drawing/2014/main" xmlns=""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19B67A7-BC8F-483B-BDBA-EC669FAF611B}"/>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FE3DB81-A2CE-4DE2-A81D-BE3D0803E325}"/>
              </a:ext>
            </a:extLst>
          </p:cNvPr>
          <p:cNvSpPr>
            <a:spLocks noGrp="1"/>
          </p:cNvSpPr>
          <p:nvPr>
            <p:ph type="dt" sz="half" idx="10"/>
          </p:nvPr>
        </p:nvSpPr>
        <p:spPr/>
        <p:txBody>
          <a:bodyPr/>
          <a:lstStyle/>
          <a:p>
            <a:fld id="{389C5F93-887A-4481-A204-754FB144E4BE}" type="datetimeFigureOut">
              <a:rPr lang="en-US" smtClean="0"/>
              <a:pPr/>
              <a:t>11/09/2022</a:t>
            </a:fld>
            <a:endParaRPr lang="en-US"/>
          </a:p>
        </p:txBody>
      </p:sp>
      <p:sp>
        <p:nvSpPr>
          <p:cNvPr id="5" name="Footer Placeholder 4">
            <a:extLst>
              <a:ext uri="{FF2B5EF4-FFF2-40B4-BE49-F238E27FC236}">
                <a16:creationId xmlns:a16="http://schemas.microsoft.com/office/drawing/2014/main" xmlns=""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B22DB53-C194-42C0-9EA0-8FF03CFF51E8}"/>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11617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C642ADB-39AF-4F4B-85BE-175AEF9F9FC9}"/>
              </a:ext>
            </a:extLst>
          </p:cNvPr>
          <p:cNvSpPr>
            <a:spLocks noGrp="1"/>
          </p:cNvSpPr>
          <p:nvPr>
            <p:ph type="dt" sz="half" idx="10"/>
          </p:nvPr>
        </p:nvSpPr>
        <p:spPr/>
        <p:txBody>
          <a:bodyPr/>
          <a:lstStyle/>
          <a:p>
            <a:fld id="{389C5F93-887A-4481-A204-754FB144E4BE}" type="datetimeFigureOut">
              <a:rPr lang="en-US" smtClean="0"/>
              <a:pPr/>
              <a:t>11/09/2022</a:t>
            </a:fld>
            <a:endParaRPr lang="en-US"/>
          </a:p>
        </p:txBody>
      </p:sp>
      <p:sp>
        <p:nvSpPr>
          <p:cNvPr id="5" name="Footer Placeholder 4">
            <a:extLst>
              <a:ext uri="{FF2B5EF4-FFF2-40B4-BE49-F238E27FC236}">
                <a16:creationId xmlns:a16="http://schemas.microsoft.com/office/drawing/2014/main" xmlns=""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42CD7FF-3FFB-49B0-AA83-669D525ED01B}"/>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1989113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11/09/2022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607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11/09/2022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456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11/09/2022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08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11/09/2022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711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67E14-3BA2-4243-B9EA-E2C7FD4D8806}" type="datetimeFigureOut">
              <a:rPr lang="en-US" smtClean="0">
                <a:solidFill>
                  <a:prstClr val="black">
                    <a:tint val="75000"/>
                  </a:prstClr>
                </a:solidFill>
              </a:rPr>
              <a:pPr/>
              <a:t>11/09/2022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050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67E14-3BA2-4243-B9EA-E2C7FD4D8806}" type="datetimeFigureOut">
              <a:rPr lang="en-US" smtClean="0">
                <a:solidFill>
                  <a:prstClr val="black">
                    <a:tint val="75000"/>
                  </a:prstClr>
                </a:solidFill>
              </a:rPr>
              <a:pPr/>
              <a:t>11/09/2022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46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67E14-3BA2-4243-B9EA-E2C7FD4D8806}" type="datetimeFigureOut">
              <a:rPr lang="en-US" smtClean="0">
                <a:solidFill>
                  <a:prstClr val="black">
                    <a:tint val="75000"/>
                  </a:prstClr>
                </a:solidFill>
              </a:rPr>
              <a:pPr/>
              <a:t>11/09/2022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283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11/09/2022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570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F0F003-333E-4D29-A09D-C78034639685}"/>
              </a:ext>
            </a:extLst>
          </p:cNvPr>
          <p:cNvSpPr>
            <a:spLocks noGrp="1"/>
          </p:cNvSpPr>
          <p:nvPr>
            <p:ph type="dt" sz="half" idx="10"/>
          </p:nvPr>
        </p:nvSpPr>
        <p:spPr/>
        <p:txBody>
          <a:bodyPr/>
          <a:lstStyle/>
          <a:p>
            <a:fld id="{389C5F93-887A-4481-A204-754FB144E4BE}" type="datetimeFigureOut">
              <a:rPr lang="en-US" smtClean="0"/>
              <a:pPr/>
              <a:t>11/09/2022</a:t>
            </a:fld>
            <a:endParaRPr lang="en-US"/>
          </a:p>
        </p:txBody>
      </p:sp>
      <p:sp>
        <p:nvSpPr>
          <p:cNvPr id="5" name="Footer Placeholder 4">
            <a:extLst>
              <a:ext uri="{FF2B5EF4-FFF2-40B4-BE49-F238E27FC236}">
                <a16:creationId xmlns:a16="http://schemas.microsoft.com/office/drawing/2014/main" xmlns=""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A3BC130-9B5D-4315-9904-85626D9CD4B3}"/>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11/09/2022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960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11/09/2022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101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11/09/2022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01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11/09/2022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182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11/09/2022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68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11/09/2022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11/09/2022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447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11/09/2022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563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11/09/2022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884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11/09/2022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06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8A8B075-1BD0-4D86-91C9-AFB9542B6C44}"/>
              </a:ext>
            </a:extLst>
          </p:cNvPr>
          <p:cNvSpPr>
            <a:spLocks noGrp="1"/>
          </p:cNvSpPr>
          <p:nvPr>
            <p:ph type="dt" sz="half" idx="10"/>
          </p:nvPr>
        </p:nvSpPr>
        <p:spPr/>
        <p:txBody>
          <a:bodyPr/>
          <a:lstStyle/>
          <a:p>
            <a:fld id="{389C5F93-887A-4481-A204-754FB144E4BE}" type="datetimeFigureOut">
              <a:rPr lang="en-US" smtClean="0"/>
              <a:pPr/>
              <a:t>11/09/2022</a:t>
            </a:fld>
            <a:endParaRPr lang="en-US"/>
          </a:p>
        </p:txBody>
      </p:sp>
      <p:sp>
        <p:nvSpPr>
          <p:cNvPr id="5" name="Footer Placeholder 4">
            <a:extLst>
              <a:ext uri="{FF2B5EF4-FFF2-40B4-BE49-F238E27FC236}">
                <a16:creationId xmlns:a16="http://schemas.microsoft.com/office/drawing/2014/main" xmlns=""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BB325A1-EB8B-45A0-9544-25DE745A92DB}"/>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631113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11/09/2022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747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11/09/2022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274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11/09/2022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52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11/09/2022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326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3C59029-2351-43F4-BE15-A0B05CDDCCAF}"/>
              </a:ext>
            </a:extLst>
          </p:cNvPr>
          <p:cNvSpPr>
            <a:spLocks noGrp="1"/>
          </p:cNvSpPr>
          <p:nvPr>
            <p:ph type="dt" sz="half" idx="10"/>
          </p:nvPr>
        </p:nvSpPr>
        <p:spPr/>
        <p:txBody>
          <a:bodyPr/>
          <a:lstStyle/>
          <a:p>
            <a:fld id="{389C5F93-887A-4481-A204-754FB144E4BE}" type="datetimeFigureOut">
              <a:rPr lang="en-US" smtClean="0"/>
              <a:pPr/>
              <a:t>11/09/2022</a:t>
            </a:fld>
            <a:endParaRPr lang="en-US"/>
          </a:p>
        </p:txBody>
      </p:sp>
      <p:sp>
        <p:nvSpPr>
          <p:cNvPr id="6" name="Footer Placeholder 5">
            <a:extLst>
              <a:ext uri="{FF2B5EF4-FFF2-40B4-BE49-F238E27FC236}">
                <a16:creationId xmlns:a16="http://schemas.microsoft.com/office/drawing/2014/main" xmlns=""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C35F2F7-954D-4718-AB34-12C970AEDF09}"/>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166693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8A12704-9F3B-4E5D-B37A-A65FB6639FB7}"/>
              </a:ext>
            </a:extLst>
          </p:cNvPr>
          <p:cNvSpPr>
            <a:spLocks noGrp="1"/>
          </p:cNvSpPr>
          <p:nvPr>
            <p:ph type="dt" sz="half" idx="10"/>
          </p:nvPr>
        </p:nvSpPr>
        <p:spPr/>
        <p:txBody>
          <a:bodyPr/>
          <a:lstStyle/>
          <a:p>
            <a:fld id="{389C5F93-887A-4481-A204-754FB144E4BE}" type="datetimeFigureOut">
              <a:rPr lang="en-US" smtClean="0"/>
              <a:pPr/>
              <a:t>11/09/2022</a:t>
            </a:fld>
            <a:endParaRPr lang="en-US"/>
          </a:p>
        </p:txBody>
      </p:sp>
      <p:sp>
        <p:nvSpPr>
          <p:cNvPr id="8" name="Footer Placeholder 7">
            <a:extLst>
              <a:ext uri="{FF2B5EF4-FFF2-40B4-BE49-F238E27FC236}">
                <a16:creationId xmlns:a16="http://schemas.microsoft.com/office/drawing/2014/main" xmlns=""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23CE0C2-879A-464E-B0C6-8927F16B4815}"/>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2497045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9C2A881-E3AF-49DA-A4B1-579A0F39FEBB}"/>
              </a:ext>
            </a:extLst>
          </p:cNvPr>
          <p:cNvSpPr>
            <a:spLocks noGrp="1"/>
          </p:cNvSpPr>
          <p:nvPr>
            <p:ph type="dt" sz="half" idx="10"/>
          </p:nvPr>
        </p:nvSpPr>
        <p:spPr/>
        <p:txBody>
          <a:bodyPr/>
          <a:lstStyle/>
          <a:p>
            <a:fld id="{389C5F93-887A-4481-A204-754FB144E4BE}" type="datetimeFigureOut">
              <a:rPr lang="en-US" smtClean="0"/>
              <a:pPr/>
              <a:t>11/09/2022</a:t>
            </a:fld>
            <a:endParaRPr lang="en-US"/>
          </a:p>
        </p:txBody>
      </p:sp>
      <p:sp>
        <p:nvSpPr>
          <p:cNvPr id="4" name="Footer Placeholder 3">
            <a:extLst>
              <a:ext uri="{FF2B5EF4-FFF2-40B4-BE49-F238E27FC236}">
                <a16:creationId xmlns:a16="http://schemas.microsoft.com/office/drawing/2014/main" xmlns=""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C282779-E726-41E8-A702-F4E40F136998}"/>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267728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pPr/>
              <a:t>11/09/2022</a:t>
            </a:fld>
            <a:endParaRPr lang="en-US"/>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126279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D70A5A9-3EC5-49B2-BB5D-3ADB82122DAF}"/>
              </a:ext>
            </a:extLst>
          </p:cNvPr>
          <p:cNvSpPr>
            <a:spLocks noGrp="1"/>
          </p:cNvSpPr>
          <p:nvPr>
            <p:ph type="dt" sz="half" idx="10"/>
          </p:nvPr>
        </p:nvSpPr>
        <p:spPr/>
        <p:txBody>
          <a:bodyPr/>
          <a:lstStyle/>
          <a:p>
            <a:fld id="{389C5F93-887A-4481-A204-754FB144E4BE}" type="datetimeFigureOut">
              <a:rPr lang="en-US" smtClean="0"/>
              <a:pPr/>
              <a:t>11/09/2022</a:t>
            </a:fld>
            <a:endParaRPr lang="en-US"/>
          </a:p>
        </p:txBody>
      </p:sp>
      <p:sp>
        <p:nvSpPr>
          <p:cNvPr id="6" name="Footer Placeholder 5">
            <a:extLst>
              <a:ext uri="{FF2B5EF4-FFF2-40B4-BE49-F238E27FC236}">
                <a16:creationId xmlns:a16="http://schemas.microsoft.com/office/drawing/2014/main" xmlns=""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D319B98-E521-4405-A564-3AB1026FDDA3}"/>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19447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B6BCC5D-691D-47D3-874F-80E55C572CE6}"/>
              </a:ext>
            </a:extLst>
          </p:cNvPr>
          <p:cNvSpPr>
            <a:spLocks noGrp="1"/>
          </p:cNvSpPr>
          <p:nvPr>
            <p:ph type="dt" sz="half" idx="10"/>
          </p:nvPr>
        </p:nvSpPr>
        <p:spPr/>
        <p:txBody>
          <a:bodyPr/>
          <a:lstStyle/>
          <a:p>
            <a:fld id="{389C5F93-887A-4481-A204-754FB144E4BE}" type="datetimeFigureOut">
              <a:rPr lang="en-US" smtClean="0"/>
              <a:pPr/>
              <a:t>11/09/2022</a:t>
            </a:fld>
            <a:endParaRPr lang="en-US"/>
          </a:p>
        </p:txBody>
      </p:sp>
      <p:sp>
        <p:nvSpPr>
          <p:cNvPr id="6" name="Footer Placeholder 5">
            <a:extLst>
              <a:ext uri="{FF2B5EF4-FFF2-40B4-BE49-F238E27FC236}">
                <a16:creationId xmlns:a16="http://schemas.microsoft.com/office/drawing/2014/main" xmlns=""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5ED071D-48D1-4743-B5AE-2DF61239820E}"/>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37308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pPr/>
              <a:t>11/09/2022</a:t>
            </a:fld>
            <a:endParaRPr lang="en-US"/>
          </a:p>
        </p:txBody>
      </p:sp>
      <p:sp>
        <p:nvSpPr>
          <p:cNvPr id="5" name="Footer Placeholder 4">
            <a:extLst>
              <a:ext uri="{FF2B5EF4-FFF2-40B4-BE49-F238E27FC236}">
                <a16:creationId xmlns:a16="http://schemas.microsoft.com/office/drawing/2014/main" xmlns=""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pPr/>
              <a:t>‹#›</a:t>
            </a:fld>
            <a:endParaRPr lang="en-US"/>
          </a:p>
        </p:txBody>
      </p:sp>
    </p:spTree>
    <p:extLst>
      <p:ext uri="{BB962C8B-B14F-4D97-AF65-F5344CB8AC3E}">
        <p14:creationId xmlns:p14="http://schemas.microsoft.com/office/powerpoint/2010/main"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67E14-3BA2-4243-B9EA-E2C7FD4D8806}" type="datetimeFigureOut">
              <a:rPr lang="en-US" smtClean="0">
                <a:solidFill>
                  <a:prstClr val="black">
                    <a:tint val="75000"/>
                  </a:prstClr>
                </a:solidFill>
              </a:rPr>
              <a:pPr/>
              <a:t>11/09/2022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45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11/09/2022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018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emf"/><Relationship Id="rId10" Type="http://schemas.openxmlformats.org/officeDocument/2006/relationships/image" Target="../media/image20.png"/><Relationship Id="rId4" Type="http://schemas.openxmlformats.org/officeDocument/2006/relationships/image" Target="../media/image14.emf"/><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3.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emf"/><Relationship Id="rId10" Type="http://schemas.openxmlformats.org/officeDocument/2006/relationships/image" Target="../media/image20.png"/><Relationship Id="rId4" Type="http://schemas.openxmlformats.org/officeDocument/2006/relationships/image" Target="../media/image14.emf"/><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1.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625144" y="2715383"/>
            <a:ext cx="6941712" cy="1446550"/>
          </a:xfrm>
          <a:prstGeom prst="rect">
            <a:avLst/>
          </a:prstGeom>
          <a:noFill/>
        </p:spPr>
        <p:txBody>
          <a:bodyPr spcFirstLastPara="1">
            <a:prstTxWarp prst="textArchUp">
              <a:avLst/>
            </a:prstTxWarp>
            <a:spAutoFit/>
            <a:scene3d>
              <a:camera prst="orthographicFront"/>
              <a:lightRig rig="soft" dir="t">
                <a:rot lat="0" lon="0" rev="15600000"/>
              </a:lightRig>
            </a:scene3d>
            <a:sp3d extrusionH="57150" prstMaterial="softEdge">
              <a:bevelT w="25400" h="38100"/>
            </a:sp3d>
          </a:bodyPr>
          <a:lstStyle/>
          <a:p>
            <a:pPr algn="ctr" fontAlgn="auto">
              <a:spcBef>
                <a:spcPts val="0"/>
              </a:spcBef>
              <a:spcAft>
                <a:spcPts val="0"/>
              </a:spcAft>
              <a:defRPr/>
            </a:pPr>
            <a:r>
              <a:rPr lang="vi-VN" sz="5400" b="1" dirty="0">
                <a:ln/>
                <a:solidFill>
                  <a:srgbClr val="00B050"/>
                </a:solidFill>
                <a:latin typeface="Times New Roman" pitchFamily="18" charset="0"/>
                <a:cs typeface="+mn-cs"/>
              </a:rPr>
              <a:t>CHÀO MỪNG CÁC CON</a:t>
            </a:r>
          </a:p>
          <a:p>
            <a:pPr algn="ctr" fontAlgn="auto">
              <a:spcBef>
                <a:spcPts val="0"/>
              </a:spcBef>
              <a:spcAft>
                <a:spcPts val="0"/>
              </a:spcAft>
              <a:defRPr/>
            </a:pPr>
            <a:r>
              <a:rPr lang="vi-VN" sz="5400" b="1" dirty="0">
                <a:ln/>
                <a:solidFill>
                  <a:srgbClr val="00B050"/>
                </a:solidFill>
                <a:latin typeface="Times New Roman" pitchFamily="18" charset="0"/>
                <a:cs typeface="+mn-cs"/>
              </a:rPr>
              <a:t>ĐẾN VỚI TIẾT HỌC</a:t>
            </a:r>
            <a:endParaRPr lang="en-US" sz="5400" b="1" dirty="0">
              <a:ln/>
              <a:solidFill>
                <a:srgbClr val="00B050"/>
              </a:solidFill>
              <a:latin typeface="Times New Roman" pitchFamily="18" charset="0"/>
              <a:cs typeface="+mn-cs"/>
            </a:endParaRPr>
          </a:p>
        </p:txBody>
      </p:sp>
      <p:pic>
        <p:nvPicPr>
          <p:cNvPr id="1027" name="Picture 3" descr="D:\2A4 (21-22)\logo.jpg"/>
          <p:cNvPicPr>
            <a:picLocks noChangeAspect="1" noChangeArrowheads="1"/>
          </p:cNvPicPr>
          <p:nvPr/>
        </p:nvPicPr>
        <p:blipFill>
          <a:blip r:embed="rId3"/>
          <a:srcRect/>
          <a:stretch>
            <a:fillRect/>
          </a:stretch>
        </p:blipFill>
        <p:spPr bwMode="auto">
          <a:xfrm>
            <a:off x="10048875" y="0"/>
            <a:ext cx="2143125" cy="2143125"/>
          </a:xfrm>
          <a:prstGeom prst="rect">
            <a:avLst/>
          </a:prstGeom>
          <a:noFill/>
        </p:spPr>
      </p:pic>
      <p:sp>
        <p:nvSpPr>
          <p:cNvPr id="6" name="文本框 22">
            <a:extLst>
              <a:ext uri="{FF2B5EF4-FFF2-40B4-BE49-F238E27FC236}">
                <a16:creationId xmlns="" xmlns:a16="http://schemas.microsoft.com/office/drawing/2014/main" id="{00814D79-2C31-4FC1-87ED-2981661BE03A}"/>
              </a:ext>
            </a:extLst>
          </p:cNvPr>
          <p:cNvSpPr txBox="1"/>
          <p:nvPr/>
        </p:nvSpPr>
        <p:spPr>
          <a:xfrm>
            <a:off x="0" y="0"/>
            <a:ext cx="7365436" cy="646331"/>
          </a:xfrm>
          <a:prstGeom prst="rect">
            <a:avLst/>
          </a:prstGeom>
          <a:noFill/>
        </p:spPr>
        <p:txBody>
          <a:bodyPr wrap="square" rtlCol="0">
            <a:spAutoFit/>
          </a:bodyPr>
          <a:lstStyle/>
          <a:p>
            <a:r>
              <a:rPr lang="en-US" altLang="zh-CN" sz="3600" b="1" dirty="0" smtClean="0">
                <a:solidFill>
                  <a:srgbClr val="FF0000"/>
                </a:solidFill>
                <a:latin typeface="Times New Roman" pitchFamily="18" charset="0"/>
                <a:ea typeface="思源黑体 CN Bold" panose="020B0800000000000000" pitchFamily="34" charset="-122"/>
              </a:rPr>
              <a:t> TRƯỜNG TIỂU HỌC ĐOÀN KẾT</a:t>
            </a:r>
            <a:endParaRPr lang="zh-CN" altLang="en-US" sz="3600" b="1" dirty="0">
              <a:solidFill>
                <a:srgbClr val="FF0000"/>
              </a:solidFill>
              <a:latin typeface="Times New Roman" pitchFamily="18" charset="0"/>
              <a:ea typeface="思源黑体 CN Bold" panose="020B0800000000000000" pitchFamily="34" charset="-122"/>
            </a:endParaRPr>
          </a:p>
        </p:txBody>
      </p:sp>
      <p:sp>
        <p:nvSpPr>
          <p:cNvPr id="7" name="文本框 22">
            <a:extLst>
              <a:ext uri="{FF2B5EF4-FFF2-40B4-BE49-F238E27FC236}">
                <a16:creationId xmlns:lc="http://schemas.openxmlformats.org/drawingml/2006/lockedCanvas" xmlns="" xmlns:a16="http://schemas.microsoft.com/office/drawing/2014/main" id="{EEC9C8C1-0C79-413E-BAA9-97ED57DE33F1}"/>
              </a:ext>
            </a:extLst>
          </p:cNvPr>
          <p:cNvSpPr txBox="1"/>
          <p:nvPr/>
        </p:nvSpPr>
        <p:spPr>
          <a:xfrm>
            <a:off x="3682718" y="3404229"/>
            <a:ext cx="8176438"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600" b="1" i="1" dirty="0" smtClean="0">
                <a:latin typeface="Times New Roman" pitchFamily="18" charset="0"/>
                <a:ea typeface="思源黑体 CN Bold" panose="020B0800000000000000" pitchFamily="34" charset="-122"/>
              </a:rPr>
              <a:t> Giáo viên: Hoàng Thị Lộc</a:t>
            </a:r>
            <a:endParaRPr lang="zh-CN" altLang="en-US" sz="3600" b="1" i="1" dirty="0">
              <a:latin typeface="Times New Roman" pitchFamily="18" charset="0"/>
              <a:ea typeface="思源黑体 CN Bold" panose="020B0800000000000000" pitchFamily="34" charset="-122"/>
            </a:endParaRPr>
          </a:p>
        </p:txBody>
      </p:sp>
    </p:spTree>
    <p:extLst>
      <p:ext uri="{BB962C8B-B14F-4D97-AF65-F5344CB8AC3E}">
        <p14:creationId xmlns:p14="http://schemas.microsoft.com/office/powerpoint/2010/main" val="3859930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3000"/>
                                  </p:iterate>
                                  <p:childTnLst>
                                    <p:set>
                                      <p:cBhvr>
                                        <p:cTn id="6" dur="1" fill="hold">
                                          <p:stCondLst>
                                            <p:cond delay="0"/>
                                          </p:stCondLst>
                                        </p:cTn>
                                        <p:tgtEl>
                                          <p:spTgt spid="6">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6">
                                            <p:txEl>
                                              <p:pRg st="0" end="0"/>
                                            </p:txEl>
                                          </p:spTgt>
                                        </p:tgtEl>
                                        <p:attrNameLst>
                                          <p:attrName>ppt_w</p:attrName>
                                        </p:attrNameLst>
                                      </p:cBhvr>
                                    </p:anim>
                                    <p:anim by="(#ppt_w*0.50)" calcmode="lin" valueType="num">
                                      <p:cBhvr>
                                        <p:cTn id="8" dur="500" decel="50000" autoRev="1" fill="hold">
                                          <p:stCondLst>
                                            <p:cond delay="0"/>
                                          </p:stCondLst>
                                        </p:cTn>
                                        <p:tgtEl>
                                          <p:spTgt spid="6">
                                            <p:txEl>
                                              <p:pRg st="0" end="0"/>
                                            </p:txEl>
                                          </p:spTgt>
                                        </p:tgtEl>
                                        <p:attrNameLst>
                                          <p:attrName>ppt_x</p:attrName>
                                        </p:attrNameLst>
                                      </p:cBhvr>
                                    </p:anim>
                                    <p:anim from="(-#ppt_h/2)" to="(#ppt_y)" calcmode="lin" valueType="num">
                                      <p:cBhvr>
                                        <p:cTn id="9" dur="1000" fill="hold">
                                          <p:stCondLst>
                                            <p:cond delay="0"/>
                                          </p:stCondLst>
                                        </p:cTn>
                                        <p:tgtEl>
                                          <p:spTgt spid="6">
                                            <p:txEl>
                                              <p:pRg st="0" end="0"/>
                                            </p:txEl>
                                          </p:spTgt>
                                        </p:tgtEl>
                                        <p:attrNameLst>
                                          <p:attrName>ppt_y</p:attrName>
                                        </p:attrNameLst>
                                      </p:cBhvr>
                                    </p:anim>
                                    <p:animRot by="21600000">
                                      <p:cBhvr>
                                        <p:cTn id="10" dur="1000" fill="hold">
                                          <p:stCondLst>
                                            <p:cond delay="0"/>
                                          </p:stCondLst>
                                        </p:cTn>
                                        <p:tgtEl>
                                          <p:spTgt spid="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906247" y="4663793"/>
            <a:ext cx="1504954" cy="2079337"/>
          </a:xfrm>
          <a:prstGeom prst="rect">
            <a:avLst/>
          </a:prstGeom>
          <a:noFill/>
          <a:ln w="9525">
            <a:noFill/>
          </a:ln>
        </p:spPr>
      </p:pic>
      <p:grpSp>
        <p:nvGrpSpPr>
          <p:cNvPr id="2" name="Group 1">
            <a:extLst>
              <a:ext uri="{FF2B5EF4-FFF2-40B4-BE49-F238E27FC236}">
                <a16:creationId xmlns:a16="http://schemas.microsoft.com/office/drawing/2014/main" xmlns="" id="{AC28F713-904E-4259-9070-57BE1EFD4B24}"/>
              </a:ext>
            </a:extLst>
          </p:cNvPr>
          <p:cNvGrpSpPr/>
          <p:nvPr/>
        </p:nvGrpSpPr>
        <p:grpSpPr>
          <a:xfrm>
            <a:off x="1277297" y="1802610"/>
            <a:ext cx="8461790" cy="728068"/>
            <a:chOff x="774356" y="888444"/>
            <a:chExt cx="10187293" cy="728068"/>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xmlns="" id="{14B26D2C-1BC9-4238-BC4C-795267AEDD6F}"/>
                </a:ext>
              </a:extLst>
            </p:cNvPr>
            <p:cNvSpPr txBox="1"/>
            <p:nvPr/>
          </p:nvSpPr>
          <p:spPr>
            <a:xfrm>
              <a:off x="2056569" y="1093292"/>
              <a:ext cx="8905080" cy="523220"/>
            </a:xfrm>
            <a:prstGeom prst="rect">
              <a:avLst/>
            </a:prstGeom>
            <a:noFill/>
          </p:spPr>
          <p:txBody>
            <a:bodyPr wrap="square" rtlCol="0">
              <a:spAutoFit/>
            </a:bodyPr>
            <a:lstStyle/>
            <a:p>
              <a:r>
                <a:rPr lang="en-US" sz="2800" b="1" dirty="0" err="1" smtClean="0">
                  <a:solidFill>
                    <a:srgbClr val="002060"/>
                  </a:solidFill>
                  <a:latin typeface="Times New Roman" panose="02020603050405020304" pitchFamily="18" charset="0"/>
                  <a:cs typeface="Times New Roman" panose="02020603050405020304" pitchFamily="18" charset="0"/>
                </a:rPr>
                <a:t>Viết</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được</a:t>
              </a:r>
              <a:r>
                <a:rPr lang="en-US" sz="2800" b="1" dirty="0" smtClean="0">
                  <a:solidFill>
                    <a:srgbClr val="002060"/>
                  </a:solidFill>
                  <a:latin typeface="Times New Roman" panose="02020603050405020304" pitchFamily="18" charset="0"/>
                  <a:cs typeface="Times New Roman" panose="02020603050405020304" pitchFamily="18" charset="0"/>
                </a:rPr>
                <a:t> 2 - 3 </a:t>
              </a:r>
              <a:r>
                <a:rPr lang="en-US" sz="2800" b="1" dirty="0" err="1" smtClean="0">
                  <a:solidFill>
                    <a:srgbClr val="002060"/>
                  </a:solidFill>
                  <a:latin typeface="Times New Roman" panose="02020603050405020304" pitchFamily="18" charset="0"/>
                  <a:cs typeface="Times New Roman" panose="02020603050405020304" pitchFamily="18" charset="0"/>
                </a:rPr>
                <a:t>câu</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giới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thiệu</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vê</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bản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thân</a:t>
              </a:r>
              <a:r>
                <a:rPr lang="en-US" sz="2800" b="1" dirty="0" smtClean="0">
                  <a:solidFill>
                    <a:srgbClr val="002060"/>
                  </a:solidFill>
                  <a:latin typeface="Times New Roman" panose="02020603050405020304" pitchFamily="18" charset="0"/>
                  <a:cs typeface="Times New Roman" panose="02020603050405020304" pitchFamily="18" charset="0"/>
                </a:rPr>
                <a:t>.</a:t>
              </a:r>
              <a:endParaRPr lang="en-US" sz="2800" b="1" dirty="0">
                <a:solidFill>
                  <a:srgbClr val="002060"/>
                </a:solidFill>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xmlns="" id="{4C1EF139-4416-44FF-AC02-49D6B4DBE8EA}"/>
              </a:ext>
            </a:extLst>
          </p:cNvPr>
          <p:cNvGrpSpPr/>
          <p:nvPr/>
        </p:nvGrpSpPr>
        <p:grpSpPr>
          <a:xfrm>
            <a:off x="1907031" y="3072051"/>
            <a:ext cx="9022225" cy="1408191"/>
            <a:chOff x="752657" y="2065203"/>
            <a:chExt cx="7915676" cy="1408191"/>
          </a:xfrm>
        </p:grpSpPr>
        <p:grpSp>
          <p:nvGrpSpPr>
            <p:cNvPr id="22" name="Group 21"/>
            <p:cNvGrpSpPr/>
            <p:nvPr/>
          </p:nvGrpSpPr>
          <p:grpSpPr>
            <a:xfrm>
              <a:off x="752657" y="2065203"/>
              <a:ext cx="1085298" cy="714672"/>
              <a:chOff x="5056547" y="1975436"/>
              <a:chExt cx="1772915"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7" y="1975436"/>
                <a:ext cx="1772915"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xmlns="" id="{D4F928FB-968A-4666-9173-178A617D7C9E}"/>
                </a:ext>
              </a:extLst>
            </p:cNvPr>
            <p:cNvSpPr txBox="1"/>
            <p:nvPr/>
          </p:nvSpPr>
          <p:spPr>
            <a:xfrm>
              <a:off x="1892046" y="2519287"/>
              <a:ext cx="6776287" cy="954107"/>
            </a:xfrm>
            <a:prstGeom prst="rect">
              <a:avLst/>
            </a:prstGeom>
            <a:noFill/>
          </p:spPr>
          <p:txBody>
            <a:bodyPr wrap="square" rtlCol="0">
              <a:spAutoFit/>
            </a:bodyPr>
            <a:lstStyle/>
            <a:p>
              <a:r>
                <a:rPr lang="en-US" sz="2800" b="1" dirty="0" smtClean="0">
                  <a:solidFill>
                    <a:srgbClr val="002060"/>
                  </a:solidFill>
                  <a:latin typeface="Times New Roman" panose="02020603050405020304" pitchFamily="18" charset="0"/>
                  <a:cs typeface="Times New Roman" panose="02020603050405020304" pitchFamily="18" charset="0"/>
                </a:rPr>
                <a:t>Phát triển vốn từ chỉ người, chỉ vật; phát triển kĩ năng đặt câu giới thiệu về bản thân.</a:t>
              </a:r>
              <a:endParaRPr lang="en-US" sz="2800" b="1" dirty="0">
                <a:solidFill>
                  <a:srgbClr val="002060"/>
                </a:solidFill>
                <a:latin typeface="Times New Roman" panose="02020603050405020304" pitchFamily="18" charset="0"/>
                <a:cs typeface="Times New Roman" panose="02020603050405020304" pitchFamily="18" charset="0"/>
              </a:endParaRPr>
            </a:p>
          </p:txBody>
        </p:sp>
      </p:grpSp>
      <p:sp>
        <p:nvSpPr>
          <p:cNvPr id="23" name="文本框 22">
            <a:extLst>
              <a:ext uri="{FF2B5EF4-FFF2-40B4-BE49-F238E27FC236}">
                <a16:creationId xmlns="" xmlns:a16="http://schemas.microsoft.com/office/drawing/2014/main" id="{8E852256-A333-49D6-ADCD-2215C66790B1}"/>
              </a:ext>
            </a:extLst>
          </p:cNvPr>
          <p:cNvSpPr txBox="1"/>
          <p:nvPr/>
        </p:nvSpPr>
        <p:spPr>
          <a:xfrm>
            <a:off x="3504143" y="358267"/>
            <a:ext cx="5746655" cy="923330"/>
          </a:xfrm>
          <a:prstGeom prst="rect">
            <a:avLst/>
          </a:prstGeom>
          <a:noFill/>
        </p:spPr>
        <p:txBody>
          <a:bodyPr wrap="square" rtlCol="0">
            <a:spAutoFit/>
          </a:bodyPr>
          <a:lstStyle/>
          <a:p>
            <a:r>
              <a:rPr lang="en-US" altLang="zh-CN" sz="5400" b="1" dirty="0" err="1" smtClean="0">
                <a:solidFill>
                  <a:srgbClr val="FF0000"/>
                </a:solidFill>
                <a:latin typeface="Times New Roman" panose="02020603050405020304" pitchFamily="18" charset="0"/>
                <a:ea typeface="思源黑体 CN Bold" panose="020B0800000000000000" pitchFamily="34" charset="-122"/>
              </a:rPr>
              <a:t>Yêu</a:t>
            </a:r>
            <a:r>
              <a:rPr lang="en-US" altLang="zh-CN" sz="5400" b="1" dirty="0" smtClean="0">
                <a:solidFill>
                  <a:srgbClr val="FF0000"/>
                </a:solidFill>
                <a:latin typeface="Times New Roman" panose="02020603050405020304" pitchFamily="18" charset="0"/>
                <a:ea typeface="思源黑体 CN Bold" panose="020B0800000000000000" pitchFamily="34" charset="-122"/>
              </a:rPr>
              <a:t> </a:t>
            </a:r>
            <a:r>
              <a:rPr lang="en-US" altLang="zh-CN" sz="5400" b="1" dirty="0" err="1" smtClean="0">
                <a:solidFill>
                  <a:srgbClr val="FF0000"/>
                </a:solidFill>
                <a:latin typeface="Times New Roman" panose="02020603050405020304" pitchFamily="18" charset="0"/>
                <a:ea typeface="思源黑体 CN Bold" panose="020B0800000000000000" pitchFamily="34" charset="-122"/>
              </a:rPr>
              <a:t>cầu</a:t>
            </a:r>
            <a:r>
              <a:rPr lang="en-US" altLang="zh-CN" sz="5400" b="1" dirty="0" smtClean="0">
                <a:solidFill>
                  <a:srgbClr val="FF0000"/>
                </a:solidFill>
                <a:latin typeface="Times New Roman" panose="02020603050405020304" pitchFamily="18" charset="0"/>
                <a:ea typeface="思源黑体 CN Bold" panose="020B0800000000000000" pitchFamily="34" charset="-122"/>
              </a:rPr>
              <a:t> </a:t>
            </a:r>
            <a:r>
              <a:rPr lang="en-US" altLang="zh-CN" sz="5400" b="1" dirty="0" err="1" smtClean="0">
                <a:solidFill>
                  <a:srgbClr val="FF0000"/>
                </a:solidFill>
                <a:latin typeface="Times New Roman" panose="02020603050405020304" pitchFamily="18" charset="0"/>
                <a:ea typeface="思源黑体 CN Bold" panose="020B0800000000000000" pitchFamily="34" charset="-122"/>
              </a:rPr>
              <a:t>cần</a:t>
            </a:r>
            <a:r>
              <a:rPr lang="en-US" altLang="zh-CN" sz="5400" b="1" dirty="0" smtClean="0">
                <a:solidFill>
                  <a:srgbClr val="FF0000"/>
                </a:solidFill>
                <a:latin typeface="Times New Roman" panose="02020603050405020304" pitchFamily="18" charset="0"/>
                <a:ea typeface="思源黑体 CN Bold" panose="020B0800000000000000" pitchFamily="34" charset="-122"/>
              </a:rPr>
              <a:t> </a:t>
            </a:r>
            <a:r>
              <a:rPr lang="en-US" altLang="zh-CN" sz="5400" b="1" dirty="0" err="1" smtClean="0">
                <a:solidFill>
                  <a:srgbClr val="FF0000"/>
                </a:solidFill>
                <a:latin typeface="Times New Roman" panose="02020603050405020304" pitchFamily="18" charset="0"/>
                <a:ea typeface="思源黑体 CN Bold" panose="020B0800000000000000" pitchFamily="34" charset="-122"/>
              </a:rPr>
              <a:t>đạt</a:t>
            </a:r>
            <a:r>
              <a:rPr lang="en-US" altLang="zh-CN" sz="5400" b="1" dirty="0" smtClean="0">
                <a:solidFill>
                  <a:srgbClr val="FF0000"/>
                </a:solidFill>
                <a:latin typeface="Times New Roman" panose="02020603050405020304" pitchFamily="18" charset="0"/>
                <a:ea typeface="思源黑体 CN Bold" panose="020B0800000000000000" pitchFamily="34" charset="-122"/>
              </a:rPr>
              <a:t>:</a:t>
            </a:r>
            <a:endParaRPr lang="zh-CN" altLang="en-US" sz="5400" b="1" dirty="0">
              <a:solidFill>
                <a:srgbClr val="FF0000"/>
              </a:solidFill>
              <a:latin typeface="Times New Roman" panose="02020603050405020304" pitchFamily="18" charset="0"/>
              <a:ea typeface="思源黑体 CN Bold" panose="020B0800000000000000" pitchFamily="34" charset="-122"/>
            </a:endParaRPr>
          </a:p>
        </p:txBody>
      </p:sp>
    </p:spTree>
    <p:extLst>
      <p:ext uri="{BB962C8B-B14F-4D97-AF65-F5344CB8AC3E}">
        <p14:creationId xmlns:p14="http://schemas.microsoft.com/office/powerpoint/2010/main" val="349451397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500" fill="hold"/>
                                        <p:tgtEl>
                                          <p:spTgt spid="23"/>
                                        </p:tgtEl>
                                        <p:attrNameLst>
                                          <p:attrName>ppt_w</p:attrName>
                                        </p:attrNameLst>
                                      </p:cBhvr>
                                      <p:tavLst>
                                        <p:tav tm="0">
                                          <p:val>
                                            <p:fltVal val="0"/>
                                          </p:val>
                                        </p:tav>
                                        <p:tav tm="100000">
                                          <p:val>
                                            <p:strVal val="#ppt_w"/>
                                          </p:val>
                                        </p:tav>
                                      </p:tavLst>
                                    </p:anim>
                                    <p:anim calcmode="lin" valueType="num">
                                      <p:cBhvr>
                                        <p:cTn id="16" dur="500" fill="hold"/>
                                        <p:tgtEl>
                                          <p:spTgt spid="23"/>
                                        </p:tgtEl>
                                        <p:attrNameLst>
                                          <p:attrName>ppt_h</p:attrName>
                                        </p:attrNameLst>
                                      </p:cBhvr>
                                      <p:tavLst>
                                        <p:tav tm="0">
                                          <p:val>
                                            <p:fltVal val="0"/>
                                          </p:val>
                                        </p:tav>
                                        <p:tav tm="100000">
                                          <p:val>
                                            <p:strVal val="#ppt_h"/>
                                          </p:val>
                                        </p:tav>
                                      </p:tavLst>
                                    </p:anim>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3C4F48E-7CD4-4E4D-A1BA-3BB343DBB871}"/>
              </a:ext>
            </a:extLst>
          </p:cNvPr>
          <p:cNvSpPr txBox="1"/>
          <p:nvPr/>
        </p:nvSpPr>
        <p:spPr>
          <a:xfrm>
            <a:off x="3353144" y="878829"/>
            <a:ext cx="5434965"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b="1" dirty="0" smtClean="0">
                <a:solidFill>
                  <a:srgbClr val="FF0000"/>
                </a:solidFill>
                <a:effectLst>
                  <a:reflection blurRad="6350" stA="55000" endA="300" endPos="45500" dir="5400000" sy="-100000" algn="bl" rotWithShape="0"/>
                </a:effectLst>
                <a:latin typeface="Times New Roman" panose="02020603050405020304" pitchFamily="18" charset="0"/>
              </a:rPr>
              <a:t>Cô dặn con:</a:t>
            </a:r>
            <a:endParaRPr lang="en-US" sz="4000" b="1" dirty="0">
              <a:solidFill>
                <a:srgbClr val="FF0000"/>
              </a:solidFill>
              <a:effectLst>
                <a:reflection blurRad="6350" stA="55000" endA="300" endPos="45500" dir="5400000" sy="-100000" algn="bl" rotWithShape="0"/>
              </a:effectLst>
              <a:latin typeface="Times New Roman" panose="02020603050405020304" pitchFamily="18" charset="0"/>
            </a:endParaRPr>
          </a:p>
        </p:txBody>
      </p:sp>
      <p:sp>
        <p:nvSpPr>
          <p:cNvPr id="3" name="TextBox 2">
            <a:extLst>
              <a:ext uri="{FF2B5EF4-FFF2-40B4-BE49-F238E27FC236}">
                <a16:creationId xmlns:a16="http://schemas.microsoft.com/office/drawing/2014/main" xmlns="" id="{7F75BC83-C195-45A6-BA36-9FA130BD4C2A}"/>
              </a:ext>
            </a:extLst>
          </p:cNvPr>
          <p:cNvSpPr txBox="1"/>
          <p:nvPr/>
        </p:nvSpPr>
        <p:spPr>
          <a:xfrm>
            <a:off x="1236498" y="2356899"/>
            <a:ext cx="8255845" cy="830997"/>
          </a:xfrm>
          <a:prstGeom prst="rect">
            <a:avLst/>
          </a:prstGeom>
          <a:noFill/>
        </p:spPr>
        <p:txBody>
          <a:bodyPr wrap="square">
            <a:spAutoFit/>
          </a:bodyPr>
          <a:lstStyle/>
          <a:p>
            <a:pPr marL="457200" indent="-457200">
              <a:lnSpc>
                <a:spcPct val="150000"/>
              </a:lnSpc>
            </a:pPr>
            <a:r>
              <a:rPr lang="en-US" sz="3200" b="1" dirty="0" smtClean="0">
                <a:solidFill>
                  <a:srgbClr val="002060"/>
                </a:solidFill>
                <a:latin typeface="Times New Roman" panose="02020603050405020304" pitchFamily="18" charset="0"/>
                <a:cs typeface="Times New Roman" panose="02020603050405020304" pitchFamily="18" charset="0"/>
              </a:rPr>
              <a:t>- Hoàn thành đoạn văn giới thiệu về bản thân.</a:t>
            </a:r>
          </a:p>
        </p:txBody>
      </p:sp>
    </p:spTree>
    <p:extLst>
      <p:ext uri="{BB962C8B-B14F-4D97-AF65-F5344CB8AC3E}">
        <p14:creationId xmlns:p14="http://schemas.microsoft.com/office/powerpoint/2010/main" val="28566755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xmlns=""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xmlns=""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xmlns=""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xmlns=""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xmlns=""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xmlns=""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xmlns=""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xmlns=""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xmlns=""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xmlns=""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xmlns=""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xmlns=""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xmlns=""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1266145" y="-497689"/>
            <a:ext cx="609600" cy="609600"/>
          </a:xfrm>
          <a:prstGeom prst="rect">
            <a:avLst/>
          </a:prstGeom>
        </p:spPr>
      </p:pic>
      <p:sp>
        <p:nvSpPr>
          <p:cNvPr id="16" name="TextBox 15">
            <a:extLst>
              <a:ext uri="{FF2B5EF4-FFF2-40B4-BE49-F238E27FC236}">
                <a16:creationId xmlns:a16="http://schemas.microsoft.com/office/drawing/2014/main" xmlns="" id="{305C553B-76D6-40C2-9444-290FF0CAAE6A}"/>
              </a:ext>
            </a:extLst>
          </p:cNvPr>
          <p:cNvSpPr txBox="1"/>
          <p:nvPr/>
        </p:nvSpPr>
        <p:spPr>
          <a:xfrm>
            <a:off x="2279189" y="2495262"/>
            <a:ext cx="7633146" cy="1481175"/>
          </a:xfrm>
          <a:prstGeom prst="rect">
            <a:avLst/>
          </a:prstGeom>
          <a:noFill/>
        </p:spPr>
        <p:txBody>
          <a:bodyPr wrap="square" rtlCol="0">
            <a:spAutoFit/>
          </a:bodyPr>
          <a:lstStyle/>
          <a:p>
            <a:pPr algn="ctr">
              <a:lnSpc>
                <a:spcPct val="150000"/>
              </a:lnSpc>
            </a:pPr>
            <a:r>
              <a:rPr lang="en-US" sz="3200" b="1" dirty="0" err="1">
                <a:solidFill>
                  <a:srgbClr val="FF0000"/>
                </a:solidFill>
                <a:latin typeface="Times New Roman" panose="02020603050405020304" pitchFamily="18" charset="0"/>
              </a:rPr>
              <a:t>Tạm</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biệt</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và</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hẹn</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gặp</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lại</a:t>
            </a:r>
            <a:r>
              <a:rPr lang="en-US" sz="3200" b="1" dirty="0">
                <a:solidFill>
                  <a:srgbClr val="FF0000"/>
                </a:solidFill>
                <a:latin typeface="Times New Roman" panose="02020603050405020304" pitchFamily="18" charset="0"/>
              </a:rPr>
              <a:t> </a:t>
            </a:r>
          </a:p>
          <a:p>
            <a:pPr algn="ctr">
              <a:lnSpc>
                <a:spcPct val="150000"/>
              </a:lnSpc>
            </a:pPr>
            <a:r>
              <a:rPr lang="en-US" sz="3200" b="1" dirty="0" err="1">
                <a:solidFill>
                  <a:srgbClr val="FF0000"/>
                </a:solidFill>
                <a:latin typeface="Times New Roman" panose="02020603050405020304" pitchFamily="18" charset="0"/>
              </a:rPr>
              <a:t>các</a:t>
            </a:r>
            <a:r>
              <a:rPr lang="en-US" sz="3200" b="1" dirty="0">
                <a:solidFill>
                  <a:srgbClr val="FF0000"/>
                </a:solidFill>
                <a:latin typeface="Times New Roman" panose="02020603050405020304" pitchFamily="18" charset="0"/>
              </a:rPr>
              <a:t> con </a:t>
            </a:r>
            <a:r>
              <a:rPr lang="en-US" sz="3200" b="1" dirty="0" err="1">
                <a:solidFill>
                  <a:srgbClr val="FF0000"/>
                </a:solidFill>
                <a:latin typeface="Times New Roman" panose="02020603050405020304" pitchFamily="18" charset="0"/>
              </a:rPr>
              <a:t>vào</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những</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tiết</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học</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sau</a:t>
            </a:r>
            <a:r>
              <a:rPr lang="en-US" sz="3200" b="1" dirty="0">
                <a:solidFill>
                  <a:srgbClr val="FF0000"/>
                </a:solidFill>
                <a:latin typeface="Times New Roman" panose="02020603050405020304" pitchFamily="18" charset="0"/>
              </a:rPr>
              <a:t>!</a:t>
            </a:r>
          </a:p>
        </p:txBody>
      </p:sp>
    </p:spTree>
    <p:extLst>
      <p:ext uri="{BB962C8B-B14F-4D97-AF65-F5344CB8AC3E}">
        <p14:creationId xmlns:p14="http://schemas.microsoft.com/office/powerpoint/2010/main" val="2282026975"/>
      </p:ext>
    </p:extLst>
  </p:cSld>
  <p:clrMapOvr>
    <a:masterClrMapping/>
  </p:clrMapOvr>
  <p:transition spd="slow">
    <p:randomBar dir="vert"/>
  </p:transition>
  <p:timing>
    <p:tnLst>
      <p:par>
        <p:cTn id="1" dur="indefinite" restart="never" nodeType="tmRoot">
          <p:childTnLst>
            <p:audio>
              <p:cMediaNode vol="80000" numSld="999">
                <p:cTn id="2" repeatCount="indefinite" fill="hold" display="0">
                  <p:stCondLst>
                    <p:cond delay="indefinite"/>
                  </p:stCondLst>
                  <p:endCondLst>
                    <p:cond evt="onStopAudio" delay="0">
                      <p:tgtEl>
                        <p:sldTgt/>
                      </p:tgtEl>
                    </p:cond>
                  </p:endCondLst>
                </p:cTn>
                <p:tgtEl>
                  <p:spTgt spid="4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xmlns=""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3580" y="2002970"/>
            <a:ext cx="8077200" cy="3581009"/>
          </a:xfrm>
          <a:prstGeom prst="rect">
            <a:avLst/>
          </a:prstGeom>
        </p:spPr>
      </p:pic>
      <p:pic>
        <p:nvPicPr>
          <p:cNvPr id="33" name="图片 6">
            <a:extLst>
              <a:ext uri="{FF2B5EF4-FFF2-40B4-BE49-F238E27FC236}">
                <a16:creationId xmlns:a16="http://schemas.microsoft.com/office/drawing/2014/main" xmlns=""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xmlns=""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xmlns=""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xmlns=""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xmlns=""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xmlns=""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xmlns=""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xmlns=""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xmlns=""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xmlns=""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xmlns=""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xmlns=""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1266145" y="-497689"/>
            <a:ext cx="609600" cy="609600"/>
          </a:xfrm>
          <a:prstGeom prst="rect">
            <a:avLst/>
          </a:prstGeom>
        </p:spPr>
      </p:pic>
      <p:sp>
        <p:nvSpPr>
          <p:cNvPr id="2" name="Rectangle 1"/>
          <p:cNvSpPr/>
          <p:nvPr/>
        </p:nvSpPr>
        <p:spPr>
          <a:xfrm>
            <a:off x="5956024" y="2080798"/>
            <a:ext cx="357790"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anose="02020603050405020304" pitchFamily="18" charset="0"/>
              </a:rPr>
              <a:t> </a:t>
            </a:r>
          </a:p>
        </p:txBody>
      </p:sp>
      <p:sp>
        <p:nvSpPr>
          <p:cNvPr id="3" name="TextBox 2"/>
          <p:cNvSpPr txBox="1"/>
          <p:nvPr/>
        </p:nvSpPr>
        <p:spPr>
          <a:xfrm>
            <a:off x="2035194" y="2210327"/>
            <a:ext cx="8015586" cy="2123658"/>
          </a:xfrm>
          <a:prstGeom prst="rect">
            <a:avLst/>
          </a:prstGeom>
          <a:noFill/>
        </p:spPr>
        <p:txBody>
          <a:bodyPr wrap="square" rtlCol="0">
            <a:spAutoFit/>
          </a:bodyPr>
          <a:lstStyle/>
          <a:p>
            <a:pPr algn="ctr"/>
            <a:r>
              <a:rPr lang="en-US" sz="6600" b="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Viết đoạn văn giới thiệu bản thân</a:t>
            </a:r>
            <a:endParaRPr lang="en-US" sz="66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endParaRPr>
          </a:p>
        </p:txBody>
      </p:sp>
      <p:sp>
        <p:nvSpPr>
          <p:cNvPr id="17" name="TextBox 16"/>
          <p:cNvSpPr txBox="1"/>
          <p:nvPr/>
        </p:nvSpPr>
        <p:spPr>
          <a:xfrm>
            <a:off x="3860802" y="986972"/>
            <a:ext cx="3802742" cy="923330"/>
          </a:xfrm>
          <a:prstGeom prst="rect">
            <a:avLst/>
          </a:prstGeom>
          <a:noFill/>
        </p:spPr>
        <p:txBody>
          <a:bodyPr wrap="square" rtlCol="0">
            <a:spAutoFit/>
          </a:bodyPr>
          <a:lstStyle/>
          <a:p>
            <a:r>
              <a:rPr lang="en-US" sz="5400" b="1" dirty="0" smtClean="0">
                <a:solidFill>
                  <a:srgbClr val="FF0000"/>
                </a:solidFill>
                <a:latin typeface="Times New Roman" pitchFamily="18" charset="0"/>
                <a:cs typeface="Times New Roman" pitchFamily="18" charset="0"/>
              </a:rPr>
              <a:t>Luyện tập</a:t>
            </a:r>
            <a:endParaRPr lang="en-US" sz="5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232845012"/>
      </p:ext>
    </p:extLst>
  </p:cSld>
  <p:clrMapOvr>
    <a:masterClrMapping/>
  </p:clrMapOvr>
  <p:transition spd="slow">
    <p:randomBar dir="vert"/>
  </p:transition>
  <p:timing>
    <p:tnLst>
      <p:par>
        <p:cTn id="1" dur="indefinite" restart="never" nodeType="tmRoot">
          <p:childTnLst>
            <p:audio>
              <p:cMediaNode vol="80000" numSld="999">
                <p:cTn id="2" repeatCount="indefinite" fill="hold" display="0">
                  <p:stCondLst>
                    <p:cond delay="indefinite"/>
                  </p:stCondLst>
                  <p:endCondLst>
                    <p:cond evt="onStopAudio" delay="0">
                      <p:tgtEl>
                        <p:sldTgt/>
                      </p:tgtEl>
                    </p:cond>
                  </p:endCondLst>
                </p:cTn>
                <p:tgtEl>
                  <p:spTgt spid="4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906247" y="4663793"/>
            <a:ext cx="1504954" cy="2079337"/>
          </a:xfrm>
          <a:prstGeom prst="rect">
            <a:avLst/>
          </a:prstGeom>
          <a:noFill/>
          <a:ln w="9525">
            <a:noFill/>
          </a:ln>
        </p:spPr>
      </p:pic>
      <p:grpSp>
        <p:nvGrpSpPr>
          <p:cNvPr id="2" name="Group 1">
            <a:extLst>
              <a:ext uri="{FF2B5EF4-FFF2-40B4-BE49-F238E27FC236}">
                <a16:creationId xmlns:a16="http://schemas.microsoft.com/office/drawing/2014/main" xmlns="" id="{AC28F713-904E-4259-9070-57BE1EFD4B24}"/>
              </a:ext>
            </a:extLst>
          </p:cNvPr>
          <p:cNvGrpSpPr/>
          <p:nvPr/>
        </p:nvGrpSpPr>
        <p:grpSpPr>
          <a:xfrm>
            <a:off x="1277297" y="1802610"/>
            <a:ext cx="8461790" cy="728068"/>
            <a:chOff x="774356" y="888444"/>
            <a:chExt cx="10187293" cy="728068"/>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xmlns="" id="{14B26D2C-1BC9-4238-BC4C-795267AEDD6F}"/>
                </a:ext>
              </a:extLst>
            </p:cNvPr>
            <p:cNvSpPr txBox="1"/>
            <p:nvPr/>
          </p:nvSpPr>
          <p:spPr>
            <a:xfrm>
              <a:off x="2056569" y="1093292"/>
              <a:ext cx="8905080" cy="523220"/>
            </a:xfrm>
            <a:prstGeom prst="rect">
              <a:avLst/>
            </a:prstGeom>
            <a:noFill/>
          </p:spPr>
          <p:txBody>
            <a:bodyPr wrap="square" rtlCol="0">
              <a:spAutoFit/>
            </a:bodyPr>
            <a:lstStyle/>
            <a:p>
              <a:r>
                <a:rPr lang="en-US" sz="2800" b="1" dirty="0" err="1" smtClean="0">
                  <a:solidFill>
                    <a:srgbClr val="002060"/>
                  </a:solidFill>
                  <a:latin typeface="Times New Roman" panose="02020603050405020304" pitchFamily="18" charset="0"/>
                  <a:cs typeface="Times New Roman" panose="02020603050405020304" pitchFamily="18" charset="0"/>
                </a:rPr>
                <a:t>Viết</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được</a:t>
              </a:r>
              <a:r>
                <a:rPr lang="en-US" sz="2800" b="1" dirty="0" smtClean="0">
                  <a:solidFill>
                    <a:srgbClr val="002060"/>
                  </a:solidFill>
                  <a:latin typeface="Times New Roman" panose="02020603050405020304" pitchFamily="18" charset="0"/>
                  <a:cs typeface="Times New Roman" panose="02020603050405020304" pitchFamily="18" charset="0"/>
                </a:rPr>
                <a:t> 2 - 3 </a:t>
              </a:r>
              <a:r>
                <a:rPr lang="en-US" sz="2800" b="1" dirty="0" err="1" smtClean="0">
                  <a:solidFill>
                    <a:srgbClr val="002060"/>
                  </a:solidFill>
                  <a:latin typeface="Times New Roman" panose="02020603050405020304" pitchFamily="18" charset="0"/>
                  <a:cs typeface="Times New Roman" panose="02020603050405020304" pitchFamily="18" charset="0"/>
                </a:rPr>
                <a:t>câu</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giới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thiệu</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vê</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bản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thân</a:t>
              </a:r>
              <a:r>
                <a:rPr lang="en-US" sz="2800" b="1" dirty="0" smtClean="0">
                  <a:solidFill>
                    <a:srgbClr val="002060"/>
                  </a:solidFill>
                  <a:latin typeface="Times New Roman" panose="02020603050405020304" pitchFamily="18" charset="0"/>
                  <a:cs typeface="Times New Roman" panose="02020603050405020304" pitchFamily="18" charset="0"/>
                </a:rPr>
                <a:t>.</a:t>
              </a:r>
              <a:endParaRPr lang="en-US" sz="2800" b="1" dirty="0">
                <a:solidFill>
                  <a:srgbClr val="002060"/>
                </a:solidFill>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xmlns="" id="{4C1EF139-4416-44FF-AC02-49D6B4DBE8EA}"/>
              </a:ext>
            </a:extLst>
          </p:cNvPr>
          <p:cNvGrpSpPr/>
          <p:nvPr/>
        </p:nvGrpSpPr>
        <p:grpSpPr>
          <a:xfrm>
            <a:off x="1907031" y="3072051"/>
            <a:ext cx="9022225" cy="1408191"/>
            <a:chOff x="752657" y="2065203"/>
            <a:chExt cx="7915676" cy="1408191"/>
          </a:xfrm>
        </p:grpSpPr>
        <p:grpSp>
          <p:nvGrpSpPr>
            <p:cNvPr id="22" name="Group 21"/>
            <p:cNvGrpSpPr/>
            <p:nvPr/>
          </p:nvGrpSpPr>
          <p:grpSpPr>
            <a:xfrm>
              <a:off x="752657" y="2065203"/>
              <a:ext cx="1085298" cy="714672"/>
              <a:chOff x="5056547" y="1975436"/>
              <a:chExt cx="1772915"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7" y="1975436"/>
                <a:ext cx="1772915"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xmlns="" id="{D4F928FB-968A-4666-9173-178A617D7C9E}"/>
                </a:ext>
              </a:extLst>
            </p:cNvPr>
            <p:cNvSpPr txBox="1"/>
            <p:nvPr/>
          </p:nvSpPr>
          <p:spPr>
            <a:xfrm>
              <a:off x="1892046" y="2519287"/>
              <a:ext cx="6776287" cy="954107"/>
            </a:xfrm>
            <a:prstGeom prst="rect">
              <a:avLst/>
            </a:prstGeom>
            <a:noFill/>
          </p:spPr>
          <p:txBody>
            <a:bodyPr wrap="square" rtlCol="0">
              <a:spAutoFit/>
            </a:bodyPr>
            <a:lstStyle/>
            <a:p>
              <a:r>
                <a:rPr lang="en-US" sz="2800" b="1" dirty="0" smtClean="0">
                  <a:solidFill>
                    <a:srgbClr val="002060"/>
                  </a:solidFill>
                  <a:latin typeface="Times New Roman" panose="02020603050405020304" pitchFamily="18" charset="0"/>
                  <a:cs typeface="Times New Roman" panose="02020603050405020304" pitchFamily="18" charset="0"/>
                </a:rPr>
                <a:t>Phát triển vốn từ chỉ người, chỉ vật; phát triển kĩ năng đặt câu giới thiệu về bản thân.</a:t>
              </a:r>
              <a:endParaRPr lang="en-US" sz="2800" b="1" dirty="0">
                <a:solidFill>
                  <a:srgbClr val="002060"/>
                </a:solidFill>
                <a:latin typeface="Times New Roman" panose="02020603050405020304" pitchFamily="18" charset="0"/>
                <a:cs typeface="Times New Roman" panose="02020603050405020304" pitchFamily="18" charset="0"/>
              </a:endParaRPr>
            </a:p>
          </p:txBody>
        </p:sp>
      </p:grpSp>
      <p:sp>
        <p:nvSpPr>
          <p:cNvPr id="23" name="文本框 22">
            <a:extLst>
              <a:ext uri="{FF2B5EF4-FFF2-40B4-BE49-F238E27FC236}">
                <a16:creationId xmlns="" xmlns:a16="http://schemas.microsoft.com/office/drawing/2014/main" id="{8E852256-A333-49D6-ADCD-2215C66790B1}"/>
              </a:ext>
            </a:extLst>
          </p:cNvPr>
          <p:cNvSpPr txBox="1"/>
          <p:nvPr/>
        </p:nvSpPr>
        <p:spPr>
          <a:xfrm>
            <a:off x="3504143" y="358267"/>
            <a:ext cx="5746655" cy="923330"/>
          </a:xfrm>
          <a:prstGeom prst="rect">
            <a:avLst/>
          </a:prstGeom>
          <a:noFill/>
        </p:spPr>
        <p:txBody>
          <a:bodyPr wrap="square" rtlCol="0">
            <a:spAutoFit/>
          </a:bodyPr>
          <a:lstStyle/>
          <a:p>
            <a:r>
              <a:rPr lang="en-US" altLang="zh-CN" sz="5400" b="1" dirty="0" err="1" smtClean="0">
                <a:solidFill>
                  <a:srgbClr val="FF0000"/>
                </a:solidFill>
                <a:latin typeface="Times New Roman" panose="02020603050405020304" pitchFamily="18" charset="0"/>
                <a:ea typeface="思源黑体 CN Bold" panose="020B0800000000000000" pitchFamily="34" charset="-122"/>
              </a:rPr>
              <a:t>Yêu</a:t>
            </a:r>
            <a:r>
              <a:rPr lang="en-US" altLang="zh-CN" sz="5400" b="1" dirty="0" smtClean="0">
                <a:solidFill>
                  <a:srgbClr val="FF0000"/>
                </a:solidFill>
                <a:latin typeface="Times New Roman" panose="02020603050405020304" pitchFamily="18" charset="0"/>
                <a:ea typeface="思源黑体 CN Bold" panose="020B0800000000000000" pitchFamily="34" charset="-122"/>
              </a:rPr>
              <a:t> </a:t>
            </a:r>
            <a:r>
              <a:rPr lang="en-US" altLang="zh-CN" sz="5400" b="1" dirty="0" err="1" smtClean="0">
                <a:solidFill>
                  <a:srgbClr val="FF0000"/>
                </a:solidFill>
                <a:latin typeface="Times New Roman" panose="02020603050405020304" pitchFamily="18" charset="0"/>
                <a:ea typeface="思源黑体 CN Bold" panose="020B0800000000000000" pitchFamily="34" charset="-122"/>
              </a:rPr>
              <a:t>cầu</a:t>
            </a:r>
            <a:r>
              <a:rPr lang="en-US" altLang="zh-CN" sz="5400" b="1" dirty="0" smtClean="0">
                <a:solidFill>
                  <a:srgbClr val="FF0000"/>
                </a:solidFill>
                <a:latin typeface="Times New Roman" panose="02020603050405020304" pitchFamily="18" charset="0"/>
                <a:ea typeface="思源黑体 CN Bold" panose="020B0800000000000000" pitchFamily="34" charset="-122"/>
              </a:rPr>
              <a:t> </a:t>
            </a:r>
            <a:r>
              <a:rPr lang="en-US" altLang="zh-CN" sz="5400" b="1" dirty="0" err="1" smtClean="0">
                <a:solidFill>
                  <a:srgbClr val="FF0000"/>
                </a:solidFill>
                <a:latin typeface="Times New Roman" panose="02020603050405020304" pitchFamily="18" charset="0"/>
                <a:ea typeface="思源黑体 CN Bold" panose="020B0800000000000000" pitchFamily="34" charset="-122"/>
              </a:rPr>
              <a:t>cần</a:t>
            </a:r>
            <a:r>
              <a:rPr lang="en-US" altLang="zh-CN" sz="5400" b="1" dirty="0" smtClean="0">
                <a:solidFill>
                  <a:srgbClr val="FF0000"/>
                </a:solidFill>
                <a:latin typeface="Times New Roman" panose="02020603050405020304" pitchFamily="18" charset="0"/>
                <a:ea typeface="思源黑体 CN Bold" panose="020B0800000000000000" pitchFamily="34" charset="-122"/>
              </a:rPr>
              <a:t> </a:t>
            </a:r>
            <a:r>
              <a:rPr lang="en-US" altLang="zh-CN" sz="5400" b="1" dirty="0" err="1" smtClean="0">
                <a:solidFill>
                  <a:srgbClr val="FF0000"/>
                </a:solidFill>
                <a:latin typeface="Times New Roman" panose="02020603050405020304" pitchFamily="18" charset="0"/>
                <a:ea typeface="思源黑体 CN Bold" panose="020B0800000000000000" pitchFamily="34" charset="-122"/>
              </a:rPr>
              <a:t>đạt</a:t>
            </a:r>
            <a:r>
              <a:rPr lang="en-US" altLang="zh-CN" sz="5400" b="1" dirty="0" smtClean="0">
                <a:solidFill>
                  <a:srgbClr val="FF0000"/>
                </a:solidFill>
                <a:latin typeface="Times New Roman" panose="02020603050405020304" pitchFamily="18" charset="0"/>
                <a:ea typeface="思源黑体 CN Bold" panose="020B0800000000000000" pitchFamily="34" charset="-122"/>
              </a:rPr>
              <a:t>:</a:t>
            </a:r>
            <a:endParaRPr lang="zh-CN" altLang="en-US" sz="5400" b="1" dirty="0">
              <a:solidFill>
                <a:srgbClr val="FF0000"/>
              </a:solidFill>
              <a:latin typeface="Times New Roman" panose="02020603050405020304" pitchFamily="18" charset="0"/>
              <a:ea typeface="思源黑体 CN Bold" panose="020B0800000000000000" pitchFamily="34" charset="-122"/>
            </a:endParaRPr>
          </a:p>
        </p:txBody>
      </p:sp>
    </p:spTree>
    <p:extLst>
      <p:ext uri="{BB962C8B-B14F-4D97-AF65-F5344CB8AC3E}">
        <p14:creationId xmlns:p14="http://schemas.microsoft.com/office/powerpoint/2010/main" val="281241041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500" fill="hold"/>
                                        <p:tgtEl>
                                          <p:spTgt spid="23"/>
                                        </p:tgtEl>
                                        <p:attrNameLst>
                                          <p:attrName>ppt_w</p:attrName>
                                        </p:attrNameLst>
                                      </p:cBhvr>
                                      <p:tavLst>
                                        <p:tav tm="0">
                                          <p:val>
                                            <p:fltVal val="0"/>
                                          </p:val>
                                        </p:tav>
                                        <p:tav tm="100000">
                                          <p:val>
                                            <p:strVal val="#ppt_w"/>
                                          </p:val>
                                        </p:tav>
                                      </p:tavLst>
                                    </p:anim>
                                    <p:anim calcmode="lin" valueType="num">
                                      <p:cBhvr>
                                        <p:cTn id="16" dur="500" fill="hold"/>
                                        <p:tgtEl>
                                          <p:spTgt spid="23"/>
                                        </p:tgtEl>
                                        <p:attrNameLst>
                                          <p:attrName>ppt_h</p:attrName>
                                        </p:attrNameLst>
                                      </p:cBhvr>
                                      <p:tavLst>
                                        <p:tav tm="0">
                                          <p:val>
                                            <p:fltVal val="0"/>
                                          </p:val>
                                        </p:tav>
                                        <p:tav tm="100000">
                                          <p:val>
                                            <p:strVal val="#ppt_h"/>
                                          </p:val>
                                        </p:tav>
                                      </p:tavLst>
                                    </p:anim>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1183074" y="174398"/>
            <a:ext cx="7264241" cy="584775"/>
            <a:chOff x="238537" y="214390"/>
            <a:chExt cx="7264241" cy="584775"/>
          </a:xfrm>
        </p:grpSpPr>
        <p:sp>
          <p:nvSpPr>
            <p:cNvPr id="4" name="TextBox 3"/>
            <p:cNvSpPr txBox="1"/>
            <p:nvPr/>
          </p:nvSpPr>
          <p:spPr>
            <a:xfrm>
              <a:off x="779921" y="214390"/>
              <a:ext cx="6722857" cy="584775"/>
            </a:xfrm>
            <a:prstGeom prst="rect">
              <a:avLst/>
            </a:prstGeom>
            <a:noFill/>
          </p:spPr>
          <p:txBody>
            <a:bodyPr wrap="square" rtlCol="0">
              <a:spAutoFit/>
            </a:bodyPr>
            <a:lstStyle/>
            <a:p>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smtClean="0">
                  <a:solidFill>
                    <a:srgbClr val="00B050"/>
                  </a:solidFill>
                  <a:latin typeface="Times New Roman" panose="02020603050405020304" pitchFamily="18" charset="0"/>
                  <a:cs typeface="Times New Roman" panose="02020603050405020304" pitchFamily="18" charset="0"/>
                </a:rPr>
                <a:t>Quan sát tranh và trả lời câu hỏi. </a:t>
              </a:r>
              <a:endParaRPr lang="vi-VN" sz="3200" b="1" dirty="0">
                <a:solidFill>
                  <a:srgbClr val="00B050"/>
                </a:solidFill>
                <a:latin typeface="Times New Roman" panose="02020603050405020304" pitchFamily="18" charset="0"/>
                <a:cs typeface="Times New Roman" panose="02020603050405020304" pitchFamily="18" charset="0"/>
              </a:endParaRPr>
            </a:p>
          </p:txBody>
        </p:sp>
        <p:sp>
          <p:nvSpPr>
            <p:cNvPr id="5" name="Oval 4"/>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Times New Roman" panose="02020603050405020304" pitchFamily="18" charset="0"/>
                  <a:cs typeface="Times New Roman" panose="02020603050405020304" pitchFamily="18" charset="0"/>
                </a:rPr>
                <a:t>1</a:t>
              </a:r>
              <a:endParaRPr lang="en-US" sz="3600" b="1" dirty="0">
                <a:latin typeface="Times New Roman" panose="02020603050405020304" pitchFamily="18" charset="0"/>
                <a:cs typeface="Times New Roman" panose="02020603050405020304" pitchFamily="18" charset="0"/>
              </a:endParaRPr>
            </a:p>
          </p:txBody>
        </p:sp>
      </p:grpSp>
      <p:sp>
        <p:nvSpPr>
          <p:cNvPr id="1071" name="Rectangle 1070"/>
          <p:cNvSpPr/>
          <p:nvPr/>
        </p:nvSpPr>
        <p:spPr>
          <a:xfrm>
            <a:off x="1515450" y="4465138"/>
            <a:ext cx="8789692" cy="822789"/>
          </a:xfrm>
          <a:prstGeom prst="rect">
            <a:avLst/>
          </a:prstGeom>
        </p:spPr>
        <p:txBody>
          <a:bodyPr wrap="square">
            <a:spAutoFit/>
          </a:bodyPr>
          <a:lstStyle/>
          <a:p>
            <a:pPr algn="just">
              <a:lnSpc>
                <a:spcPct val="200000"/>
              </a:lnSpc>
            </a:pPr>
            <a:r>
              <a:rPr lang="en-US" sz="2800" b="1" dirty="0" smtClean="0">
                <a:solidFill>
                  <a:srgbClr val="002060"/>
                </a:solidFill>
                <a:latin typeface="Times New Roman" panose="02020603050405020304" pitchFamily="18" charset="0"/>
                <a:cs typeface="Times New Roman" panose="02020603050405020304" pitchFamily="18" charset="0"/>
              </a:rPr>
              <a:t>a) Bình và Khang gặp nhau và chào nhau ở đâu?</a:t>
            </a:r>
            <a:endParaRPr lang="en-US" sz="2800" b="1" dirty="0">
              <a:solidFill>
                <a:srgbClr val="002060"/>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6563" b="48438" l="54118" r="84926"/>
                    </a14:imgEffect>
                  </a14:imgLayer>
                </a14:imgProps>
              </a:ext>
              <a:ext uri="{28A0092B-C50C-407E-A947-70E740481C1C}">
                <a14:useLocalDpi xmlns:a14="http://schemas.microsoft.com/office/drawing/2010/main" val="0"/>
              </a:ext>
            </a:extLst>
          </a:blip>
          <a:srcRect l="54229" t="25992" r="15855" b="51937"/>
          <a:stretch/>
        </p:blipFill>
        <p:spPr bwMode="auto">
          <a:xfrm>
            <a:off x="5584419" y="1232070"/>
            <a:ext cx="3374572" cy="1405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2"/>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23177" b="48047" l="25000" r="53015">
                        <a14:backgroundMark x1="28529" y1="42708" x2="36250" y2="42057"/>
                      </a14:backgroundRemoval>
                    </a14:imgEffect>
                  </a14:imgLayer>
                </a14:imgProps>
              </a:ext>
              <a:ext uri="{28A0092B-C50C-407E-A947-70E740481C1C}">
                <a14:useLocalDpi xmlns:a14="http://schemas.microsoft.com/office/drawing/2010/main" val="0"/>
              </a:ext>
            </a:extLst>
          </a:blip>
          <a:srcRect l="24314" t="25992" r="47801" b="53471"/>
          <a:stretch/>
        </p:blipFill>
        <p:spPr bwMode="auto">
          <a:xfrm>
            <a:off x="2209848" y="1232070"/>
            <a:ext cx="3145528" cy="130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2"/>
          <p:cNvPicPr>
            <a:picLocks noChangeAspect="1" noChangeArrowheads="1"/>
          </p:cNvPicPr>
          <p:nvPr/>
        </p:nvPicPr>
        <p:blipFill rotWithShape="1">
          <a:blip r:embed="rId5">
            <a:extLst>
              <a:ext uri="{BEBA8EAE-BF5A-486C-A8C5-ECC9F3942E4B}">
                <a14:imgProps xmlns:a14="http://schemas.microsoft.com/office/drawing/2010/main">
                  <a14:imgLayer r:embed="rId3">
                    <a14:imgEffect>
                      <a14:backgroundRemoval t="31771" b="91276" l="23971" r="78162">
                        <a14:foregroundMark x1="31103" y1="51042" x2="45882" y2="52344"/>
                      </a14:backgroundRemoval>
                    </a14:imgEffect>
                  </a14:imgLayer>
                </a14:imgProps>
              </a:ext>
              <a:ext uri="{28A0092B-C50C-407E-A947-70E740481C1C}">
                <a14:useLocalDpi xmlns:a14="http://schemas.microsoft.com/office/drawing/2010/main" val="0"/>
              </a:ext>
            </a:extLst>
          </a:blip>
          <a:srcRect l="24902" t="47087" r="15267" b="21806"/>
          <a:stretch/>
        </p:blipFill>
        <p:spPr bwMode="auto">
          <a:xfrm>
            <a:off x="2096918" y="2472842"/>
            <a:ext cx="6749143" cy="1981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7"/>
          <p:cNvSpPr/>
          <p:nvPr/>
        </p:nvSpPr>
        <p:spPr>
          <a:xfrm>
            <a:off x="8316227" y="2472842"/>
            <a:ext cx="3522847" cy="1977610"/>
          </a:xfrm>
          <a:prstGeom prst="cloud">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rgbClr val="FF0000"/>
                </a:solidFill>
                <a:latin typeface="Times New Roman" panose="02020603050405020304" pitchFamily="18" charset="0"/>
                <a:cs typeface="Times New Roman" panose="02020603050405020304" pitchFamily="18" charset="0"/>
              </a:rPr>
              <a:t>Tranh vẽ ai?</a:t>
            </a:r>
            <a:endParaRPr lang="en-US" sz="3200">
              <a:solidFill>
                <a:srgbClr val="FF0000"/>
              </a:solidFill>
              <a:latin typeface="Times New Roman" panose="02020603050405020304" pitchFamily="18" charset="0"/>
              <a:cs typeface="Times New Roman" panose="02020603050405020304" pitchFamily="18" charset="0"/>
            </a:endParaRPr>
          </a:p>
        </p:txBody>
      </p:sp>
      <p:cxnSp>
        <p:nvCxnSpPr>
          <p:cNvPr id="10" name="Straight Connector 9"/>
          <p:cNvCxnSpPr/>
          <p:nvPr/>
        </p:nvCxnSpPr>
        <p:spPr>
          <a:xfrm flipV="1">
            <a:off x="1949039" y="667657"/>
            <a:ext cx="2564904" cy="153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070222" y="667657"/>
            <a:ext cx="2332064" cy="345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Cloud 21"/>
          <p:cNvSpPr/>
          <p:nvPr/>
        </p:nvSpPr>
        <p:spPr>
          <a:xfrm>
            <a:off x="8152598" y="2424362"/>
            <a:ext cx="3927107" cy="1977610"/>
          </a:xfrm>
          <a:prstGeom prst="cloud">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rgbClr val="FF0000"/>
                </a:solidFill>
                <a:latin typeface="Times New Roman" panose="02020603050405020304" pitchFamily="18" charset="0"/>
                <a:cs typeface="Times New Roman" panose="02020603050405020304" pitchFamily="18" charset="0"/>
              </a:rPr>
              <a:t>Hai bạn nhỏ trong tranh tên là gì? </a:t>
            </a:r>
          </a:p>
        </p:txBody>
      </p:sp>
    </p:spTree>
    <p:extLst>
      <p:ext uri="{BB962C8B-B14F-4D97-AF65-F5344CB8AC3E}">
        <p14:creationId xmlns:p14="http://schemas.microsoft.com/office/powerpoint/2010/main" val="141899505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grpId="1" nodeType="clickEffect">
                                  <p:stCondLst>
                                    <p:cond delay="0"/>
                                  </p:stCondLst>
                                  <p:childTnLst>
                                    <p:anim calcmode="lin" valueType="num">
                                      <p:cBhvr additive="base">
                                        <p:cTn id="19" dur="500"/>
                                        <p:tgtEl>
                                          <p:spTgt spid="8"/>
                                        </p:tgtEl>
                                        <p:attrNameLst>
                                          <p:attrName>ppt_x</p:attrName>
                                        </p:attrNameLst>
                                      </p:cBhvr>
                                      <p:tavLst>
                                        <p:tav tm="0">
                                          <p:val>
                                            <p:strVal val="ppt_x"/>
                                          </p:val>
                                        </p:tav>
                                        <p:tav tm="100000">
                                          <p:val>
                                            <p:strVal val="ppt_x"/>
                                          </p:val>
                                        </p:tav>
                                      </p:tavLst>
                                    </p:anim>
                                    <p:anim calcmode="lin" valueType="num">
                                      <p:cBhvr additive="base">
                                        <p:cTn id="20" dur="500"/>
                                        <p:tgtEl>
                                          <p:spTgt spid="8"/>
                                        </p:tgtEl>
                                        <p:attrNameLst>
                                          <p:attrName>ppt_y</p:attrName>
                                        </p:attrNameLst>
                                      </p:cBhvr>
                                      <p:tavLst>
                                        <p:tav tm="0">
                                          <p:val>
                                            <p:strVal val="ppt_y"/>
                                          </p:val>
                                        </p:tav>
                                        <p:tav tm="100000">
                                          <p:val>
                                            <p:strVal val="1+ppt_h/2"/>
                                          </p:val>
                                        </p:tav>
                                      </p:tavLst>
                                    </p:anim>
                                    <p:set>
                                      <p:cBhvr>
                                        <p:cTn id="21" dur="1" fill="hold">
                                          <p:stCondLst>
                                            <p:cond delay="499"/>
                                          </p:stCondLst>
                                        </p:cTn>
                                        <p:tgtEl>
                                          <p:spTgt spid="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xit" presetSubtype="21" fill="hold" grpId="1" nodeType="clickEffect">
                                  <p:stCondLst>
                                    <p:cond delay="0"/>
                                  </p:stCondLst>
                                  <p:childTnLst>
                                    <p:animEffect transition="out" filter="barn(inVertical)">
                                      <p:cBhvr>
                                        <p:cTn id="30" dur="500"/>
                                        <p:tgtEl>
                                          <p:spTgt spid="22"/>
                                        </p:tgtEl>
                                      </p:cBhvr>
                                    </p:animEffect>
                                    <p:set>
                                      <p:cBhvr>
                                        <p:cTn id="31" dur="1" fill="hold">
                                          <p:stCondLst>
                                            <p:cond delay="499"/>
                                          </p:stCondLst>
                                        </p:cTn>
                                        <p:tgtEl>
                                          <p:spTgt spid="2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071"/>
                                        </p:tgtEl>
                                        <p:attrNameLst>
                                          <p:attrName>style.visibility</p:attrName>
                                        </p:attrNameLst>
                                      </p:cBhvr>
                                      <p:to>
                                        <p:strVal val="visible"/>
                                      </p:to>
                                    </p:set>
                                    <p:animEffect transition="in" filter="barn(inVertical)">
                                      <p:cBhvr>
                                        <p:cTn id="36" dur="500"/>
                                        <p:tgtEl>
                                          <p:spTgt spid="10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1" grpId="0"/>
      <p:bldP spid="8" grpId="0" animBg="1"/>
      <p:bldP spid="8" grpId="1" animBg="1"/>
      <p:bldP spid="22" grpId="0" animBg="1"/>
      <p:bldP spid="2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 name="Rectangle 1070"/>
          <p:cNvSpPr/>
          <p:nvPr/>
        </p:nvSpPr>
        <p:spPr>
          <a:xfrm>
            <a:off x="1021972" y="3635924"/>
            <a:ext cx="8789692" cy="822789"/>
          </a:xfrm>
          <a:prstGeom prst="rect">
            <a:avLst/>
          </a:prstGeom>
        </p:spPr>
        <p:txBody>
          <a:bodyPr wrap="square">
            <a:spAutoFit/>
          </a:bodyPr>
          <a:lstStyle/>
          <a:p>
            <a:pPr algn="just">
              <a:lnSpc>
                <a:spcPct val="200000"/>
              </a:lnSpc>
            </a:pPr>
            <a:r>
              <a:rPr lang="en-US" sz="2800" b="1" dirty="0" smtClean="0">
                <a:solidFill>
                  <a:srgbClr val="002060"/>
                </a:solidFill>
                <a:latin typeface="Times New Roman" panose="02020603050405020304" pitchFamily="18" charset="0"/>
                <a:cs typeface="Times New Roman" panose="02020603050405020304" pitchFamily="18" charset="0"/>
              </a:rPr>
              <a:t>b) Khang đã giới thiệu gì về mình?</a:t>
            </a:r>
            <a:endParaRPr lang="en-US" sz="2800" b="1" dirty="0">
              <a:solidFill>
                <a:srgbClr val="002060"/>
              </a:solidFill>
              <a:latin typeface="Times New Roman" panose="02020603050405020304" pitchFamily="18" charset="0"/>
              <a:cs typeface="Times New Roman" panose="02020603050405020304" pitchFamily="18" charset="0"/>
            </a:endParaRPr>
          </a:p>
        </p:txBody>
      </p:sp>
      <p:grpSp>
        <p:nvGrpSpPr>
          <p:cNvPr id="2" name="Group 1"/>
          <p:cNvGrpSpPr/>
          <p:nvPr/>
        </p:nvGrpSpPr>
        <p:grpSpPr>
          <a:xfrm>
            <a:off x="2824749" y="115503"/>
            <a:ext cx="6749143" cy="3697894"/>
            <a:chOff x="4963884" y="884730"/>
            <a:chExt cx="6749143" cy="3697894"/>
          </a:xfrm>
        </p:grpSpPr>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6563" b="48438" l="54118" r="84926"/>
                      </a14:imgEffect>
                    </a14:imgLayer>
                  </a14:imgProps>
                </a:ext>
                <a:ext uri="{28A0092B-C50C-407E-A947-70E740481C1C}">
                  <a14:useLocalDpi xmlns:a14="http://schemas.microsoft.com/office/drawing/2010/main" val="0"/>
                </a:ext>
              </a:extLst>
            </a:blip>
            <a:srcRect l="54229" t="25992" r="15855" b="51937"/>
            <a:stretch/>
          </p:blipFill>
          <p:spPr bwMode="auto">
            <a:xfrm>
              <a:off x="8338455" y="884730"/>
              <a:ext cx="3374572" cy="1405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2"/>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23177" b="48047" l="25000" r="53015">
                          <a14:backgroundMark x1="28529" y1="42708" x2="36250" y2="42057"/>
                        </a14:backgroundRemoval>
                      </a14:imgEffect>
                    </a14:imgLayer>
                  </a14:imgProps>
                </a:ext>
                <a:ext uri="{28A0092B-C50C-407E-A947-70E740481C1C}">
                  <a14:useLocalDpi xmlns:a14="http://schemas.microsoft.com/office/drawing/2010/main" val="0"/>
                </a:ext>
              </a:extLst>
            </a:blip>
            <a:srcRect l="24314" t="25992" r="47801" b="53471"/>
            <a:stretch/>
          </p:blipFill>
          <p:spPr bwMode="auto">
            <a:xfrm>
              <a:off x="4963884" y="884730"/>
              <a:ext cx="3145528" cy="130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2"/>
            <p:cNvPicPr>
              <a:picLocks noChangeAspect="1" noChangeArrowheads="1"/>
            </p:cNvPicPr>
            <p:nvPr/>
          </p:nvPicPr>
          <p:blipFill rotWithShape="1">
            <a:blip r:embed="rId5">
              <a:extLst>
                <a:ext uri="{BEBA8EAE-BF5A-486C-A8C5-ECC9F3942E4B}">
                  <a14:imgProps xmlns:a14="http://schemas.microsoft.com/office/drawing/2010/main">
                    <a14:imgLayer r:embed="rId3">
                      <a14:imgEffect>
                        <a14:backgroundRemoval t="31771" b="91276" l="23971" r="78162">
                          <a14:foregroundMark x1="31103" y1="51042" x2="45882" y2="52344"/>
                        </a14:backgroundRemoval>
                      </a14:imgEffect>
                    </a14:imgLayer>
                  </a14:imgProps>
                </a:ext>
                <a:ext uri="{28A0092B-C50C-407E-A947-70E740481C1C}">
                  <a14:useLocalDpi xmlns:a14="http://schemas.microsoft.com/office/drawing/2010/main" val="0"/>
                </a:ext>
              </a:extLst>
            </a:blip>
            <a:srcRect l="24314" t="25992" r="15855" b="16072"/>
            <a:stretch/>
          </p:blipFill>
          <p:spPr bwMode="auto">
            <a:xfrm>
              <a:off x="4963884" y="892080"/>
              <a:ext cx="6749143" cy="369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Rectangle 7"/>
          <p:cNvSpPr/>
          <p:nvPr/>
        </p:nvSpPr>
        <p:spPr>
          <a:xfrm>
            <a:off x="1798487" y="4354385"/>
            <a:ext cx="5066770" cy="822789"/>
          </a:xfrm>
          <a:prstGeom prst="rect">
            <a:avLst/>
          </a:prstGeom>
        </p:spPr>
        <p:txBody>
          <a:bodyPr wrap="square">
            <a:spAutoFit/>
          </a:bodyPr>
          <a:lstStyle/>
          <a:p>
            <a:pPr algn="just">
              <a:lnSpc>
                <a:spcPct val="200000"/>
              </a:lnSpc>
            </a:pPr>
            <a:r>
              <a:rPr lang="en-US" sz="2800" b="1" dirty="0" smtClean="0">
                <a:solidFill>
                  <a:srgbClr val="FF0000"/>
                </a:solidFill>
                <a:latin typeface="Times New Roman" panose="02020603050405020304" pitchFamily="18" charset="0"/>
                <a:cs typeface="Times New Roman" panose="02020603050405020304" pitchFamily="18" charset="0"/>
              </a:rPr>
              <a:t> Giới thiệu về mình là thế nào?</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3373287" y="5087356"/>
            <a:ext cx="6438369" cy="822789"/>
          </a:xfrm>
          <a:prstGeom prst="rect">
            <a:avLst/>
          </a:prstGeom>
        </p:spPr>
        <p:txBody>
          <a:bodyPr wrap="square">
            <a:spAutoFit/>
          </a:bodyPr>
          <a:lstStyle/>
          <a:p>
            <a:pPr algn="just">
              <a:lnSpc>
                <a:spcPct val="200000"/>
              </a:lnSpc>
            </a:pPr>
            <a:r>
              <a:rPr lang="en-US" sz="2800" b="1" dirty="0" smtClean="0">
                <a:solidFill>
                  <a:srgbClr val="FF0000"/>
                </a:solidFill>
                <a:latin typeface="Times New Roman" panose="02020603050405020304" pitchFamily="18" charset="0"/>
                <a:cs typeface="Times New Roman" panose="02020603050405020304" pitchFamily="18" charset="0"/>
              </a:rPr>
              <a:t> Cần giới thiệu những gì về mình?</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708738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71"/>
                                        </p:tgtEl>
                                        <p:attrNameLst>
                                          <p:attrName>style.visibility</p:attrName>
                                        </p:attrNameLst>
                                      </p:cBhvr>
                                      <p:to>
                                        <p:strVal val="visible"/>
                                      </p:to>
                                    </p:set>
                                    <p:animEffect transition="in" filter="wipe(down)">
                                      <p:cBhvr>
                                        <p:cTn id="7" dur="500"/>
                                        <p:tgtEl>
                                          <p:spTgt spid="107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1"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833103" y="234246"/>
            <a:ext cx="801354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 </a:t>
            </a:r>
            <a:r>
              <a:rPr lang="en-US" sz="3200" b="1" dirty="0" smtClean="0">
                <a:solidFill>
                  <a:srgbClr val="009900"/>
                </a:solidFill>
                <a:latin typeface="Times New Roman" panose="02020603050405020304" pitchFamily="18" charset="0"/>
                <a:cs typeface="Times New Roman" panose="02020603050405020304" pitchFamily="18" charset="0"/>
              </a:rPr>
              <a:t>Viết 2 – 3 câu tự giới thiệu về bản thân.</a:t>
            </a:r>
            <a:endParaRPr lang="vi-VN" sz="3200" b="1" dirty="0">
              <a:solidFill>
                <a:srgbClr val="009900"/>
              </a:solidFill>
              <a:latin typeface="Times New Roman" panose="02020603050405020304" pitchFamily="18" charset="0"/>
              <a:cs typeface="Times New Roman" panose="02020603050405020304" pitchFamily="18" charset="0"/>
            </a:endParaRPr>
          </a:p>
        </p:txBody>
      </p:sp>
      <p:sp>
        <p:nvSpPr>
          <p:cNvPr id="16" name="Oval 15"/>
          <p:cNvSpPr/>
          <p:nvPr/>
        </p:nvSpPr>
        <p:spPr>
          <a:xfrm>
            <a:off x="1183074" y="192466"/>
            <a:ext cx="650029"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Times New Roman" panose="02020603050405020304" pitchFamily="18" charset="0"/>
                <a:cs typeface="Times New Roman" panose="02020603050405020304" pitchFamily="18" charset="0"/>
              </a:rPr>
              <a:t>2</a:t>
            </a:r>
            <a:endParaRPr lang="en-US" sz="3600" b="1" dirty="0">
              <a:latin typeface="Times New Roman" panose="02020603050405020304" pitchFamily="18" charset="0"/>
              <a:cs typeface="Times New Roman" panose="02020603050405020304" pitchFamily="18" charset="0"/>
            </a:endParaRPr>
          </a:p>
        </p:txBody>
      </p:sp>
      <p:pic>
        <p:nvPicPr>
          <p:cNvPr id="17" name="图片 4">
            <a:extLst>
              <a:ext uri="{FF2B5EF4-FFF2-40B4-BE49-F238E27FC236}">
                <a16:creationId xmlns:a16="http://schemas.microsoft.com/office/drawing/2014/main" xmlns=""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660" y="1493268"/>
            <a:ext cx="6085114" cy="3055655"/>
          </a:xfrm>
          <a:prstGeom prst="rect">
            <a:avLst/>
          </a:prstGeom>
        </p:spPr>
      </p:pic>
      <p:sp>
        <p:nvSpPr>
          <p:cNvPr id="21" name="Rectangle 20"/>
          <p:cNvSpPr/>
          <p:nvPr/>
        </p:nvSpPr>
        <p:spPr>
          <a:xfrm>
            <a:off x="3644088" y="1792610"/>
            <a:ext cx="5427341" cy="2546338"/>
          </a:xfrm>
          <a:prstGeom prst="rect">
            <a:avLst/>
          </a:prstGeom>
        </p:spPr>
        <p:txBody>
          <a:bodyPr wrap="square">
            <a:spAutoFit/>
          </a:bodyPr>
          <a:lstStyle/>
          <a:p>
            <a:pPr marL="457200" indent="-457200" algn="just">
              <a:lnSpc>
                <a:spcPct val="200000"/>
              </a:lnSpc>
              <a:buFontTx/>
              <a:buChar char="-"/>
            </a:pPr>
            <a:r>
              <a:rPr lang="en-US" sz="2800" b="1" dirty="0" smtClean="0">
                <a:solidFill>
                  <a:srgbClr val="002060"/>
                </a:solidFill>
                <a:latin typeface="Times New Roman" pitchFamily="18" charset="0"/>
                <a:cs typeface="Times New Roman" pitchFamily="18" charset="0"/>
              </a:rPr>
              <a:t>Họ và tên của em là gì?</a:t>
            </a:r>
          </a:p>
          <a:p>
            <a:pPr marL="457200" indent="-457200" algn="just">
              <a:lnSpc>
                <a:spcPct val="200000"/>
              </a:lnSpc>
              <a:buFontTx/>
              <a:buChar char="-"/>
            </a:pPr>
            <a:r>
              <a:rPr lang="en-US" sz="2800" b="1" dirty="0" smtClean="0">
                <a:solidFill>
                  <a:srgbClr val="002060"/>
                </a:solidFill>
                <a:latin typeface="Times New Roman" pitchFamily="18" charset="0"/>
                <a:cs typeface="Times New Roman" pitchFamily="18" charset="0"/>
              </a:rPr>
              <a:t>Em học lớp nào, trường nào?</a:t>
            </a:r>
          </a:p>
          <a:p>
            <a:pPr marL="457200" indent="-457200" algn="just">
              <a:lnSpc>
                <a:spcPct val="200000"/>
              </a:lnSpc>
              <a:buFontTx/>
              <a:buChar char="-"/>
            </a:pPr>
            <a:r>
              <a:rPr lang="en-US" sz="2800" b="1" dirty="0" smtClean="0">
                <a:solidFill>
                  <a:srgbClr val="002060"/>
                </a:solidFill>
                <a:latin typeface="Times New Roman" pitchFamily="18" charset="0"/>
                <a:cs typeface="Times New Roman" pitchFamily="18" charset="0"/>
              </a:rPr>
              <a:t>Sở thích của em là gì?</a:t>
            </a:r>
            <a:endParaRPr lang="en-US" sz="2800" b="1" dirty="0">
              <a:solidFill>
                <a:srgbClr val="002060"/>
              </a:solidFill>
              <a:latin typeface="Times New Roman" pitchFamily="18" charset="0"/>
              <a:cs typeface="Times New Roman" pitchFamily="18" charset="0"/>
            </a:endParaRPr>
          </a:p>
        </p:txBody>
      </p:sp>
      <p:pic>
        <p:nvPicPr>
          <p:cNvPr id="24" name="图片 7"/>
          <p:cNvPicPr>
            <a:picLocks noChangeAspect="1"/>
          </p:cNvPicPr>
          <p:nvPr/>
        </p:nvPicPr>
        <p:blipFill>
          <a:blip r:embed="rId3"/>
          <a:stretch>
            <a:fillRect/>
          </a:stretch>
        </p:blipFill>
        <p:spPr>
          <a:xfrm>
            <a:off x="1692732" y="3736123"/>
            <a:ext cx="1670928" cy="2181904"/>
          </a:xfrm>
          <a:prstGeom prst="rect">
            <a:avLst/>
          </a:prstGeom>
          <a:noFill/>
          <a:ln w="9525">
            <a:noFill/>
          </a:ln>
        </p:spPr>
      </p:pic>
      <p:pic>
        <p:nvPicPr>
          <p:cNvPr id="25" name="图片 8"/>
          <p:cNvPicPr>
            <a:picLocks noChangeAspect="1"/>
          </p:cNvPicPr>
          <p:nvPr/>
        </p:nvPicPr>
        <p:blipFill>
          <a:blip r:embed="rId4"/>
          <a:stretch>
            <a:fillRect/>
          </a:stretch>
        </p:blipFill>
        <p:spPr>
          <a:xfrm>
            <a:off x="9226437" y="4083222"/>
            <a:ext cx="1504954" cy="2079337"/>
          </a:xfrm>
          <a:prstGeom prst="rect">
            <a:avLst/>
          </a:prstGeom>
          <a:noFill/>
          <a:ln w="9525">
            <a:noFill/>
          </a:ln>
        </p:spPr>
      </p:pic>
      <p:cxnSp>
        <p:nvCxnSpPr>
          <p:cNvPr id="10" name="Straight Connector 9"/>
          <p:cNvCxnSpPr/>
          <p:nvPr/>
        </p:nvCxnSpPr>
        <p:spPr>
          <a:xfrm flipV="1">
            <a:off x="2050179" y="725714"/>
            <a:ext cx="2231535" cy="15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880313" y="761789"/>
            <a:ext cx="3625058" cy="74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86133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0849" y="0"/>
            <a:ext cx="8836352" cy="6110514"/>
          </a:xfrm>
          <a:prstGeom prst="rect">
            <a:avLst/>
          </a:prstGeom>
        </p:spPr>
      </p:pic>
      <p:sp>
        <p:nvSpPr>
          <p:cNvPr id="18" name="Rectangle 17"/>
          <p:cNvSpPr/>
          <p:nvPr/>
        </p:nvSpPr>
        <p:spPr>
          <a:xfrm>
            <a:off x="4027885" y="2069957"/>
            <a:ext cx="7002972" cy="2677656"/>
          </a:xfrm>
          <a:prstGeom prst="rect">
            <a:avLst/>
          </a:prstGeom>
        </p:spPr>
        <p:txBody>
          <a:bodyPr wrap="square">
            <a:spAutoFit/>
          </a:bodyPr>
          <a:lstStyle/>
          <a:p>
            <a:pPr algn="just">
              <a:lnSpc>
                <a:spcPct val="200000"/>
              </a:lnSpc>
            </a:pPr>
            <a:r>
              <a:rPr lang="en-US" sz="2800" b="1" dirty="0" smtClean="0">
                <a:solidFill>
                  <a:srgbClr val="002060"/>
                </a:solidFill>
                <a:latin typeface="Times New Roman" pitchFamily="18" charset="0"/>
                <a:cs typeface="Times New Roman" pitchFamily="18" charset="0"/>
              </a:rPr>
              <a:t>       Tôi tên là Nguyễn Mai Anh, học sinh lớp 2A2,  trường Tiểu học Đoàn Kết. Tôi thích học môn Tiếng Việt và môn Âm nhạc.</a:t>
            </a:r>
            <a:endParaRPr lang="en-US" sz="2800" b="1" dirty="0">
              <a:solidFill>
                <a:srgbClr val="002060"/>
              </a:solidFill>
              <a:latin typeface="Times New Roman" pitchFamily="18" charset="0"/>
              <a:cs typeface="Times New Roman" pitchFamily="18" charset="0"/>
            </a:endParaRPr>
          </a:p>
        </p:txBody>
      </p:sp>
      <p:sp>
        <p:nvSpPr>
          <p:cNvPr id="2" name="AutoShape 2" descr="Hình ảnh Phim Hoạt Hình Nữ Sinh Viên Váy Sinh Viên, Con Gái, Phim Hoạt Hình  Cô Gái, Cô Gái Vẽ Tay miễn phí tải tập tin PNG PSDComment và Vec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Times New Roman" panose="02020603050405020304" pitchFamily="18" charset="0"/>
            </a:endParaRP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1875" b="90000" l="1250" r="96406">
                        <a14:foregroundMark x1="37813" y1="50000" x2="56875" y2="53750"/>
                        <a14:foregroundMark x1="51719" y1="47500" x2="60313" y2="51406"/>
                      </a14:backgroundRemoval>
                    </a14:imgEffect>
                  </a14:imgLayer>
                </a14:imgProps>
              </a:ext>
              <a:ext uri="{28A0092B-C50C-407E-A947-70E740481C1C}">
                <a14:useLocalDpi xmlns:a14="http://schemas.microsoft.com/office/drawing/2010/main" val="0"/>
              </a:ext>
            </a:extLst>
          </a:blip>
          <a:srcRect l="27857" t="6760" r="35476" b="11250"/>
          <a:stretch/>
        </p:blipFill>
        <p:spPr>
          <a:xfrm>
            <a:off x="608984" y="1328700"/>
            <a:ext cx="1895348" cy="4238172"/>
          </a:xfrm>
          <a:prstGeom prst="rect">
            <a:avLst/>
          </a:prstGeom>
        </p:spPr>
      </p:pic>
    </p:spTree>
    <p:extLst>
      <p:ext uri="{BB962C8B-B14F-4D97-AF65-F5344CB8AC3E}">
        <p14:creationId xmlns:p14="http://schemas.microsoft.com/office/powerpoint/2010/main" val="1701721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0064" y="1001486"/>
            <a:ext cx="7351271" cy="5109028"/>
          </a:xfrm>
          <a:prstGeom prst="rect">
            <a:avLst/>
          </a:prstGeom>
        </p:spPr>
      </p:pic>
      <p:sp>
        <p:nvSpPr>
          <p:cNvPr id="18" name="Rectangle 17"/>
          <p:cNvSpPr/>
          <p:nvPr/>
        </p:nvSpPr>
        <p:spPr>
          <a:xfrm>
            <a:off x="1008980" y="1997385"/>
            <a:ext cx="6291783" cy="3539430"/>
          </a:xfrm>
          <a:prstGeom prst="rect">
            <a:avLst/>
          </a:prstGeom>
        </p:spPr>
        <p:txBody>
          <a:bodyPr wrap="square">
            <a:spAutoFit/>
          </a:bodyPr>
          <a:lstStyle/>
          <a:p>
            <a:pPr algn="just">
              <a:lnSpc>
                <a:spcPct val="200000"/>
              </a:lnSpc>
            </a:pPr>
            <a:r>
              <a:rPr lang="en-US" sz="2800" b="1" dirty="0" smtClean="0">
                <a:solidFill>
                  <a:srgbClr val="002060"/>
                </a:solidFill>
                <a:latin typeface="Times New Roman" panose="02020603050405020304" pitchFamily="18" charset="0"/>
                <a:cs typeface="Times New Roman" panose="02020603050405020304" pitchFamily="18" charset="0"/>
              </a:rPr>
              <a:t>       Tôi tên là Lê Vũ Gia, học sinh lớp 2A5,  trường Tiểu học Đoàn Kết. Tôi thích học môn Toán và tìm hiểu về thế giới xung quanh.</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2" name="AutoShape 2" descr="Hình ảnh Phim Hoạt Hình Nữ Sinh Viên Váy Sinh Viên, Con Gái, Phim Hoạt Hình  Cô Gái, Cô Gái Vẽ Tay miễn phí tải tập tin PNG PSDComment và Vec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Times New Roman" panose="02020603050405020304" pitchFamily="18" charset="0"/>
            </a:endParaRP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957" b="100000" l="0" r="100000">
                        <a14:foregroundMark x1="43154" y1="9091" x2="88797" y2="86603"/>
                        <a14:foregroundMark x1="4564" y1="48804" x2="71784" y2="97129"/>
                        <a14:foregroundMark x1="6639" y1="53110" x2="21992" y2="29187"/>
                        <a14:foregroundMark x1="58091" y1="24880" x2="51867" y2="19617"/>
                        <a14:foregroundMark x1="80498" y1="49282" x2="93361" y2="59330"/>
                        <a14:foregroundMark x1="53112" y1="46411" x2="61826" y2="52632"/>
                      </a14:backgroundRemoval>
                    </a14:imgEffect>
                  </a14:imgLayer>
                </a14:imgProps>
              </a:ext>
              <a:ext uri="{28A0092B-C50C-407E-A947-70E740481C1C}">
                <a14:useLocalDpi xmlns:a14="http://schemas.microsoft.com/office/drawing/2010/main" val="0"/>
              </a:ext>
            </a:extLst>
          </a:blip>
          <a:srcRect l="4685" r="3253"/>
          <a:stretch/>
        </p:blipFill>
        <p:spPr>
          <a:xfrm>
            <a:off x="8245023" y="2024037"/>
            <a:ext cx="3729037" cy="3512778"/>
          </a:xfrm>
          <a:prstGeom prst="rect">
            <a:avLst/>
          </a:prstGeom>
        </p:spPr>
      </p:pic>
    </p:spTree>
    <p:extLst>
      <p:ext uri="{BB962C8B-B14F-4D97-AF65-F5344CB8AC3E}">
        <p14:creationId xmlns:p14="http://schemas.microsoft.com/office/powerpoint/2010/main" val="25210325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833103" y="234246"/>
            <a:ext cx="801354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 </a:t>
            </a:r>
            <a:r>
              <a:rPr lang="en-US" sz="3200" b="1" dirty="0" smtClean="0">
                <a:solidFill>
                  <a:srgbClr val="009900"/>
                </a:solidFill>
                <a:latin typeface="Times New Roman" panose="02020603050405020304" pitchFamily="18" charset="0"/>
                <a:cs typeface="Times New Roman" panose="02020603050405020304" pitchFamily="18" charset="0"/>
              </a:rPr>
              <a:t>Viết 2 – 3 câu tự giới thiệu về bản thân.</a:t>
            </a:r>
            <a:endParaRPr lang="vi-VN" sz="3200" b="1" dirty="0">
              <a:solidFill>
                <a:srgbClr val="009900"/>
              </a:solidFill>
              <a:latin typeface="Times New Roman" panose="02020603050405020304" pitchFamily="18" charset="0"/>
              <a:cs typeface="Times New Roman" panose="02020603050405020304" pitchFamily="18" charset="0"/>
            </a:endParaRPr>
          </a:p>
        </p:txBody>
      </p:sp>
      <p:sp>
        <p:nvSpPr>
          <p:cNvPr id="16" name="Oval 15"/>
          <p:cNvSpPr/>
          <p:nvPr/>
        </p:nvSpPr>
        <p:spPr>
          <a:xfrm>
            <a:off x="1183074" y="192466"/>
            <a:ext cx="650029"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Times New Roman" panose="02020603050405020304" pitchFamily="18" charset="0"/>
                <a:cs typeface="Times New Roman" panose="02020603050405020304" pitchFamily="18" charset="0"/>
              </a:rPr>
              <a:t>2</a:t>
            </a:r>
            <a:endParaRPr lang="en-US" sz="3600" b="1" dirty="0">
              <a:latin typeface="Times New Roman" panose="02020603050405020304" pitchFamily="18" charset="0"/>
              <a:cs typeface="Times New Roman" panose="02020603050405020304" pitchFamily="18" charset="0"/>
            </a:endParaRPr>
          </a:p>
        </p:txBody>
      </p:sp>
      <p:pic>
        <p:nvPicPr>
          <p:cNvPr id="17" name="图片 4">
            <a:extLst>
              <a:ext uri="{FF2B5EF4-FFF2-40B4-BE49-F238E27FC236}">
                <a16:creationId xmlns:a16="http://schemas.microsoft.com/office/drawing/2014/main" xmlns=""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660" y="1493268"/>
            <a:ext cx="6085114" cy="3055655"/>
          </a:xfrm>
          <a:prstGeom prst="rect">
            <a:avLst/>
          </a:prstGeom>
        </p:spPr>
      </p:pic>
      <p:sp>
        <p:nvSpPr>
          <p:cNvPr id="21" name="Rectangle 20"/>
          <p:cNvSpPr/>
          <p:nvPr/>
        </p:nvSpPr>
        <p:spPr>
          <a:xfrm>
            <a:off x="3644088" y="1792610"/>
            <a:ext cx="5427341" cy="2546338"/>
          </a:xfrm>
          <a:prstGeom prst="rect">
            <a:avLst/>
          </a:prstGeom>
        </p:spPr>
        <p:txBody>
          <a:bodyPr wrap="square">
            <a:spAutoFit/>
          </a:bodyPr>
          <a:lstStyle/>
          <a:p>
            <a:pPr marL="457200" indent="-457200" algn="just">
              <a:lnSpc>
                <a:spcPct val="200000"/>
              </a:lnSpc>
              <a:buFontTx/>
              <a:buChar char="-"/>
            </a:pPr>
            <a:r>
              <a:rPr lang="en-US" sz="2800" b="1" dirty="0" smtClean="0">
                <a:solidFill>
                  <a:srgbClr val="002060"/>
                </a:solidFill>
                <a:latin typeface="Times New Roman" pitchFamily="18" charset="0"/>
                <a:cs typeface="Times New Roman" pitchFamily="18" charset="0"/>
              </a:rPr>
              <a:t>Họ và tên của em là gì?</a:t>
            </a:r>
          </a:p>
          <a:p>
            <a:pPr marL="457200" indent="-457200" algn="just">
              <a:lnSpc>
                <a:spcPct val="200000"/>
              </a:lnSpc>
              <a:buFontTx/>
              <a:buChar char="-"/>
            </a:pPr>
            <a:r>
              <a:rPr lang="en-US" sz="2800" b="1" dirty="0" smtClean="0">
                <a:solidFill>
                  <a:srgbClr val="002060"/>
                </a:solidFill>
                <a:latin typeface="Times New Roman" pitchFamily="18" charset="0"/>
                <a:cs typeface="Times New Roman" pitchFamily="18" charset="0"/>
              </a:rPr>
              <a:t>Em học lớp nào, trường nào?</a:t>
            </a:r>
          </a:p>
          <a:p>
            <a:pPr marL="457200" indent="-457200" algn="just">
              <a:lnSpc>
                <a:spcPct val="200000"/>
              </a:lnSpc>
              <a:buFontTx/>
              <a:buChar char="-"/>
            </a:pPr>
            <a:r>
              <a:rPr lang="en-US" sz="2800" b="1" dirty="0" smtClean="0">
                <a:solidFill>
                  <a:srgbClr val="002060"/>
                </a:solidFill>
                <a:latin typeface="Times New Roman" pitchFamily="18" charset="0"/>
                <a:cs typeface="Times New Roman" pitchFamily="18" charset="0"/>
              </a:rPr>
              <a:t>Sở thích của em là gì?</a:t>
            </a:r>
            <a:endParaRPr lang="en-US" sz="2800" b="1" dirty="0">
              <a:solidFill>
                <a:srgbClr val="002060"/>
              </a:solidFill>
              <a:latin typeface="Times New Roman" pitchFamily="18" charset="0"/>
              <a:cs typeface="Times New Roman" pitchFamily="18" charset="0"/>
            </a:endParaRPr>
          </a:p>
        </p:txBody>
      </p:sp>
      <p:pic>
        <p:nvPicPr>
          <p:cNvPr id="24" name="图片 7"/>
          <p:cNvPicPr>
            <a:picLocks noChangeAspect="1"/>
          </p:cNvPicPr>
          <p:nvPr/>
        </p:nvPicPr>
        <p:blipFill>
          <a:blip r:embed="rId3"/>
          <a:stretch>
            <a:fillRect/>
          </a:stretch>
        </p:blipFill>
        <p:spPr>
          <a:xfrm>
            <a:off x="1692732" y="3736123"/>
            <a:ext cx="1670928" cy="2181904"/>
          </a:xfrm>
          <a:prstGeom prst="rect">
            <a:avLst/>
          </a:prstGeom>
          <a:noFill/>
          <a:ln w="9525">
            <a:noFill/>
          </a:ln>
        </p:spPr>
      </p:pic>
      <p:pic>
        <p:nvPicPr>
          <p:cNvPr id="25" name="图片 8"/>
          <p:cNvPicPr>
            <a:picLocks noChangeAspect="1"/>
          </p:cNvPicPr>
          <p:nvPr/>
        </p:nvPicPr>
        <p:blipFill>
          <a:blip r:embed="rId4"/>
          <a:stretch>
            <a:fillRect/>
          </a:stretch>
        </p:blipFill>
        <p:spPr>
          <a:xfrm>
            <a:off x="9226437" y="4083222"/>
            <a:ext cx="1504954" cy="2079337"/>
          </a:xfrm>
          <a:prstGeom prst="rect">
            <a:avLst/>
          </a:prstGeom>
          <a:noFill/>
          <a:ln w="9525">
            <a:noFill/>
          </a:ln>
        </p:spPr>
      </p:pic>
      <p:cxnSp>
        <p:nvCxnSpPr>
          <p:cNvPr id="10" name="Straight Connector 9"/>
          <p:cNvCxnSpPr/>
          <p:nvPr/>
        </p:nvCxnSpPr>
        <p:spPr>
          <a:xfrm flipV="1">
            <a:off x="2050179" y="725714"/>
            <a:ext cx="2231535" cy="15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880313" y="761789"/>
            <a:ext cx="3625058" cy="74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86133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433</TotalTime>
  <Words>342</Words>
  <Application>Microsoft Office PowerPoint</Application>
  <PresentationFormat>Widescreen</PresentationFormat>
  <Paragraphs>39</Paragraphs>
  <Slides>12</Slides>
  <Notes>2</Notes>
  <HiddenSlides>0</HiddenSlides>
  <MMClips>2</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12</vt:i4>
      </vt:variant>
    </vt:vector>
  </HeadingPairs>
  <TitlesOfParts>
    <vt:vector size="22" baseType="lpstr">
      <vt:lpstr>宋体</vt:lpstr>
      <vt:lpstr>Arial</vt:lpstr>
      <vt:lpstr>Calibri</vt:lpstr>
      <vt:lpstr>Calibri Light</vt:lpstr>
      <vt:lpstr>Times New Roman</vt:lpstr>
      <vt:lpstr>思源黑体 CN Bold</vt:lpstr>
      <vt:lpstr>等线</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L171021</cp:lastModifiedBy>
  <cp:revision>173</cp:revision>
  <dcterms:created xsi:type="dcterms:W3CDTF">2021-05-29T04:05:18Z</dcterms:created>
  <dcterms:modified xsi:type="dcterms:W3CDTF">2022-09-11T16:03:17Z</dcterms:modified>
</cp:coreProperties>
</file>