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5" r:id="rId3"/>
    <p:sldMasterId id="2147483688" r:id="rId4"/>
    <p:sldMasterId id="2147483701" r:id="rId5"/>
    <p:sldMasterId id="2147483714" r:id="rId6"/>
    <p:sldMasterId id="2147483727" r:id="rId7"/>
    <p:sldMasterId id="2147483740" r:id="rId8"/>
  </p:sldMasterIdLst>
  <p:notesMasterIdLst>
    <p:notesMasterId r:id="rId44"/>
  </p:notesMasterIdLst>
  <p:sldIdLst>
    <p:sldId id="257" r:id="rId9"/>
    <p:sldId id="308" r:id="rId10"/>
    <p:sldId id="258" r:id="rId11"/>
    <p:sldId id="309" r:id="rId12"/>
    <p:sldId id="273" r:id="rId13"/>
    <p:sldId id="312" r:id="rId14"/>
    <p:sldId id="322" r:id="rId15"/>
    <p:sldId id="310" r:id="rId16"/>
    <p:sldId id="291" r:id="rId17"/>
    <p:sldId id="311" r:id="rId18"/>
    <p:sldId id="290" r:id="rId19"/>
    <p:sldId id="318" r:id="rId20"/>
    <p:sldId id="313" r:id="rId21"/>
    <p:sldId id="315" r:id="rId22"/>
    <p:sldId id="314" r:id="rId23"/>
    <p:sldId id="319" r:id="rId24"/>
    <p:sldId id="323" r:id="rId25"/>
    <p:sldId id="331" r:id="rId26"/>
    <p:sldId id="324" r:id="rId27"/>
    <p:sldId id="320" r:id="rId28"/>
    <p:sldId id="325" r:id="rId29"/>
    <p:sldId id="292" r:id="rId30"/>
    <p:sldId id="303" r:id="rId31"/>
    <p:sldId id="304" r:id="rId32"/>
    <p:sldId id="305" r:id="rId33"/>
    <p:sldId id="327" r:id="rId34"/>
    <p:sldId id="256" r:id="rId35"/>
    <p:sldId id="328" r:id="rId36"/>
    <p:sldId id="330" r:id="rId37"/>
    <p:sldId id="329" r:id="rId38"/>
    <p:sldId id="268" r:id="rId39"/>
    <p:sldId id="293" r:id="rId40"/>
    <p:sldId id="326" r:id="rId41"/>
    <p:sldId id="321" r:id="rId42"/>
    <p:sldId id="286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6600"/>
    <a:srgbClr val="A50021"/>
    <a:srgbClr val="D9FAD2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63" autoAdjust="0"/>
    <p:restoredTop sz="94660"/>
  </p:normalViewPr>
  <p:slideViewPr>
    <p:cSldViewPr snapToGrid="0">
      <p:cViewPr>
        <p:scale>
          <a:sx n="51" d="100"/>
          <a:sy n="51" d="100"/>
        </p:scale>
        <p:origin x="498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viewProps" Target="viewProps.xml"/><Relationship Id="rId20" Type="http://schemas.openxmlformats.org/officeDocument/2006/relationships/slide" Target="slides/slide12.xml"/><Relationship Id="rId41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58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9631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731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413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926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999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23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314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5376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694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8578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031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6546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7409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494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1342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89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479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8843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5011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1247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710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8229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5209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9742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541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1354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183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746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6031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210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5674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3653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7641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4374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1387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2998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5322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4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224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0254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9861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1457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8038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8348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8281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4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5823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4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7804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908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7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7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8326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6537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4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34235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0255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4803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2548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4182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2520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13823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4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089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4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522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49035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7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7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9941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071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4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1002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09439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7462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71897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89372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872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58035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4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74340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4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29024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9060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7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7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89609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0696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26238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86233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82261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83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253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10132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69174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08403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51900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86986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5725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473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21716"/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21716"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217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21716"/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217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542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21716"/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21716"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217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21716"/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217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70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21716"/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21716"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217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21716"/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217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230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044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8" indent="-228588" algn="l" defTabSz="91435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4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78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8" indent="-228588" algn="l" defTabSz="91435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4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392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8" indent="-228588" algn="l" defTabSz="91435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4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806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</p:sldLayoutIdLst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6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16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86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6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6.wdp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718128" y="2927060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6" y="28674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rgbClr val="00B0F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12</a:t>
            </a:r>
            <a:endParaRPr lang="en-US" sz="4000" b="1" dirty="0">
              <a:solidFill>
                <a:srgbClr val="00B0F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Chủ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đề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3</a:t>
            </a:r>
            <a:endParaRPr lang="en-US" sz="8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267" b="1" dirty="0" smtClean="0"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22</a:t>
            </a:r>
            <a:endParaRPr lang="en-US" sz="4267" b="1" dirty="0">
              <a:solidFill>
                <a:schemeClr val="bg1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94950" y="3151429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TỚ LÀ LÊ - GÔ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27" name="Text Box 1"/>
          <p:cNvSpPr txBox="1"/>
          <p:nvPr/>
        </p:nvSpPr>
        <p:spPr>
          <a:xfrm>
            <a:off x="2045368" y="6467577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  <p:bldLst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93764" y="1856031"/>
            <a:ext cx="11404471" cy="289303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Để 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 giới thiệu với các bạn </a:t>
            </a:r>
            <a:r>
              <a:rPr lang="en-US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 gia </a:t>
            </a:r>
            <a:r>
              <a:rPr lang="vi-VN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đình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nhé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khối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đầy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sắc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Hầu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hết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gạch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Một số thành viên có hình nhân vật tí hon và các hình xinh xắn </a:t>
            </a:r>
            <a:r>
              <a:rPr lang="en-US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khác.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-91935" y="778384"/>
            <a:ext cx="11799176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 LÀ LÊ- GÔ</a:t>
            </a:r>
            <a:endParaRPr lang="en-US" sz="3600" b="1" dirty="0">
              <a:solidFill>
                <a:srgbClr val="FF66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530833" y="368302"/>
            <a:ext cx="3176408" cy="68202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endParaRPr lang="en-US" sz="2600" b="1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9484" y="1981655"/>
            <a:ext cx="474916" cy="456745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1800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91839" y="1354375"/>
            <a:ext cx="11730432" cy="5079028"/>
            <a:chOff x="6337300" y="1183375"/>
            <a:chExt cx="5727091" cy="2358234"/>
          </a:xfrm>
        </p:grpSpPr>
        <p:sp>
          <p:nvSpPr>
            <p:cNvPr id="19" name="圆角矩形 5"/>
            <p:cNvSpPr/>
            <p:nvPr/>
          </p:nvSpPr>
          <p:spPr>
            <a:xfrm>
              <a:off x="6337300" y="1410760"/>
              <a:ext cx="4953000" cy="1675338"/>
            </a:xfrm>
            <a:prstGeom prst="round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dirty="0">
                <a:solidFill>
                  <a:srgbClr val="0070C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pic>
          <p:nvPicPr>
            <p:cNvPr id="20" name="图片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6289" y="1866741"/>
              <a:ext cx="1208102" cy="1674868"/>
            </a:xfrm>
            <a:prstGeom prst="rect">
              <a:avLst/>
            </a:prstGeom>
          </p:spPr>
        </p:pic>
        <p:sp>
          <p:nvSpPr>
            <p:cNvPr id="21" name="Rounded Rectangle 20"/>
            <p:cNvSpPr/>
            <p:nvPr/>
          </p:nvSpPr>
          <p:spPr>
            <a:xfrm>
              <a:off x="6337300" y="1183375"/>
              <a:ext cx="4612921" cy="190272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endPara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4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30271" y="6313698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3522966" y="608694"/>
            <a:ext cx="4859034" cy="6300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4001" y="2116611"/>
            <a:ext cx="95498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hon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xắn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574561" y="2207903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9706760" y="2305908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02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93764" y="1856031"/>
            <a:ext cx="11404471" cy="289303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Để 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 giới thiệu với các bạn </a:t>
            </a:r>
            <a:r>
              <a:rPr lang="en-US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 gia </a:t>
            </a:r>
            <a:r>
              <a:rPr lang="vi-VN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đình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nhé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khối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đầy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sắc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Hầu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hết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gạch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Một số thành viên có hình nhân vật tí hon và các hình xinh xắn </a:t>
            </a:r>
            <a:r>
              <a:rPr lang="en-US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khác.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-91935" y="778384"/>
            <a:ext cx="11799176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 LÀ LÊ- GÔ</a:t>
            </a:r>
            <a:endParaRPr lang="en-US" sz="3600" b="1" dirty="0">
              <a:solidFill>
                <a:srgbClr val="FF66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530833" y="368302"/>
            <a:ext cx="3176408" cy="68202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endParaRPr lang="en-US" sz="2600" b="1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9484" y="1981655"/>
            <a:ext cx="474916" cy="456745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7835921" y="3625223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709441" y="4160849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504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30583" y="1818287"/>
            <a:ext cx="11276657" cy="289303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 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 mảnh ghép nhỏ bé, chúng tớ kết hợp </a:t>
            </a:r>
            <a:r>
              <a:rPr lang="en-US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 nhau </a:t>
            </a:r>
            <a:r>
              <a:rPr lang="vi-VN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diệu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Các bạn có thể lắp ráp </a:t>
            </a:r>
            <a:r>
              <a:rPr lang="en-US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 cửa, 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 cộ, </a:t>
            </a:r>
            <a:r>
              <a:rPr lang="en-US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vi-VN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máy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lang="en-US" sz="3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tháo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rời</a:t>
            </a:r>
            <a:r>
              <a:rPr lang="en-US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ghép thành những vật </a:t>
            </a:r>
            <a:r>
              <a:rPr lang="en-US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khác.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626474" y="1111168"/>
            <a:ext cx="4419600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 LÀ LÊ- GÔ</a:t>
            </a:r>
            <a:endParaRPr lang="en-US" sz="3600" b="1" dirty="0">
              <a:solidFill>
                <a:srgbClr val="FF66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52504" y="1948529"/>
            <a:ext cx="468576" cy="492956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8530833" y="368302"/>
            <a:ext cx="3176408" cy="68202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endParaRPr lang="en-US" sz="2600" b="1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03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051560" y="1729870"/>
            <a:ext cx="10378440" cy="2339037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 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 giúp các bạn có trí t</a:t>
            </a:r>
            <a:r>
              <a:rPr lang="vi-VN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ưởng</a:t>
            </a:r>
            <a:r>
              <a:rPr lang="en-US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lang="vi-VN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ượng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phong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khả</a:t>
            </a:r>
            <a:r>
              <a:rPr lang="en-US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lang="vi-VN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kiên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nhẫn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sẵn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sàng</a:t>
            </a:r>
            <a:r>
              <a:rPr lang="en-US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a? </a:t>
            </a:r>
            <a:endParaRPr lang="en-US" sz="36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468385" y="504869"/>
            <a:ext cx="5197335" cy="49239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</a:t>
            </a:r>
            <a:r>
              <a:rPr lang="en-US" sz="2600" b="1" dirty="0" smtClean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 LÀ LÊ- GÔ</a:t>
            </a:r>
            <a:endParaRPr lang="en-US" sz="2600" b="1" dirty="0">
              <a:solidFill>
                <a:srgbClr val="FF66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530833" y="368302"/>
            <a:ext cx="3176408" cy="68202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endParaRPr lang="en-US" sz="2600" b="1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36320" y="1765414"/>
            <a:ext cx="594360" cy="566481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  <a:endParaRPr lang="en-US" sz="36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18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91839" y="1354375"/>
            <a:ext cx="11730432" cy="5079028"/>
            <a:chOff x="6337300" y="1183375"/>
            <a:chExt cx="5727091" cy="2358234"/>
          </a:xfrm>
        </p:grpSpPr>
        <p:sp>
          <p:nvSpPr>
            <p:cNvPr id="19" name="圆角矩形 5"/>
            <p:cNvSpPr/>
            <p:nvPr/>
          </p:nvSpPr>
          <p:spPr>
            <a:xfrm>
              <a:off x="6337300" y="1410760"/>
              <a:ext cx="4953000" cy="1675338"/>
            </a:xfrm>
            <a:prstGeom prst="round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pic>
          <p:nvPicPr>
            <p:cNvPr id="20" name="图片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6289" y="1866741"/>
              <a:ext cx="1208102" cy="1674868"/>
            </a:xfrm>
            <a:prstGeom prst="rect">
              <a:avLst/>
            </a:prstGeom>
          </p:spPr>
        </p:pic>
        <p:sp>
          <p:nvSpPr>
            <p:cNvPr id="21" name="Rounded Rectangle 20"/>
            <p:cNvSpPr/>
            <p:nvPr/>
          </p:nvSpPr>
          <p:spPr>
            <a:xfrm>
              <a:off x="6337300" y="1183375"/>
              <a:ext cx="4612921" cy="190272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endPara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4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30271" y="6313698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" name="Straight Connector 13"/>
          <p:cNvCxnSpPr/>
          <p:nvPr/>
        </p:nvCxnSpPr>
        <p:spPr>
          <a:xfrm flipH="1">
            <a:off x="6600615" y="2679763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693025" y="2592524"/>
            <a:ext cx="91901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trí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lang="vi-VN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ưởng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lang="vi-VN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ượng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phong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khả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lang="vi-VN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nhẫn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9099307" y="3206257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3522966" y="608694"/>
            <a:ext cx="4859034" cy="6300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65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051560" y="1729870"/>
            <a:ext cx="10378440" cy="2339037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 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 giúp các bạn có trí t</a:t>
            </a:r>
            <a:r>
              <a:rPr lang="vi-VN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ưởng</a:t>
            </a:r>
            <a:r>
              <a:rPr lang="en-US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lang="vi-VN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ượng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phong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khả</a:t>
            </a:r>
            <a:r>
              <a:rPr lang="en-US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lang="vi-VN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kiên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nhẫn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sẵn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sàng</a:t>
            </a:r>
            <a:r>
              <a:rPr lang="en-US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a? </a:t>
            </a:r>
            <a:endParaRPr lang="en-US" sz="36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468385" y="504869"/>
            <a:ext cx="5197335" cy="49239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</a:t>
            </a:r>
            <a:r>
              <a:rPr lang="en-US" sz="2600" b="1" dirty="0" smtClean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 LÀ LÊ- GÔ</a:t>
            </a:r>
            <a:endParaRPr lang="en-US" sz="2600" b="1" dirty="0">
              <a:solidFill>
                <a:srgbClr val="FF66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530833" y="368302"/>
            <a:ext cx="3176408" cy="68202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endParaRPr lang="en-US" sz="2600" b="1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36320" y="1765414"/>
            <a:ext cx="594360" cy="566481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  <a:endParaRPr lang="en-US" sz="36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6843787" y="1819878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8319804" y="2408095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97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499865" y="425183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693"/>
            <a:endParaRPr lang="zh-CN" altLang="en-US" sz="2419">
              <a:solidFill>
                <a:prstClr val="white"/>
              </a:solidFill>
            </a:endParaRPr>
          </a:p>
        </p:txBody>
      </p:sp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95" y="52128"/>
            <a:ext cx="10706700" cy="684931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=""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6367" y="3200683"/>
            <a:ext cx="11203016" cy="20832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09">
              <a:lnSpc>
                <a:spcPct val="150000"/>
              </a:lnSpc>
              <a:defRPr/>
            </a:pPr>
            <a:r>
              <a:rPr lang="en-US" altLang="zh-CN" sz="8625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altLang="zh-CN" sz="8625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8625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altLang="zh-CN" sz="8625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8625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nhóm</a:t>
            </a:r>
            <a:endParaRPr lang="zh-CN" altLang="en-US" sz="8625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754823" y="71159"/>
            <a:ext cx="1285680" cy="1909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824" y="262137"/>
            <a:ext cx="3261485" cy="2424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909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3877874" y="660759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6693328" y="1317573"/>
            <a:ext cx="4957314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=""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906743" y="3464394"/>
              <a:ext cx="368646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8">
                <a:lnSpc>
                  <a:spcPct val="150000"/>
                </a:lnSpc>
                <a:defRPr/>
              </a:pPr>
              <a:r>
                <a:rPr lang="en-US" sz="2800" b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Ngắt, nghỉ hơi đúng.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142535" y="1209029"/>
            <a:ext cx="5694730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=""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300900" y="2362575"/>
              <a:ext cx="441543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8">
                <a:lnSpc>
                  <a:spcPct val="150000"/>
                </a:lnSpc>
                <a:defRPr/>
              </a:pP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Đọc đúng, to, rõ ràng.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83841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73732" descr="PPT素材-12">
            <a:extLst>
              <a:ext uri="{FF2B5EF4-FFF2-40B4-BE49-F238E27FC236}">
                <a16:creationId xmlns="" xmlns:a16="http://schemas.microsoft.com/office/drawing/2014/main" id="{77F8999D-85AE-0555-E892-DDABC5AE1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649" y="-15598"/>
            <a:ext cx="10706700" cy="68493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976004C-B4C1-1DE7-2FC3-994208EDF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3" y="0"/>
            <a:ext cx="12140957" cy="6858000"/>
          </a:xfrm>
          <a:prstGeom prst="rect">
            <a:avLst/>
          </a:prstGeom>
        </p:spPr>
      </p:pic>
      <p:pic>
        <p:nvPicPr>
          <p:cNvPr id="8" name="图片 73732" descr="PPT素材-12">
            <a:extLst>
              <a:ext uri="{FF2B5EF4-FFF2-40B4-BE49-F238E27FC236}">
                <a16:creationId xmlns="" xmlns:a16="http://schemas.microsoft.com/office/drawing/2014/main" id="{4E69450A-F656-AA8D-3924-437AA3450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136" y="260881"/>
            <a:ext cx="9442360" cy="604048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 11">
            <a:extLst>
              <a:ext uri="{FF2B5EF4-FFF2-40B4-BE49-F238E27FC236}">
                <a16:creationId xmlns="" xmlns:a16="http://schemas.microsoft.com/office/drawing/2014/main" id="{CCCFCBB7-42B1-3B60-AECD-69530608FF1E}"/>
              </a:ext>
            </a:extLst>
          </p:cNvPr>
          <p:cNvSpPr>
            <a:spLocks noChangeArrowheads="1"/>
          </p:cNvSpPr>
          <p:nvPr/>
        </p:nvSpPr>
        <p:spPr bwMode="gray">
          <a:xfrm>
            <a:off x="591076" y="2858237"/>
            <a:ext cx="11203016" cy="20832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09">
              <a:lnSpc>
                <a:spcPct val="150000"/>
              </a:lnSpc>
              <a:defRPr/>
            </a:pPr>
            <a:r>
              <a:rPr lang="en-US" altLang="zh-CN" sz="8625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 đọc</a:t>
            </a:r>
            <a:endParaRPr lang="zh-CN" altLang="en-US" sz="8625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DDB808D-61E5-C035-697C-85C2C777A0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664" y="1342838"/>
            <a:ext cx="1969841" cy="193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530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68580" y="6126904"/>
            <a:ext cx="12192000" cy="74471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30597" y="481771"/>
            <a:ext cx="9304721" cy="1172157"/>
            <a:chOff x="9566064" y="964372"/>
            <a:chExt cx="5446164" cy="698253"/>
          </a:xfrm>
        </p:grpSpPr>
        <p:sp>
          <p:nvSpPr>
            <p:cNvPr id="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7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7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10"/>
            <p:cNvSpPr/>
            <p:nvPr/>
          </p:nvSpPr>
          <p:spPr>
            <a:xfrm>
              <a:off x="9708071" y="1066801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4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Yêu</a:t>
              </a:r>
              <a:r>
                <a:rPr lang="en-US" sz="4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cầu</a:t>
              </a:r>
              <a:r>
                <a:rPr lang="en-US" sz="4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cần</a:t>
              </a:r>
              <a:r>
                <a:rPr lang="en-US" sz="4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đạt</a:t>
              </a:r>
              <a:endPara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167394" y="1487160"/>
            <a:ext cx="927353" cy="894521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2192000" cy="451355"/>
            <a:chOff x="0" y="-127508"/>
            <a:chExt cx="12192000" cy="1361811"/>
          </a:xfrm>
        </p:grpSpPr>
        <p:sp>
          <p:nvSpPr>
            <p:cNvPr id="20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094747" y="1691741"/>
            <a:ext cx="10750250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</a:t>
            </a:r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các tiếng có vần khó, đọc rõ ràng </a:t>
            </a:r>
            <a:r>
              <a:rPr lang="vi-VN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vi-VN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 tin được trình bày dưới hình thức tự sự (người kể chuyện xưng “t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</a:t>
            </a:r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”); biết nghỉ hơi sau khi đọc câu, đọc đoạn. 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 nội dung bài đọc về một đồ chơi hiện đại được nhiều trẻ em yêu thích (đồ chơi lắp ráp lê-gô)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</a:t>
            </a:r>
            <a:r>
              <a:rPr lang="vi-VN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Nắm </a:t>
            </a:r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 cách sắp xếp, tổ chức thông tin trong VB. 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8807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93764" y="958818"/>
            <a:ext cx="11404471" cy="572457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lê-gô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indent="463550" algn="just"/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thiệu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đình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nhé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khối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đầy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Hầu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hết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gạch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hon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xắn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kết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hợp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diệu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Các bạn có thể lắp ráp 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 cửa, 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 cộ, 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máy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tháo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rời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trí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ưởng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ượng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phong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khả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nhẫn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sẵn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sàng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a? </a:t>
            </a:r>
          </a:p>
          <a:p>
            <a:pPr indent="463550" algn="just"/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                                         (Bảo Châu)</a:t>
            </a:r>
            <a:endParaRPr lang="en-US" sz="26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29762" y="6113285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-91935" y="311698"/>
            <a:ext cx="11799176" cy="49239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</a:t>
            </a:r>
            <a:r>
              <a: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 LÀ LÊ- GÔ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125193" y="311698"/>
            <a:ext cx="2582048" cy="68202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Chia đoạn </a:t>
            </a:r>
            <a:endParaRPr lang="en-US" sz="2600" b="1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82984" y="1044285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582984" y="1859329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582984" y="3452843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  <a:endParaRPr lang="en-US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82984" y="5019964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  <a:endParaRPr lang="en-US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92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  <p:bldP spid="10" grpId="0" animBg="1"/>
      <p:bldP spid="12" grpId="0" animBg="1"/>
      <p:bldP spid="14" grpId="0" animBg="1"/>
      <p:bldP spid="11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499865" y="425183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693">
              <a:defRPr/>
            </a:pPr>
            <a:endParaRPr lang="zh-CN" altLang="en-US" sz="2419">
              <a:solidFill>
                <a:prstClr val="white"/>
              </a:solidFill>
            </a:endParaRPr>
          </a:p>
        </p:txBody>
      </p:sp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65" y="156768"/>
            <a:ext cx="10543131" cy="674467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=""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6367" y="3200683"/>
            <a:ext cx="11203016" cy="161582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09">
              <a:lnSpc>
                <a:spcPct val="150000"/>
              </a:lnSpc>
              <a:defRPr/>
            </a:pPr>
            <a:r>
              <a:rPr lang="en-US" altLang="zh-CN" sz="6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 hiểu bài</a:t>
            </a:r>
            <a:endParaRPr lang="zh-CN" altLang="en-US" sz="66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637196" y="39448"/>
            <a:ext cx="1285680" cy="1909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815" y="245542"/>
            <a:ext cx="3261485" cy="2424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1738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5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382587" y="581191"/>
            <a:ext cx="11243945" cy="85280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Đồ chơi lê-gô còn được các bạn nhỏ gọi là gì?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09600" y="1359327"/>
            <a:ext cx="11730432" cy="5079028"/>
            <a:chOff x="6337300" y="1183375"/>
            <a:chExt cx="5727091" cy="2358234"/>
          </a:xfrm>
        </p:grpSpPr>
        <p:sp>
          <p:nvSpPr>
            <p:cNvPr id="12" name="圆角矩形 5"/>
            <p:cNvSpPr/>
            <p:nvPr/>
          </p:nvSpPr>
          <p:spPr>
            <a:xfrm>
              <a:off x="6337300" y="1410760"/>
              <a:ext cx="4953000" cy="1675338"/>
            </a:xfrm>
            <a:prstGeom prst="round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70C0"/>
                </a:solidFill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6289" y="1866741"/>
              <a:ext cx="1208102" cy="1674868"/>
            </a:xfrm>
            <a:prstGeom prst="rect">
              <a:avLst/>
            </a:prstGeom>
          </p:spPr>
        </p:pic>
        <p:sp>
          <p:nvSpPr>
            <p:cNvPr id="14" name="Rounded Rectangle 13"/>
            <p:cNvSpPr/>
            <p:nvPr/>
          </p:nvSpPr>
          <p:spPr>
            <a:xfrm>
              <a:off x="6337300" y="1183375"/>
              <a:ext cx="4612921" cy="190272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endPara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1204336" y="1732867"/>
            <a:ext cx="9201894" cy="15247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Đồ chơi lê- gô còn được các bạn nhỏ gọi là đồ chơi lắp ráp.</a:t>
            </a:r>
            <a:endParaRPr lang="en-US" sz="3200" b="1" dirty="0">
              <a:solidFill>
                <a:srgbClr val="CC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0" y="2907669"/>
            <a:ext cx="95498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* </a:t>
            </a:r>
            <a:r>
              <a:rPr lang="en-US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sz="36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36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</a:t>
            </a:r>
            <a:r>
              <a:rPr lang="en-US" sz="36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gô</a:t>
            </a:r>
            <a:r>
              <a:rPr lang="en-US" sz="36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6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đặc</a:t>
            </a:r>
            <a:r>
              <a:rPr lang="en-US" sz="36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điểm</a:t>
            </a:r>
            <a:r>
              <a:rPr lang="en-US" sz="36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6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36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32827" y="3556464"/>
            <a:ext cx="9201894" cy="21997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63550" algn="just"/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Lê- gô là những khối 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 </a:t>
            </a:r>
            <a:r>
              <a:rPr lang="vi-VN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đầy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sắc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Hầu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hết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gạch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hon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xinh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xắn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Left Arrow 17"/>
          <p:cNvSpPr/>
          <p:nvPr/>
        </p:nvSpPr>
        <p:spPr>
          <a:xfrm>
            <a:off x="9531120" y="5872362"/>
            <a:ext cx="807202" cy="434009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240463" y="5985742"/>
            <a:ext cx="2123440" cy="6177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</a:t>
            </a:r>
            <a:endParaRPr lang="en-US" sz="32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0" name="Left Arrow 19"/>
          <p:cNvSpPr/>
          <p:nvPr/>
        </p:nvSpPr>
        <p:spPr>
          <a:xfrm>
            <a:off x="10013623" y="2561153"/>
            <a:ext cx="807202" cy="434009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722966" y="2674533"/>
            <a:ext cx="2123440" cy="6177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 1</a:t>
            </a:r>
            <a:endParaRPr lang="en-US" sz="32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01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 animBg="1"/>
      <p:bldP spid="19" grpId="0" animBg="1"/>
      <p:bldP spid="20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5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382587" y="581191"/>
            <a:ext cx="11161713" cy="85280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lê-gô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 flipH="1">
            <a:off x="0" y="1433996"/>
            <a:ext cx="11730432" cy="5079028"/>
            <a:chOff x="6337300" y="1183375"/>
            <a:chExt cx="5727091" cy="2358234"/>
          </a:xfrm>
        </p:grpSpPr>
        <p:sp>
          <p:nvSpPr>
            <p:cNvPr id="12" name="圆角矩形 5"/>
            <p:cNvSpPr/>
            <p:nvPr/>
          </p:nvSpPr>
          <p:spPr>
            <a:xfrm>
              <a:off x="6337300" y="1410760"/>
              <a:ext cx="4953000" cy="1675338"/>
            </a:xfrm>
            <a:prstGeom prst="round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70C0"/>
                </a:solidFill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6289" y="1866741"/>
              <a:ext cx="1208102" cy="1674868"/>
            </a:xfrm>
            <a:prstGeom prst="rect">
              <a:avLst/>
            </a:prstGeom>
          </p:spPr>
        </p:pic>
        <p:sp>
          <p:nvSpPr>
            <p:cNvPr id="14" name="Rounded Rectangle 13"/>
            <p:cNvSpPr/>
            <p:nvPr/>
          </p:nvSpPr>
          <p:spPr>
            <a:xfrm>
              <a:off x="6337300" y="1183375"/>
              <a:ext cx="4612921" cy="190272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endPara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2180257" y="2261400"/>
            <a:ext cx="9652000" cy="25115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khối lê-gô được lắp ráp thành các đồ vật rồi lại được tháo rời ra để ghép thành các đồ vật khác</a:t>
            </a:r>
            <a:r>
              <a:rPr lang="vi-VN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Left Arrow 6"/>
          <p:cNvSpPr/>
          <p:nvPr/>
        </p:nvSpPr>
        <p:spPr>
          <a:xfrm flipH="1">
            <a:off x="2070877" y="5804695"/>
            <a:ext cx="807202" cy="434009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987040" y="5715771"/>
            <a:ext cx="2123440" cy="6177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3</a:t>
            </a:r>
            <a:endParaRPr lang="en-US" sz="32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56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5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382587" y="581191"/>
            <a:ext cx="11243945" cy="85280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gô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lợi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ích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 flipH="1">
            <a:off x="0" y="1433996"/>
            <a:ext cx="11730432" cy="5079028"/>
            <a:chOff x="6337300" y="1183375"/>
            <a:chExt cx="5727091" cy="2358234"/>
          </a:xfrm>
        </p:grpSpPr>
        <p:sp>
          <p:nvSpPr>
            <p:cNvPr id="12" name="圆角矩形 5"/>
            <p:cNvSpPr/>
            <p:nvPr/>
          </p:nvSpPr>
          <p:spPr>
            <a:xfrm>
              <a:off x="6337300" y="1410760"/>
              <a:ext cx="4953000" cy="1675338"/>
            </a:xfrm>
            <a:prstGeom prst="round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70C0"/>
                </a:solidFill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6289" y="1866741"/>
              <a:ext cx="1208102" cy="1674868"/>
            </a:xfrm>
            <a:prstGeom prst="rect">
              <a:avLst/>
            </a:prstGeom>
          </p:spPr>
        </p:pic>
        <p:sp>
          <p:nvSpPr>
            <p:cNvPr id="14" name="Rounded Rectangle 13"/>
            <p:cNvSpPr/>
            <p:nvPr/>
          </p:nvSpPr>
          <p:spPr>
            <a:xfrm>
              <a:off x="6337300" y="1183375"/>
              <a:ext cx="4612921" cy="190272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endPara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2180257" y="2153827"/>
            <a:ext cx="9652000" cy="25115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 chơi lê- gô giúp 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 bạn có trí t</a:t>
            </a:r>
            <a:r>
              <a:rPr lang="vi-VN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ưởng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lang="vi-VN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ượng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phong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khả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lang="vi-VN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kiên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nhẫn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Left Arrow 6"/>
          <p:cNvSpPr/>
          <p:nvPr/>
        </p:nvSpPr>
        <p:spPr>
          <a:xfrm flipH="1">
            <a:off x="2070877" y="5804695"/>
            <a:ext cx="807202" cy="434009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956560" y="5725931"/>
            <a:ext cx="2123440" cy="6177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4</a:t>
            </a:r>
            <a:endParaRPr lang="en-US" sz="32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48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974" y="262941"/>
            <a:ext cx="786511" cy="58439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732" y="1264818"/>
            <a:ext cx="725465" cy="539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791" y="-119007"/>
            <a:ext cx="1242640" cy="90201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3938" y="473876"/>
            <a:ext cx="1331922" cy="102078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481" y="-423591"/>
            <a:ext cx="1535541" cy="123654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305" y="-179492"/>
            <a:ext cx="823892" cy="1338169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xmlns="" id="{3C09AE8E-05AD-484A-9A22-7F536B362F1F}"/>
              </a:ext>
            </a:extLst>
          </p:cNvPr>
          <p:cNvSpPr/>
          <p:nvPr/>
        </p:nvSpPr>
        <p:spPr>
          <a:xfrm>
            <a:off x="373441" y="573718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19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xmlns="" id="{214322A6-6768-4D60-A5EA-E05A48D9C409}"/>
              </a:ext>
            </a:extLst>
          </p:cNvPr>
          <p:cNvSpPr/>
          <p:nvPr/>
        </p:nvSpPr>
        <p:spPr>
          <a:xfrm>
            <a:off x="10643282" y="1132001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xmlns="" id="{9A53673D-C176-464D-96F2-9CAC6D1D2BFB}"/>
              </a:ext>
            </a:extLst>
          </p:cNvPr>
          <p:cNvSpPr/>
          <p:nvPr/>
        </p:nvSpPr>
        <p:spPr>
          <a:xfrm>
            <a:off x="11803197" y="1806397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55963"/>
            <a:ext cx="12192000" cy="799442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xmlns="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047" y="5287583"/>
            <a:ext cx="1973654" cy="151712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896194" y="629917"/>
            <a:ext cx="10584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4.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Chọn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nội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dung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phù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hợp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157544" y="1752809"/>
            <a:ext cx="1929703" cy="630014"/>
          </a:xfrm>
          <a:prstGeom prst="roundRect">
            <a:avLst/>
          </a:prstGeom>
          <a:solidFill>
            <a:srgbClr val="FDD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157544" y="2667096"/>
            <a:ext cx="1929703" cy="630014"/>
          </a:xfrm>
          <a:prstGeom prst="roundRect">
            <a:avLst/>
          </a:prstGeom>
          <a:solidFill>
            <a:srgbClr val="FDD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157544" y="3633090"/>
            <a:ext cx="1929703" cy="630014"/>
          </a:xfrm>
          <a:prstGeom prst="roundRect">
            <a:avLst/>
          </a:prstGeom>
          <a:solidFill>
            <a:srgbClr val="FDD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3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157544" y="4664859"/>
            <a:ext cx="1929703" cy="630014"/>
          </a:xfrm>
          <a:prstGeom prst="roundRect">
            <a:avLst/>
          </a:prstGeom>
          <a:solidFill>
            <a:srgbClr val="FDD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4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478083" y="1702331"/>
            <a:ext cx="6441121" cy="65541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a.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Hướng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dẫn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gô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478083" y="2616618"/>
            <a:ext cx="6441121" cy="65541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lợi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ích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gô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478083" y="3582612"/>
            <a:ext cx="6441121" cy="65541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c.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thiệu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gô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5478083" y="4614381"/>
            <a:ext cx="6441121" cy="65541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Tả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đặc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điểm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gô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>
            <a:endCxn id="31" idx="1"/>
          </p:cNvCxnSpPr>
          <p:nvPr/>
        </p:nvCxnSpPr>
        <p:spPr>
          <a:xfrm>
            <a:off x="3042071" y="2089304"/>
            <a:ext cx="2436012" cy="1821017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32" idx="1"/>
          </p:cNvCxnSpPr>
          <p:nvPr/>
        </p:nvCxnSpPr>
        <p:spPr>
          <a:xfrm>
            <a:off x="3108873" y="3019136"/>
            <a:ext cx="2369210" cy="1922954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6" idx="3"/>
          </p:cNvCxnSpPr>
          <p:nvPr/>
        </p:nvCxnSpPr>
        <p:spPr>
          <a:xfrm flipV="1">
            <a:off x="3087247" y="3162873"/>
            <a:ext cx="2355621" cy="1816993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5" idx="3"/>
            <a:endCxn id="27" idx="1"/>
          </p:cNvCxnSpPr>
          <p:nvPr/>
        </p:nvCxnSpPr>
        <p:spPr>
          <a:xfrm flipV="1">
            <a:off x="3087247" y="2030040"/>
            <a:ext cx="2390836" cy="1918057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07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0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EA7F690-B834-5A40-D69E-58F74F894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E06D431-A8F7-9153-A0D4-26D38071BCA7}"/>
              </a:ext>
            </a:extLst>
          </p:cNvPr>
          <p:cNvSpPr txBox="1"/>
          <p:nvPr/>
        </p:nvSpPr>
        <p:spPr>
          <a:xfrm>
            <a:off x="3857279" y="1339668"/>
            <a:ext cx="4630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US" sz="4800" b="1" dirty="0" err="1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Nội</a:t>
            </a:r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dung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6FED6BE-2704-AB64-CFF0-CD4E7F63F37B}"/>
              </a:ext>
            </a:extLst>
          </p:cNvPr>
          <p:cNvSpPr txBox="1"/>
          <p:nvPr/>
        </p:nvSpPr>
        <p:spPr>
          <a:xfrm>
            <a:off x="3017687" y="2274838"/>
            <a:ext cx="66292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lnSpc>
                <a:spcPct val="150000"/>
              </a:lnSpc>
            </a:pPr>
            <a:r>
              <a:rPr lang="en-US" sz="4800" b="1" dirty="0" smtClean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 thiệu về đồ chơi lê – gô và cách chơi</a:t>
            </a:r>
            <a:endParaRPr lang="en-US" sz="4800" b="1" dirty="0">
              <a:solidFill>
                <a:prstClr val="white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34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0" y="3337009"/>
            <a:ext cx="2632559" cy="3520991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17" y="5124338"/>
            <a:ext cx="1858791" cy="1858791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xmlns="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15" y="-969078"/>
            <a:ext cx="10502665" cy="6540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9837020" y="1357163"/>
            <a:ext cx="2108205" cy="532124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632444" y="2315188"/>
            <a:ext cx="7184576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Luyện</a:t>
            </a:r>
            <a:r>
              <a:rPr lang="en-US" altLang="zh-CN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đọc</a:t>
            </a:r>
            <a:r>
              <a:rPr lang="en-US" altLang="zh-CN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lại</a:t>
            </a:r>
            <a:endParaRPr lang="zh-CN" alt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xmlns="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261850" y="271066"/>
            <a:ext cx="1101764" cy="11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76D7145-474F-83CE-7B57-EC14AC470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5" y="2262"/>
            <a:ext cx="12109091" cy="68534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7444A7D-E5B7-2948-C939-DB26106A6E09}"/>
              </a:ext>
            </a:extLst>
          </p:cNvPr>
          <p:cNvSpPr txBox="1"/>
          <p:nvPr/>
        </p:nvSpPr>
        <p:spPr>
          <a:xfrm>
            <a:off x="4577867" y="1644356"/>
            <a:ext cx="4630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Giọng đọc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B65BCB6-C70C-D98A-D136-1332066BDCD3}"/>
              </a:ext>
            </a:extLst>
          </p:cNvPr>
          <p:cNvSpPr txBox="1"/>
          <p:nvPr/>
        </p:nvSpPr>
        <p:spPr>
          <a:xfrm>
            <a:off x="3816924" y="2624730"/>
            <a:ext cx="64243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lnSpc>
                <a:spcPct val="150000"/>
              </a:lnSpc>
            </a:pP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 chính xác, rõ ràng rành mạch. Chú ý đọc lên giọng ở các câu hỏi.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02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3877874" y="660759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6693328" y="1317573"/>
            <a:ext cx="4957314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=""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906743" y="3464394"/>
              <a:ext cx="368646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8">
                <a:lnSpc>
                  <a:spcPct val="150000"/>
                </a:lnSpc>
                <a:defRPr/>
              </a:pPr>
              <a:r>
                <a:rPr lang="en-US" sz="2800" b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Ngắt, nghỉ hơi đúng.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80E7C400-AE01-4578-99D8-288566EB6C8D}"/>
              </a:ext>
            </a:extLst>
          </p:cNvPr>
          <p:cNvGrpSpPr/>
          <p:nvPr/>
        </p:nvGrpSpPr>
        <p:grpSpPr>
          <a:xfrm>
            <a:off x="2190374" y="2815871"/>
            <a:ext cx="8198343" cy="3929583"/>
            <a:chOff x="3009174" y="2785583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="" xmlns:a16="http://schemas.microsoft.com/office/drawing/2014/main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9174" y="2785583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1CF663E4-22E1-46B4-A189-4EF1289C479A}"/>
                </a:ext>
              </a:extLst>
            </p:cNvPr>
            <p:cNvSpPr txBox="1"/>
            <p:nvPr/>
          </p:nvSpPr>
          <p:spPr>
            <a:xfrm>
              <a:off x="4351433" y="4107802"/>
              <a:ext cx="5242338" cy="1334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8">
                <a:lnSpc>
                  <a:spcPct val="150000"/>
                </a:lnSpc>
                <a:defRPr/>
              </a:pP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Thể hiện được giọng đọc toàn bài, 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đọc đúng các câu hỏi.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142535" y="1209029"/>
            <a:ext cx="5694730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=""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300900" y="2362575"/>
              <a:ext cx="441543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8">
                <a:lnSpc>
                  <a:spcPct val="150000"/>
                </a:lnSpc>
                <a:defRPr/>
              </a:pP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Đọc đúng, to, rõ ràng.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59008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593067" y="1363456"/>
            <a:ext cx="9966092" cy="104637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lang="en-US" sz="30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0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sz="30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0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sz="30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30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0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0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0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0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30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sz="30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30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0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30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30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12381" y="475651"/>
            <a:ext cx="1714770" cy="706589"/>
            <a:chOff x="9566064" y="964372"/>
            <a:chExt cx="5446164" cy="698253"/>
          </a:xfrm>
        </p:grpSpPr>
        <p:sp>
          <p:nvSpPr>
            <p:cNvPr id="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/>
            </a:p>
          </p:txBody>
        </p:sp>
        <p:sp>
          <p:nvSpPr>
            <p:cNvPr id="8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/>
            </a:p>
          </p:txBody>
        </p:sp>
        <p:sp>
          <p:nvSpPr>
            <p:cNvPr id="9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201588" y="1248604"/>
            <a:ext cx="1391479" cy="8945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0969" t="37545" r="33217" b="33101"/>
          <a:stretch/>
        </p:blipFill>
        <p:spPr>
          <a:xfrm>
            <a:off x="2132014" y="2301194"/>
            <a:ext cx="7927972" cy="365510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80113" y="3608479"/>
            <a:ext cx="6096000" cy="177933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thích chơi đồ chơi nào nhất? </a:t>
            </a:r>
            <a:endParaRPr lang="vi-VN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Đồ chơi đó có đặc điểm gì? (hình dạng, màu sắc, kích thước, chất liệu,...) </a:t>
            </a:r>
            <a:endParaRPr lang="vi-VN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Em thường chơi đồ chơi đó với ai? Vào lúc nào? Vì sao em thích đồ chơi đó?...). </a:t>
            </a:r>
            <a:endParaRPr lang="vi-VN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3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93764" y="958818"/>
            <a:ext cx="11404471" cy="572457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lê-gô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indent="463550" algn="just"/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thiệu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đình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nhé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khối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đầy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Hầu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hết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gạch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hon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xắn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kết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hợp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diệu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Các bạn có thể lắp ráp 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 cửa, 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 cộ, 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máy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tháo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rời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trí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ưởng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ượng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phong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khả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nhẫn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sẵn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sàng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a? </a:t>
            </a:r>
          </a:p>
          <a:p>
            <a:pPr indent="463550" algn="just"/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                                         (Bảo Châu)</a:t>
            </a:r>
            <a:endParaRPr lang="en-US" sz="26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29762" y="6113285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-91935" y="311698"/>
            <a:ext cx="11799176" cy="49239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</a:t>
            </a:r>
            <a:r>
              <a: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 LÀ LÊ- GÔ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125193" y="311698"/>
            <a:ext cx="2582048" cy="68202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Chia đoạn </a:t>
            </a:r>
            <a:endParaRPr lang="en-US" sz="2600" b="1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82984" y="1044285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582984" y="1859329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582984" y="3452843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  <a:endParaRPr lang="en-US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82984" y="5019964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  <a:endParaRPr lang="en-US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35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  <p:bldP spid="10" grpId="0" animBg="1"/>
      <p:bldP spid="12" grpId="0" animBg="1"/>
      <p:bldP spid="14" grpId="0" animBg="1"/>
      <p:bldP spid="11" grpId="0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728646" y="1629807"/>
            <a:ext cx="62889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Luyện</a:t>
            </a:r>
            <a:r>
              <a:rPr lang="en-US" altLang="zh-CN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tập</a:t>
            </a:r>
            <a:r>
              <a:rPr lang="en-US" altLang="zh-CN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theo</a:t>
            </a:r>
            <a:r>
              <a:rPr lang="en-US" altLang="zh-CN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văn</a:t>
            </a:r>
            <a:r>
              <a:rPr lang="en-US" altLang="zh-CN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bản</a:t>
            </a:r>
            <a:r>
              <a:rPr lang="en-US" altLang="zh-CN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đọc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-2169" y="0"/>
            <a:ext cx="12192000" cy="368301"/>
            <a:chOff x="0" y="-127508"/>
            <a:chExt cx="12192000" cy="1361811"/>
          </a:xfrm>
        </p:grpSpPr>
        <p:sp>
          <p:nvSpPr>
            <p:cNvPr id="5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445476" y="2099749"/>
            <a:ext cx="4263924" cy="1625398"/>
            <a:chOff x="6429710" y="244128"/>
            <a:chExt cx="4209413" cy="1249608"/>
          </a:xfrm>
        </p:grpSpPr>
        <p:sp>
          <p:nvSpPr>
            <p:cNvPr id="11" name="Oval Callout 10"/>
            <p:cNvSpPr/>
            <p:nvPr/>
          </p:nvSpPr>
          <p:spPr>
            <a:xfrm>
              <a:off x="6429711" y="244128"/>
              <a:ext cx="4209412" cy="1249608"/>
            </a:xfrm>
            <a:prstGeom prst="wedgeEllipseCallout">
              <a:avLst>
                <a:gd name="adj1" fmla="val -67509"/>
                <a:gd name="adj2" fmla="val 44309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429710" y="539629"/>
              <a:ext cx="4209413" cy="7335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err="1" smtClean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Tìm</a:t>
              </a:r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từ</a:t>
              </a:r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ngữ</a:t>
              </a:r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tả</a:t>
              </a:r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đặc</a:t>
              </a:r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điểm</a:t>
              </a:r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khối</a:t>
              </a:r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lê</a:t>
              </a:r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-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gô</a:t>
              </a:r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Cloud Callout 21"/>
          <p:cNvSpPr/>
          <p:nvPr/>
        </p:nvSpPr>
        <p:spPr>
          <a:xfrm>
            <a:off x="4183263" y="1095144"/>
            <a:ext cx="2532609" cy="1289820"/>
          </a:xfrm>
          <a:prstGeom prst="cloudCallout">
            <a:avLst>
              <a:gd name="adj1" fmla="val 19111"/>
              <a:gd name="adj2" fmla="val 11842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khối</a:t>
            </a:r>
            <a:r>
              <a:rPr lang="en-US" sz="28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endParaRPr lang="en-US" sz="28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3" name="Cloud Callout 22"/>
          <p:cNvSpPr/>
          <p:nvPr/>
        </p:nvSpPr>
        <p:spPr>
          <a:xfrm>
            <a:off x="7021715" y="1348284"/>
            <a:ext cx="3311005" cy="1079521"/>
          </a:xfrm>
          <a:prstGeom prst="cloudCallout">
            <a:avLst>
              <a:gd name="adj1" fmla="val -59910"/>
              <a:gd name="adj2" fmla="val 15712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Đầy</a:t>
            </a:r>
            <a:r>
              <a:rPr lang="en-US" sz="28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28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sắc</a:t>
            </a:r>
            <a:endParaRPr lang="en-US" sz="28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4" name="Cloud Callout 23"/>
          <p:cNvSpPr/>
          <p:nvPr/>
        </p:nvSpPr>
        <p:spPr>
          <a:xfrm>
            <a:off x="8031479" y="3016285"/>
            <a:ext cx="3677921" cy="1289820"/>
          </a:xfrm>
          <a:prstGeom prst="cloudCallout">
            <a:avLst>
              <a:gd name="adj1" fmla="val -81274"/>
              <a:gd name="adj2" fmla="val 3079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lang="en-US" sz="28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gạch</a:t>
            </a:r>
            <a:endParaRPr lang="en-US" sz="28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5" name="Cloud Callout 24"/>
          <p:cNvSpPr/>
          <p:nvPr/>
        </p:nvSpPr>
        <p:spPr>
          <a:xfrm>
            <a:off x="1018849" y="1888044"/>
            <a:ext cx="3072974" cy="1289820"/>
          </a:xfrm>
          <a:prstGeom prst="cloudCallout">
            <a:avLst>
              <a:gd name="adj1" fmla="val 90346"/>
              <a:gd name="adj2" fmla="val 6801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8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</a:t>
            </a:r>
            <a:r>
              <a:rPr lang="en-US" sz="28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hon</a:t>
            </a:r>
            <a:endParaRPr lang="en-US" sz="28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7" name="Cloud Callout 26"/>
          <p:cNvSpPr/>
          <p:nvPr/>
        </p:nvSpPr>
        <p:spPr>
          <a:xfrm>
            <a:off x="735226" y="3592253"/>
            <a:ext cx="3072974" cy="1289820"/>
          </a:xfrm>
          <a:prstGeom prst="cloudCallout">
            <a:avLst>
              <a:gd name="adj1" fmla="val 92661"/>
              <a:gd name="adj2" fmla="val -2336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xinh</a:t>
            </a:r>
            <a:r>
              <a:rPr lang="en-US" sz="28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xắn</a:t>
            </a:r>
            <a:endParaRPr lang="en-US" sz="28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6" descr="Linh Ruby (chipchip261841991) - Hồ sơ | Pintere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77217" y="4586559"/>
            <a:ext cx="1170780" cy="112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7791">
                        <a14:foregroundMark x1="5581" y1="38041" x2="81047" y2="92816"/>
                        <a14:foregroundMark x1="34651" y1="24163" x2="34651" y2="32000"/>
                        <a14:foregroundMark x1="51395" y1="26776" x2="57558" y2="29388"/>
                        <a14:foregroundMark x1="53256" y1="58531" x2="97791" y2="34612"/>
                        <a14:foregroundMark x1="50814" y1="46776" x2="50116" y2="50694"/>
                        <a14:foregroundMark x1="39651" y1="48082" x2="48953" y2="54122"/>
                        <a14:foregroundMark x1="49535" y1="90612" x2="49535" y2="96327"/>
                        <a14:foregroundMark x1="48256" y1="91102" x2="34651" y2="95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73" y="2805763"/>
            <a:ext cx="2042253" cy="290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86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5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3" name="Picture 6" descr="Linh Ruby (chipchip261841991) - Hồ sơ | Pintere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52" y="5616712"/>
            <a:ext cx="2031752" cy="112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ounded Rectangle 33"/>
          <p:cNvSpPr/>
          <p:nvPr/>
        </p:nvSpPr>
        <p:spPr>
          <a:xfrm>
            <a:off x="1173728" y="600910"/>
            <a:ext cx="10389622" cy="90120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63008" y="756824"/>
            <a:ext cx="6403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32220" y="2316885"/>
            <a:ext cx="9672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M: Em thích nhất lê – gô hình nhân vật tí hon</a:t>
            </a:r>
            <a:r>
              <a:rPr lang="en-US" sz="28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7791">
                        <a14:foregroundMark x1="5581" y1="38041" x2="81047" y2="92816"/>
                        <a14:foregroundMark x1="34651" y1="24163" x2="34651" y2="32000"/>
                        <a14:foregroundMark x1="51395" y1="26776" x2="57558" y2="29388"/>
                        <a14:foregroundMark x1="53256" y1="58531" x2="97791" y2="34612"/>
                        <a14:foregroundMark x1="50814" y1="46776" x2="50116" y2="50694"/>
                        <a14:foregroundMark x1="39651" y1="48082" x2="48953" y2="54122"/>
                        <a14:foregroundMark x1="49535" y1="90612" x2="49535" y2="96327"/>
                        <a14:foregroundMark x1="48256" y1="91102" x2="34651" y2="95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997" y="2304599"/>
            <a:ext cx="2042253" cy="290902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532220" y="2929957"/>
            <a:ext cx="9672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0070C0"/>
                </a:solidFill>
              </a:rPr>
              <a:t>- Em </a:t>
            </a:r>
            <a:r>
              <a:rPr lang="vi-VN" sz="2800" b="1" dirty="0">
                <a:solidFill>
                  <a:srgbClr val="0070C0"/>
                </a:solidFill>
              </a:rPr>
              <a:t>thích những quả bóng bay đầy màu sắc.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32220" y="3543029"/>
            <a:ext cx="81002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0070C0"/>
                </a:solidFill>
              </a:rPr>
              <a:t>- Hộp </a:t>
            </a:r>
            <a:r>
              <a:rPr lang="vi-VN" sz="2800" b="1" dirty="0">
                <a:solidFill>
                  <a:srgbClr val="0070C0"/>
                </a:solidFill>
              </a:rPr>
              <a:t>bút của em </a:t>
            </a:r>
            <a:r>
              <a:rPr lang="vi-VN" sz="2800" b="1" dirty="0" smtClean="0">
                <a:solidFill>
                  <a:srgbClr val="0070C0"/>
                </a:solidFill>
              </a:rPr>
              <a:t>được trang trí những </a:t>
            </a:r>
            <a:r>
              <a:rPr lang="vi-VN" sz="2800" b="1" dirty="0">
                <a:solidFill>
                  <a:srgbClr val="0070C0"/>
                </a:solidFill>
              </a:rPr>
              <a:t>hình nhân vật tí hon.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32220" y="4586988"/>
            <a:ext cx="9672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0070C0"/>
                </a:solidFill>
              </a:rPr>
              <a:t>- Bộ </a:t>
            </a:r>
            <a:r>
              <a:rPr lang="vi-VN" sz="2800" b="1" dirty="0">
                <a:solidFill>
                  <a:srgbClr val="0070C0"/>
                </a:solidFill>
              </a:rPr>
              <a:t>đồ xếp hình có nhiều </a:t>
            </a:r>
            <a:r>
              <a:rPr lang="vi-VN" sz="2800" b="1" dirty="0" smtClean="0">
                <a:solidFill>
                  <a:srgbClr val="0070C0"/>
                </a:solidFill>
              </a:rPr>
              <a:t>miếng nhỏ </a:t>
            </a:r>
            <a:r>
              <a:rPr lang="vi-VN" sz="2800" b="1" dirty="0">
                <a:solidFill>
                  <a:srgbClr val="0070C0"/>
                </a:solidFill>
              </a:rPr>
              <a:t>xinh </a:t>
            </a:r>
            <a:r>
              <a:rPr lang="vi-VN" sz="2800" b="1" dirty="0" smtClean="0">
                <a:solidFill>
                  <a:srgbClr val="0070C0"/>
                </a:solidFill>
              </a:rPr>
              <a:t>xắn.</a:t>
            </a:r>
            <a:endParaRPr lang="en-US" sz="2800" b="1" i="1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252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2" grpId="0"/>
      <p:bldP spid="35" grpId="0"/>
      <p:bldP spid="18" grpId="0"/>
      <p:bldP spid="19" grpId="0"/>
      <p:bldP spid="2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68580" y="6126904"/>
            <a:ext cx="12192000" cy="74471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30597" y="481771"/>
            <a:ext cx="9304721" cy="1172157"/>
            <a:chOff x="9566064" y="964372"/>
            <a:chExt cx="5446164" cy="698253"/>
          </a:xfrm>
        </p:grpSpPr>
        <p:sp>
          <p:nvSpPr>
            <p:cNvPr id="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7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7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10"/>
            <p:cNvSpPr/>
            <p:nvPr/>
          </p:nvSpPr>
          <p:spPr>
            <a:xfrm>
              <a:off x="9708071" y="1066801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4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Yêu</a:t>
              </a:r>
              <a:r>
                <a:rPr lang="en-US" sz="4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cầu</a:t>
              </a:r>
              <a:r>
                <a:rPr lang="en-US" sz="4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cần</a:t>
              </a:r>
              <a:r>
                <a:rPr lang="en-US" sz="4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đạt</a:t>
              </a:r>
              <a:endPara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167394" y="1487160"/>
            <a:ext cx="927353" cy="894521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2192000" cy="451355"/>
            <a:chOff x="0" y="-127508"/>
            <a:chExt cx="12192000" cy="1361811"/>
          </a:xfrm>
        </p:grpSpPr>
        <p:sp>
          <p:nvSpPr>
            <p:cNvPr id="20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094747" y="1691741"/>
            <a:ext cx="10750250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</a:t>
            </a:r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các tiếng có vần khó, đọc rõ ràng </a:t>
            </a:r>
            <a:r>
              <a:rPr lang="vi-VN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vi-VN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 tin được trình bày dưới hình thức tự sự (người kể chuyện xưng “t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</a:t>
            </a:r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”); biết nghỉ hơi sau khi đọc câu, đọc đoạn. 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 nội dung bài đọc về một đồ chơi hiện đại được nhiều trẻ em yêu thích (đồ chơi lắp ráp lê-gô)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</a:t>
            </a:r>
            <a:r>
              <a:rPr lang="vi-VN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Nắm </a:t>
            </a:r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 cách sắp xếp, tổ chức thông tin trong VB. 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5675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xmlns="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723900" y="5870394"/>
            <a:ext cx="13851716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xmlns="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722568-5BEC-4CC9-9200-292359A25631}"/>
              </a:ext>
            </a:extLst>
          </p:cNvPr>
          <p:cNvSpPr txBox="1"/>
          <p:nvPr/>
        </p:nvSpPr>
        <p:spPr>
          <a:xfrm>
            <a:off x="1652842" y="2489594"/>
            <a:ext cx="86722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1486" y="4484444"/>
            <a:ext cx="3086174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78280" cy="8991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rcRect l="14487" t="19440" r="7220"/>
          <a:stretch>
            <a:fillRect/>
          </a:stretch>
        </p:blipFill>
        <p:spPr>
          <a:xfrm>
            <a:off x="5791200" y="1190171"/>
            <a:ext cx="6154056" cy="51816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rcRect l="601" r="5891" b="87548"/>
          <a:stretch>
            <a:fillRect/>
          </a:stretch>
        </p:blipFill>
        <p:spPr>
          <a:xfrm>
            <a:off x="1545770" y="196761"/>
            <a:ext cx="9368973" cy="7611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3488" y="1344468"/>
            <a:ext cx="51670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CC"/>
                </a:solidFill>
              </a:rPr>
              <a:t>- T</a:t>
            </a:r>
            <a:r>
              <a:rPr lang="vi-VN" sz="2800" dirty="0" smtClean="0">
                <a:solidFill>
                  <a:srgbClr val="0000CC"/>
                </a:solidFill>
              </a:rPr>
              <a:t>ranh vẽ các bạn nhỏ đang </a:t>
            </a:r>
            <a:r>
              <a:rPr lang="vi-VN" sz="2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vi-VN" sz="2800" dirty="0" smtClean="0">
                <a:solidFill>
                  <a:srgbClr val="0000CC"/>
                </a:solidFill>
              </a:rPr>
              <a:t> đồ chơi, bạn thì chăm chú xếp hình khối, bạn thì đang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vi-VN" sz="2800" dirty="0" smtClean="0">
                <a:solidFill>
                  <a:srgbClr val="0000CC"/>
                </a:solidFill>
              </a:rPr>
              <a:t>chơi ô tô, bạn thì vươn hai tay rất phẩn khích như vừa làm thành công một trò chơi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vi-VN" sz="2800" dirty="0" smtClean="0">
                <a:solidFill>
                  <a:srgbClr val="0000CC"/>
                </a:solidFill>
              </a:rPr>
              <a:t>nào đó,... các bạn trông rất vui vẻ; các đổ chơi xuất hiện trong tranh là quả bóng, các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vi-VN" sz="2800" dirty="0" smtClean="0">
                <a:solidFill>
                  <a:srgbClr val="0000CC"/>
                </a:solidFill>
              </a:rPr>
              <a:t>khối xếp hình, con vịt, ô tô vặn cót.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488" y="871881"/>
            <a:ext cx="34152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* </a:t>
            </a:r>
            <a:r>
              <a:rPr lang="en-US" sz="3200" b="1" dirty="0" err="1" smtClean="0">
                <a:solidFill>
                  <a:srgbClr val="FF0000"/>
                </a:solidFill>
              </a:rPr>
              <a:t>Tranh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vẽ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cảnh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488" y="899160"/>
            <a:ext cx="50074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</a:rPr>
              <a:t>* </a:t>
            </a:r>
            <a:r>
              <a:rPr lang="en-US" sz="3200" b="1" dirty="0" smtClean="0">
                <a:solidFill>
                  <a:srgbClr val="FF0000"/>
                </a:solidFill>
              </a:rPr>
              <a:t>Đồ chơi đó có đặc điểm gì về hình dạng, kích thước, màu sắc, chất liệu</a:t>
            </a:r>
            <a:r>
              <a:rPr lang="en-US" sz="3200" b="1" dirty="0" smtClean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8631" y="926439"/>
            <a:ext cx="50074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</a:rPr>
              <a:t>*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thường chơi đồ chơi đó với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ai, vào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 nào? Vì sao em thích đồ chơi đó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7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93764" y="958818"/>
            <a:ext cx="11404471" cy="572457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lê-gô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indent="463550" algn="just"/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thiệu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đình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nhé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khối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đầy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Hầu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hết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gạch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hon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xắn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kết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hợp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diệu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Các bạn có thể lắp ráp 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 cửa, 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 cộ, 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máy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tháo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rời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trí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ưởng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ượng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phong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khả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nhẫn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sẵn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sàng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a? </a:t>
            </a:r>
          </a:p>
          <a:p>
            <a:pPr indent="463550" algn="just"/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                                         (Bảo Châu)</a:t>
            </a:r>
            <a:endParaRPr lang="en-US" sz="26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29762" y="6113285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-91935" y="311698"/>
            <a:ext cx="11799176" cy="49239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</a:t>
            </a:r>
            <a:r>
              <a: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 LÀ LÊ- GÔ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125193" y="311698"/>
            <a:ext cx="2582048" cy="68202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Chia đoạn </a:t>
            </a:r>
            <a:endParaRPr lang="en-US" sz="2600" b="1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82984" y="1044285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582984" y="1859329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582984" y="3452843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  <a:endParaRPr lang="en-US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82984" y="5019964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  <a:endParaRPr lang="en-US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98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  <p:bldP spid="10" grpId="0" animBg="1"/>
      <p:bldP spid="12" grpId="0" animBg="1"/>
      <p:bldP spid="14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93764" y="958818"/>
            <a:ext cx="11404471" cy="532447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lê-gô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indent="463550" algn="just"/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thiệu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đình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nhé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khối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đầy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Hầu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hết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gạch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hon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xắn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kết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hợp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diệu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Các bạn có thể lắp ráp 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 cửa, 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 cộ, 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máy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tháo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rời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trí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ưởng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ượng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phong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khả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nhẫn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sẵn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sàng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a? </a:t>
            </a:r>
            <a:endParaRPr lang="en-US" sz="26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-91935" y="311698"/>
            <a:ext cx="11799176" cy="49239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</a:t>
            </a:r>
            <a:r>
              <a:rPr lang="en-US" sz="2600" b="1" dirty="0" smtClean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 LÀ LÊ- GÔ</a:t>
            </a:r>
            <a:endParaRPr lang="en-US" sz="2600" b="1" dirty="0">
              <a:solidFill>
                <a:srgbClr val="FF66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530833" y="368302"/>
            <a:ext cx="3176408" cy="68202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endParaRPr lang="en-US" sz="2600" b="1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82984" y="1044285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582984" y="1859329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582984" y="3452843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  <a:endParaRPr lang="en-US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49146" y="5027425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  <a:endParaRPr lang="en-US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816264" y="1386159"/>
            <a:ext cx="800516" cy="17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368442" y="1394377"/>
            <a:ext cx="968625" cy="17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996592" y="4161864"/>
            <a:ext cx="1172037" cy="17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963073" y="5335439"/>
            <a:ext cx="1887578" cy="17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506189" y="5743844"/>
            <a:ext cx="1289241" cy="17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7567149" y="5829687"/>
            <a:ext cx="243047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63550" algn="just"/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(Bảo Châu)</a:t>
            </a:r>
          </a:p>
        </p:txBody>
      </p:sp>
    </p:spTree>
    <p:extLst>
      <p:ext uri="{BB962C8B-B14F-4D97-AF65-F5344CB8AC3E}">
        <p14:creationId xmlns:p14="http://schemas.microsoft.com/office/powerpoint/2010/main" val="27325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物体&#10;&#10;描述已自动生成">
            <a:extLst>
              <a:ext uri="{FF2B5EF4-FFF2-40B4-BE49-F238E27FC236}">
                <a16:creationId xmlns="" xmlns:a16="http://schemas.microsoft.com/office/drawing/2014/main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-286573"/>
            <a:ext cx="11067263" cy="7830373"/>
          </a:xfrm>
          <a:prstGeom prst="rect">
            <a:avLst/>
          </a:prstGeom>
        </p:spPr>
      </p:pic>
      <p:pic>
        <p:nvPicPr>
          <p:cNvPr id="5" name="PA_图片 3">
            <a:extLst>
              <a:ext uri="{FF2B5EF4-FFF2-40B4-BE49-F238E27FC236}">
                <a16:creationId xmlns="" xmlns:a16="http://schemas.microsoft.com/office/drawing/2014/main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908" y="2787187"/>
            <a:ext cx="4601708" cy="4601708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214" y="823985"/>
            <a:ext cx="4123385" cy="603401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154646" y="1120110"/>
            <a:ext cx="4496120" cy="63001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khó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6707" y="1766572"/>
            <a:ext cx="290200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21716"/>
            <a:r>
              <a:rPr lang="en-US" sz="45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 - gô</a:t>
            </a:r>
            <a:endParaRPr lang="en-US" sz="4500" b="1" dirty="0">
              <a:solidFill>
                <a:srgbClr val="4472C4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1"/>
          <p:cNvSpPr txBox="1"/>
          <p:nvPr/>
        </p:nvSpPr>
        <p:spPr>
          <a:xfrm>
            <a:off x="2045368" y="6467577"/>
            <a:ext cx="10586696" cy="836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21716"/>
            <a:r>
              <a:rPr lang="en-US" sz="2419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https://www.facebook.com/nhat.linh.3557440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36707" y="2479181"/>
            <a:ext cx="351090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21716"/>
            <a:r>
              <a:rPr lang="en-US" sz="45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</a:t>
            </a:r>
            <a:r>
              <a:rPr lang="en-US" sz="45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ắp ráp</a:t>
            </a:r>
            <a:endParaRPr lang="en-US" sz="4500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36707" y="3904399"/>
            <a:ext cx="351090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21716"/>
            <a:r>
              <a:rPr lang="en-US" sz="45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</a:t>
            </a:r>
            <a:r>
              <a:rPr lang="en-US" sz="45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ưởng tượng</a:t>
            </a:r>
            <a:endParaRPr lang="en-US" sz="4500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36707" y="3191790"/>
            <a:ext cx="351090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21716"/>
            <a:r>
              <a:rPr lang="en-US" sz="45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</a:t>
            </a:r>
            <a:r>
              <a:rPr lang="en-US" sz="45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ì diệu</a:t>
            </a:r>
            <a:endParaRPr lang="en-US" sz="4500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36707" y="4617009"/>
            <a:ext cx="351090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21716"/>
            <a:r>
              <a:rPr lang="en-US" sz="45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</a:t>
            </a:r>
            <a:r>
              <a:rPr lang="en-US" sz="45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ẵn sàng</a:t>
            </a:r>
            <a:endParaRPr lang="en-US" sz="4500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53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/>
      <p:bldP spid="16" grpId="0"/>
      <p:bldP spid="9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93764" y="1413734"/>
            <a:ext cx="11404471" cy="123104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lê-gô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lắp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ráp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Các bạn có nhận ra tớ </a:t>
            </a:r>
            <a:r>
              <a:rPr lang="en-US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không?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-274815" y="420275"/>
            <a:ext cx="11799176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 LÀ LÊ- GÔ</a:t>
            </a:r>
            <a:endParaRPr lang="en-US" sz="3600" b="1" dirty="0">
              <a:solidFill>
                <a:srgbClr val="FF66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530833" y="368302"/>
            <a:ext cx="3176408" cy="68202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endParaRPr lang="en-US" sz="2600" b="1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93764" y="1534300"/>
            <a:ext cx="529536" cy="494955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4761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30272" y="6244330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文本框 6">
            <a:extLst>
              <a:ext uri="{FF2B5EF4-FFF2-40B4-BE49-F238E27FC236}">
                <a16:creationId xmlns:a16="http://schemas.microsoft.com/office/drawing/2014/main" xmlns="" id="{40492B02-98B6-4E81-9A77-773825039D2E}"/>
              </a:ext>
            </a:extLst>
          </p:cNvPr>
          <p:cNvSpPr txBox="1"/>
          <p:nvPr/>
        </p:nvSpPr>
        <p:spPr>
          <a:xfrm>
            <a:off x="987501" y="6310409"/>
            <a:ext cx="11001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Lắp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ráp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altLang="zh-CN" sz="2800" b="1" i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lắp</a:t>
            </a:r>
            <a:r>
              <a:rPr lang="en-US" altLang="zh-CN" sz="2800" b="1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800" b="1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altLang="zh-CN" sz="2800" b="1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altLang="zh-CN" sz="2800" b="1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altLang="zh-CN" sz="2800" b="1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800" b="1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</a:t>
            </a:r>
            <a:r>
              <a:rPr lang="en-US" altLang="zh-CN" sz="2800" b="1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trí</a:t>
            </a:r>
            <a:r>
              <a:rPr lang="en-US" altLang="zh-CN" sz="2800" b="1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altLang="zh-CN" sz="2800" b="1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tạo</a:t>
            </a:r>
            <a:r>
              <a:rPr lang="en-US" altLang="zh-CN" sz="2800" b="1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altLang="zh-CN" sz="2800" b="1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altLang="zh-CN" sz="2800" b="1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altLang="zh-CN" sz="2800" b="1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hoàn</a:t>
            </a:r>
            <a:r>
              <a:rPr lang="en-US" altLang="zh-CN" sz="2800" b="1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chỉnh</a:t>
            </a:r>
            <a:r>
              <a:rPr lang="en-US" altLang="zh-CN" sz="2800" b="1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800" i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63999" y="475121"/>
            <a:ext cx="4064000" cy="6300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Giải</a:t>
            </a:r>
            <a:r>
              <a:rPr lang="en-US" sz="33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r>
              <a:rPr lang="en-US" sz="33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endParaRPr lang="en-US" sz="33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Top 10 sản phẩm đồ chơi lắp ghép thông minh cho bé tốt nhất 20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520" y="1793715"/>
            <a:ext cx="3515359" cy="351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Miễn thuế nhập khẩu cho linh kiện lắp ráp ô tô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159" y="1719270"/>
            <a:ext cx="5130801" cy="361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1422399" y="5507497"/>
            <a:ext cx="3667761" cy="5697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Lắp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ráp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203439" y="5497697"/>
            <a:ext cx="3667761" cy="5697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Lắp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ráp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linh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kiện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50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2091</TotalTime>
  <Words>2009</Words>
  <Application>Microsoft Office PowerPoint</Application>
  <PresentationFormat>Widescreen</PresentationFormat>
  <Paragraphs>159</Paragraphs>
  <Slides>35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35</vt:i4>
      </vt:variant>
    </vt:vector>
  </HeadingPairs>
  <TitlesOfParts>
    <vt:vector size="51" baseType="lpstr">
      <vt:lpstr>微软雅黑</vt:lpstr>
      <vt:lpstr>Arial</vt:lpstr>
      <vt:lpstr>Arial-Rounded</vt:lpstr>
      <vt:lpstr>Calibri</vt:lpstr>
      <vt:lpstr>Calibri Light</vt:lpstr>
      <vt:lpstr>Times New Roman</vt:lpstr>
      <vt:lpstr>字魂36号-正文宋楷</vt:lpstr>
      <vt:lpstr>等线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My PC</cp:lastModifiedBy>
  <cp:revision>107</cp:revision>
  <dcterms:created xsi:type="dcterms:W3CDTF">2021-06-17T09:40:01Z</dcterms:created>
  <dcterms:modified xsi:type="dcterms:W3CDTF">2022-11-19T15:03:42Z</dcterms:modified>
</cp:coreProperties>
</file>