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6"/>
  </p:notesMasterIdLst>
  <p:sldIdLst>
    <p:sldId id="445" r:id="rId3"/>
    <p:sldId id="282" r:id="rId4"/>
    <p:sldId id="280" r:id="rId5"/>
    <p:sldId id="464" r:id="rId6"/>
    <p:sldId id="283" r:id="rId7"/>
    <p:sldId id="278" r:id="rId8"/>
    <p:sldId id="416" r:id="rId9"/>
    <p:sldId id="537" r:id="rId10"/>
    <p:sldId id="538" r:id="rId11"/>
    <p:sldId id="544" r:id="rId12"/>
    <p:sldId id="540" r:id="rId13"/>
    <p:sldId id="545" r:id="rId14"/>
    <p:sldId id="546" r:id="rId15"/>
    <p:sldId id="547" r:id="rId16"/>
    <p:sldId id="564" r:id="rId17"/>
    <p:sldId id="548" r:id="rId18"/>
    <p:sldId id="561" r:id="rId19"/>
    <p:sldId id="562" r:id="rId20"/>
    <p:sldId id="565" r:id="rId21"/>
    <p:sldId id="566" r:id="rId22"/>
    <p:sldId id="563" r:id="rId23"/>
    <p:sldId id="553" r:id="rId24"/>
    <p:sldId id="554" r:id="rId25"/>
    <p:sldId id="555" r:id="rId26"/>
    <p:sldId id="556" r:id="rId27"/>
    <p:sldId id="557" r:id="rId28"/>
    <p:sldId id="558" r:id="rId29"/>
    <p:sldId id="559" r:id="rId30"/>
    <p:sldId id="560" r:id="rId31"/>
    <p:sldId id="567" r:id="rId32"/>
    <p:sldId id="292" r:id="rId33"/>
    <p:sldId id="29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67" d="100"/>
          <a:sy n="67" d="100"/>
        </p:scale>
        <p:origin x="8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63076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390467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905000" y="1662114"/>
            <a:ext cx="8534400" cy="954107"/>
          </a:xfrm>
          <a:prstGeom prst="rect">
            <a:avLst/>
          </a:prstGeom>
          <a:solidFill>
            <a:srgbClr val="C00000"/>
          </a:solidFill>
          <a:ln>
            <a:noFill/>
          </a:ln>
          <a:effectLst>
            <a:outerShdw dist="107763" dir="18900000" algn="ctr" rotWithShape="0">
              <a:schemeClr val="bg2">
                <a:alpha val="50000"/>
              </a:schemeClr>
            </a:outerShdw>
          </a:effectLst>
          <a:extLst/>
        </p:spPr>
        <p:txBody>
          <a:bodyPr wrap="square">
            <a:spAutoFit/>
          </a:bodyPr>
          <a:lstStyle/>
          <a:p>
            <a:pPr algn="just">
              <a:defRPr/>
            </a:pP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Em hiểu câu phẩm chất </a:t>
            </a:r>
            <a:r>
              <a:rPr kumimoji="1"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quý </a:t>
            </a: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hơn vẻ đẹp bên ngoài </a:t>
            </a:r>
            <a:r>
              <a:rPr kumimoji="1"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như </a:t>
            </a: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thế nào?</a:t>
            </a:r>
          </a:p>
        </p:txBody>
      </p:sp>
      <p:sp>
        <p:nvSpPr>
          <p:cNvPr id="3" name="Rectangle 12"/>
          <p:cNvSpPr>
            <a:spLocks noChangeArrowheads="1"/>
          </p:cNvSpPr>
          <p:nvPr/>
        </p:nvSpPr>
        <p:spPr bwMode="auto">
          <a:xfrm>
            <a:off x="1905000" y="3048001"/>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20000"/>
              </a:spcBef>
              <a:buClr>
                <a:schemeClr val="accent2"/>
              </a:buClr>
              <a:buSzPct val="75000"/>
              <a:buFont typeface="Wingdings" pitchFamily="2" charset="2"/>
              <a:buNone/>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Giá trị đạo đức tốt đẹp bên trong của mỗi con người quý hơn vẻ đẹp về hình thức bên ngoài.</a:t>
            </a:r>
            <a:r>
              <a:rPr kumimoji="1"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88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752600" y="876300"/>
            <a:ext cx="9010650" cy="1447800"/>
          </a:xfrm>
          <a:solidFill>
            <a:srgbClr val="C00000"/>
          </a:solidFill>
          <a:effectLst>
            <a:outerShdw dist="107763" dir="18900000" algn="ctr" rotWithShape="0">
              <a:schemeClr val="bg2">
                <a:alpha val="50000"/>
              </a:schemeClr>
            </a:outerShdw>
          </a:effectLst>
        </p:spPr>
        <p:txBody>
          <a:bodyPr>
            <a:normAutofit/>
          </a:bodyPr>
          <a:lstStyle/>
          <a:p>
            <a:pPr algn="just" eaLnBrk="1" hangingPunct="1">
              <a:defRPr/>
            </a:pPr>
            <a:r>
              <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Em </a:t>
            </a:r>
            <a:r>
              <a:rPr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hiểu  “Hình </a:t>
            </a:r>
            <a:r>
              <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thức thường thống nhất với nội </a:t>
            </a:r>
            <a:r>
              <a:rPr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dung” có nghĩa là gì?</a:t>
            </a:r>
            <a:endPar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endParaRPr>
          </a:p>
        </p:txBody>
      </p:sp>
      <p:sp>
        <p:nvSpPr>
          <p:cNvPr id="2" name="Rectangle 1"/>
          <p:cNvSpPr/>
          <p:nvPr/>
        </p:nvSpPr>
        <p:spPr>
          <a:xfrm>
            <a:off x="1752600" y="2953435"/>
            <a:ext cx="9010650" cy="954107"/>
          </a:xfrm>
          <a:prstGeom prst="rect">
            <a:avLst/>
          </a:prstGeom>
        </p:spPr>
        <p:txBody>
          <a:bodyPr wrap="square">
            <a:spAutoFit/>
          </a:bodyPr>
          <a:lstStyle/>
          <a:p>
            <a:pPr algn="just">
              <a:spcBef>
                <a:spcPct val="20000"/>
              </a:spcBef>
            </a:pPr>
            <a:r>
              <a:rPr lang="en-US" altLang="en-US" sz="2800" b="1">
                <a:latin typeface="Times New Roman" panose="02020603050405020304" pitchFamily="18" charset="0"/>
                <a:cs typeface="Times New Roman" panose="02020603050405020304" pitchFamily="18" charset="0"/>
              </a:rPr>
              <a:t>Nhìn vẻ bề ngoài của mỗi người ta có thể hiểu (đánh giá) được bản chất bên trong của họ.</a:t>
            </a:r>
            <a:r>
              <a:rPr lang="en-US" alt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2666894"/>
      </p:ext>
    </p:extLst>
  </p:cSld>
  <p:clrMapOvr>
    <a:masterClrMapping/>
  </p:clrMapOvr>
  <p:transition spd="slow">
    <p:cover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3" name="Rectangle 3"/>
          <p:cNvSpPr>
            <a:spLocks noChangeArrowheads="1"/>
          </p:cNvSpPr>
          <p:nvPr/>
        </p:nvSpPr>
        <p:spPr bwMode="auto">
          <a:xfrm>
            <a:off x="2286000" y="595314"/>
            <a:ext cx="8001000" cy="457200"/>
          </a:xfrm>
          <a:prstGeom prst="rect">
            <a:avLst/>
          </a:prstGeom>
          <a:gradFill rotWithShape="1">
            <a:gsLst>
              <a:gs pos="0">
                <a:srgbClr val="F6FCA2"/>
              </a:gs>
              <a:gs pos="100000">
                <a:srgbClr val="00FF00"/>
              </a:gs>
            </a:gsLst>
            <a:path path="shape">
              <a:fillToRect l="50000" t="50000" r="50000" b="50000"/>
            </a:path>
          </a:gradFill>
          <a:ln w="28575">
            <a:solidFill>
              <a:schemeClr val="tx1"/>
            </a:solidFill>
            <a:miter lim="800000"/>
            <a:headEnd/>
            <a:tailEnd/>
          </a:ln>
        </p:spPr>
        <p:txBody>
          <a:bodyPr lIns="0" tIns="0" b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a:solidFill>
                  <a:srgbClr val="FF0066"/>
                </a:solidFill>
                <a:cs typeface="Times New Roman" panose="02020603050405020304" pitchFamily="18" charset="0"/>
              </a:rPr>
              <a:t>Chọn nghĩa thích hợp để nối với mỗi câu tục ngữ</a:t>
            </a:r>
          </a:p>
        </p:txBody>
      </p:sp>
      <p:sp>
        <p:nvSpPr>
          <p:cNvPr id="4" name="Rectangle 3"/>
          <p:cNvSpPr>
            <a:spLocks noChangeArrowheads="1"/>
          </p:cNvSpPr>
          <p:nvPr/>
        </p:nvSpPr>
        <p:spPr bwMode="auto">
          <a:xfrm>
            <a:off x="838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838200" y="3612357"/>
            <a:ext cx="3327400"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7" name="Rectangle 3"/>
          <p:cNvSpPr>
            <a:spLocks noChangeArrowheads="1"/>
          </p:cNvSpPr>
          <p:nvPr/>
        </p:nvSpPr>
        <p:spPr bwMode="auto">
          <a:xfrm>
            <a:off x="4800600" y="2133600"/>
            <a:ext cx="6591300"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9" name="Rectangle 3"/>
          <p:cNvSpPr>
            <a:spLocks noChangeArrowheads="1"/>
          </p:cNvSpPr>
          <p:nvPr/>
        </p:nvSpPr>
        <p:spPr bwMode="auto">
          <a:xfrm>
            <a:off x="4800600" y="4267200"/>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Tree>
    <p:extLst>
      <p:ext uri="{BB962C8B-B14F-4D97-AF65-F5344CB8AC3E}">
        <p14:creationId xmlns:p14="http://schemas.microsoft.com/office/powerpoint/2010/main" val="5461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20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2000"/>
                                        <p:tgtEl>
                                          <p:spTgt spid="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4" name="Rectangle 3"/>
          <p:cNvSpPr>
            <a:spLocks noChangeArrowheads="1"/>
          </p:cNvSpPr>
          <p:nvPr/>
        </p:nvSpPr>
        <p:spPr bwMode="auto">
          <a:xfrm>
            <a:off x="711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711200" y="3612357"/>
            <a:ext cx="3327400"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7" name="Rectangle 3"/>
          <p:cNvSpPr>
            <a:spLocks noChangeArrowheads="1"/>
          </p:cNvSpPr>
          <p:nvPr/>
        </p:nvSpPr>
        <p:spPr bwMode="auto">
          <a:xfrm>
            <a:off x="4800600" y="2133600"/>
            <a:ext cx="6591300"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9" name="Rectangle 3"/>
          <p:cNvSpPr>
            <a:spLocks noChangeArrowheads="1"/>
          </p:cNvSpPr>
          <p:nvPr/>
        </p:nvSpPr>
        <p:spPr bwMode="auto">
          <a:xfrm>
            <a:off x="4800600" y="4236243"/>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
        <p:nvSpPr>
          <p:cNvPr id="14" name="Rectangle 2"/>
          <p:cNvSpPr txBox="1">
            <a:spLocks noChangeArrowheads="1"/>
          </p:cNvSpPr>
          <p:nvPr/>
        </p:nvSpPr>
        <p:spPr>
          <a:xfrm>
            <a:off x="476250" y="450057"/>
            <a:ext cx="2514600" cy="616743"/>
          </a:xfrm>
          <a:prstGeom prst="rect">
            <a:avLst/>
          </a:prstGeom>
          <a:solidFill>
            <a:srgbClr val="C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u="sng"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a:t>
            </a:r>
          </a:p>
        </p:txBody>
      </p:sp>
      <p:cxnSp>
        <p:nvCxnSpPr>
          <p:cNvPr id="16" name="Straight Arrow Connector 15"/>
          <p:cNvCxnSpPr/>
          <p:nvPr/>
        </p:nvCxnSpPr>
        <p:spPr>
          <a:xfrm flipV="1">
            <a:off x="4038600" y="1714500"/>
            <a:ext cx="762000" cy="111442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1"/>
          </p:cNvCxnSpPr>
          <p:nvPr/>
        </p:nvCxnSpPr>
        <p:spPr>
          <a:xfrm>
            <a:off x="4038600" y="2789040"/>
            <a:ext cx="762000" cy="92571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1"/>
          </p:cNvCxnSpPr>
          <p:nvPr/>
        </p:nvCxnSpPr>
        <p:spPr>
          <a:xfrm flipV="1">
            <a:off x="4038600" y="2647950"/>
            <a:ext cx="762000" cy="171837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76700" y="4366321"/>
            <a:ext cx="723900" cy="5143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3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3000" fill="hold"/>
                                        <p:tgtEl>
                                          <p:spTgt spid="14"/>
                                        </p:tgtEl>
                                        <p:attrNameLst>
                                          <p:attrName>ppt_w</p:attrName>
                                        </p:attrNameLst>
                                      </p:cBhvr>
                                      <p:tavLst>
                                        <p:tav tm="0">
                                          <p:val>
                                            <p:fltVal val="0"/>
                                          </p:val>
                                        </p:tav>
                                        <p:tav tm="100000">
                                          <p:val>
                                            <p:strVal val="#ppt_w"/>
                                          </p:val>
                                        </p:tav>
                                      </p:tavLst>
                                    </p:anim>
                                    <p:anim calcmode="lin" valueType="num">
                                      <p:cBhvr>
                                        <p:cTn id="27" dur="3000" fill="hold"/>
                                        <p:tgtEl>
                                          <p:spTgt spid="14"/>
                                        </p:tgtEl>
                                        <p:attrNameLst>
                                          <p:attrName>ppt_h</p:attrName>
                                        </p:attrNameLst>
                                      </p:cBhvr>
                                      <p:tavLst>
                                        <p:tav tm="0">
                                          <p:val>
                                            <p:fltVal val="0"/>
                                          </p:val>
                                        </p:tav>
                                        <p:tav tm="100000">
                                          <p:val>
                                            <p:strVal val="#ppt_h"/>
                                          </p:val>
                                        </p:tav>
                                      </p:tavLst>
                                    </p:anim>
                                    <p:animEffect transition="in" filter="fade">
                                      <p:cBhvr>
                                        <p:cTn id="28" dur="3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19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7"/>
          <p:cNvSpPr txBox="1">
            <a:spLocks noChangeArrowheads="1"/>
          </p:cNvSpPr>
          <p:nvPr/>
        </p:nvSpPr>
        <p:spPr>
          <a:xfrm>
            <a:off x="942976" y="1466850"/>
            <a:ext cx="10258425" cy="3333750"/>
          </a:xfrm>
          <a:prstGeom prst="rect">
            <a:avLst/>
          </a:prstGeom>
          <a:noFill/>
        </p:spPr>
        <p:txBody>
          <a:bodyPr vert="horz" lIns="91440" tIns="13716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None/>
            </a:pPr>
            <a:r>
              <a:rPr lang="en-US" altLang="en-US" sz="3600" smtClean="0"/>
              <a:t>  </a:t>
            </a:r>
            <a:r>
              <a:rPr lang="en-US" altLang="en-US" sz="3600" smtClean="0">
                <a:latin typeface="Times New Roman" panose="02020603050405020304" pitchFamily="18" charset="0"/>
              </a:rPr>
              <a:t>* Những câu tục ngữ trên cho ta thấy một con người có phẩm chất tốt hơn những người có vẻ đẹp bề ngoài mà lòng dạ xấu xa, có đạo đức không tốt.</a:t>
            </a:r>
          </a:p>
          <a:p>
            <a:pPr algn="just">
              <a:buFontTx/>
              <a:buNone/>
            </a:pPr>
            <a:r>
              <a:rPr lang="en-US" altLang="en-US" sz="3600" smtClean="0">
                <a:latin typeface="Times New Roman" panose="02020603050405020304" pitchFamily="18" charset="0"/>
              </a:rPr>
              <a:t>  * Những con người có cả vẻ đẹp bề ngoài, lại có một tâm hồn đẹp, có đạo đức tốt thì thật là đáng quý.</a:t>
            </a: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36702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3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89565" y="84460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7765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2686" y="567871"/>
            <a:ext cx="2362200" cy="551089"/>
          </a:xfrm>
          <a:prstGeom prst="rect">
            <a:avLst/>
          </a:prstGeom>
          <a:solidFill>
            <a:srgbClr val="C00000"/>
          </a:solidFill>
          <a:ln>
            <a:noFill/>
          </a:ln>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2</a:t>
            </a:r>
          </a:p>
        </p:txBody>
      </p:sp>
      <p:sp>
        <p:nvSpPr>
          <p:cNvPr id="3" name="Rectangle 3"/>
          <p:cNvSpPr>
            <a:spLocks noChangeArrowheads="1"/>
          </p:cNvSpPr>
          <p:nvPr/>
        </p:nvSpPr>
        <p:spPr bwMode="auto">
          <a:xfrm>
            <a:off x="2935512" y="566964"/>
            <a:ext cx="7848601" cy="957489"/>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Nêu một trường hợp có thể sử dụng một trong các câu tục ngữ nói trên</a:t>
            </a:r>
          </a:p>
        </p:txBody>
      </p:sp>
      <p:sp>
        <p:nvSpPr>
          <p:cNvPr id="4" name="Rectangle 3"/>
          <p:cNvSpPr>
            <a:spLocks noChangeArrowheads="1"/>
          </p:cNvSpPr>
          <p:nvPr/>
        </p:nvSpPr>
        <p:spPr bwMode="auto">
          <a:xfrm>
            <a:off x="1493157" y="2082800"/>
            <a:ext cx="916032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20000"/>
              </a:spcBef>
            </a:pPr>
            <a:r>
              <a:rPr lang="en-US" altLang="en-US" b="1">
                <a:latin typeface="Arial" panose="020B0604020202020204" pitchFamily="34" charset="0"/>
              </a:rPr>
              <a:t>  </a:t>
            </a:r>
            <a:r>
              <a:rPr lang="en-US" altLang="en-US" b="1" u="sng">
                <a:solidFill>
                  <a:srgbClr val="3333CC"/>
                </a:solidFill>
              </a:rPr>
              <a:t>Ví d</a:t>
            </a:r>
            <a:r>
              <a:rPr lang="en-US" altLang="en-US" sz="3200" b="1" u="sng">
                <a:solidFill>
                  <a:srgbClr val="3333CC"/>
                </a:solidFill>
              </a:rPr>
              <a:t>ụ </a:t>
            </a:r>
            <a:r>
              <a:rPr lang="en-US" altLang="en-US" sz="3200" b="1">
                <a:solidFill>
                  <a:srgbClr val="3333CC"/>
                </a:solidFill>
              </a:rPr>
              <a:t>:</a:t>
            </a:r>
            <a:r>
              <a:rPr lang="en-US" altLang="en-US" sz="3200" b="1"/>
              <a:t> </a:t>
            </a:r>
            <a:r>
              <a:rPr lang="en-US" altLang="en-US" b="1"/>
              <a:t>Bà dẫn em đi mua cặp sách. Em thích một chiếc cặp có màu sắc sặc sỡ, nhưng bà lại khuyên em chọn một chiếc có quai đeo chắc chắn, khóa dễ đóng mở và có nhiều ngăn. Em còn đang ngần ngừ thì bà bảo : </a:t>
            </a:r>
            <a:r>
              <a:rPr lang="en-US" altLang="en-US" b="1">
                <a:solidFill>
                  <a:srgbClr val="FF0000"/>
                </a:solidFill>
              </a:rPr>
              <a:t>“Tốt gỗ hơn tốt nước sơn, cháu ạ. Cái cặp kia màu sắc vui mắt đấy, nhưng ba bảy hăm mốt ngày là hỏng thôi. Cái này không đẹp bằng nhưng bền mà tiện lợi”</a:t>
            </a:r>
          </a:p>
        </p:txBody>
      </p:sp>
    </p:spTree>
    <p:extLst>
      <p:ext uri="{BB962C8B-B14F-4D97-AF65-F5344CB8AC3E}">
        <p14:creationId xmlns:p14="http://schemas.microsoft.com/office/powerpoint/2010/main" val="170072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txBox="1">
            <a:spLocks noChangeArrowheads="1"/>
          </p:cNvSpPr>
          <p:nvPr/>
        </p:nvSpPr>
        <p:spPr>
          <a:xfrm>
            <a:off x="5196114" y="642257"/>
            <a:ext cx="2133600" cy="533400"/>
          </a:xfrm>
          <a:prstGeom prst="rect">
            <a:avLst/>
          </a:prstGeom>
          <a:noFill/>
          <a:extLst>
            <a:ext uri="{91240B29-F687-4F45-9708-019B960494DF}">
              <a14:hiddenLine xmlns:a14="http://schemas.microsoft.com/office/drawing/2010/main" w="19050" cmpd="sng">
                <a:solidFill>
                  <a:srgbClr val="FEA0A0"/>
                </a:solidFill>
                <a:miter lim="800000"/>
                <a:headEnd/>
                <a:tailEnd/>
              </a14:hiddenLine>
            </a:ext>
          </a:extLst>
        </p:spPr>
        <p:txBody>
          <a:bodyPr anchor="b">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latin typeface="Times New Roman" panose="02020603050405020304" pitchFamily="18" charset="0"/>
              </a:rPr>
              <a:t>Liên hệ</a:t>
            </a:r>
            <a:endParaRPr lang="en-US" altLang="en-US" sz="3200" b="1">
              <a:latin typeface="Times New Roman" panose="02020603050405020304" pitchFamily="18" charset="0"/>
            </a:endParaRPr>
          </a:p>
        </p:txBody>
      </p:sp>
      <p:sp>
        <p:nvSpPr>
          <p:cNvPr id="4" name="Rectangle 3"/>
          <p:cNvSpPr/>
          <p:nvPr/>
        </p:nvSpPr>
        <p:spPr>
          <a:xfrm>
            <a:off x="1999342" y="1637436"/>
            <a:ext cx="8527144" cy="3505127"/>
          </a:xfrm>
          <a:prstGeom prst="rect">
            <a:avLst/>
          </a:prstGeom>
        </p:spPr>
        <p:txBody>
          <a:bodyPr wrap="square">
            <a:spAutoFit/>
          </a:bodyPr>
          <a:lstStyle/>
          <a:p>
            <a:pPr algn="just">
              <a:lnSpc>
                <a:spcPct val="114000"/>
              </a:lnSpc>
            </a:pP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Các </a:t>
            </a:r>
            <a:r>
              <a:rPr lang="en-US" altLang="en-US" sz="2800">
                <a:latin typeface="Times New Roman" panose="02020603050405020304" pitchFamily="18" charset="0"/>
                <a:cs typeface="Times New Roman" panose="02020603050405020304" pitchFamily="18" charset="0"/>
              </a:rPr>
              <a:t>hiện tượng hoặc nhận định nêu trong các câu tục ngữ nhiều khi trái ngược nhau (so </a:t>
            </a:r>
            <a:r>
              <a:rPr lang="en-US" altLang="en-US" sz="2800" smtClean="0">
                <a:latin typeface="Times New Roman" panose="02020603050405020304" pitchFamily="18" charset="0"/>
                <a:cs typeface="Times New Roman" panose="02020603050405020304" pitchFamily="18" charset="0"/>
              </a:rPr>
              <a:t>sánh: </a:t>
            </a:r>
            <a:r>
              <a:rPr lang="en-US" altLang="en-US" sz="2800">
                <a:latin typeface="Times New Roman" panose="02020603050405020304" pitchFamily="18" charset="0"/>
                <a:cs typeface="Times New Roman" panose="02020603050405020304" pitchFamily="18" charset="0"/>
              </a:rPr>
              <a:t>Con lợn có béo thì lòng mới ngon/ Tốt gỗ hơn tốt nước sơn). Trong thực tế đời sống rất phong phú, không thể lấy một quan điểm có </a:t>
            </a:r>
            <a:r>
              <a:rPr lang="en-US" altLang="en-US" sz="2800" smtClean="0">
                <a:latin typeface="Times New Roman" panose="02020603050405020304" pitchFamily="18" charset="0"/>
                <a:cs typeface="Times New Roman" panose="02020603050405020304" pitchFamily="18" charset="0"/>
              </a:rPr>
              <a:t>sẵn - </a:t>
            </a:r>
            <a:r>
              <a:rPr lang="en-US" altLang="en-US" sz="2800">
                <a:latin typeface="Times New Roman" panose="02020603050405020304" pitchFamily="18" charset="0"/>
                <a:cs typeface="Times New Roman" panose="02020603050405020304" pitchFamily="18" charset="0"/>
              </a:rPr>
              <a:t>dù là sáng </a:t>
            </a:r>
            <a:r>
              <a:rPr lang="en-US" altLang="en-US" sz="2800" smtClean="0">
                <a:latin typeface="Times New Roman" panose="02020603050405020304" pitchFamily="18" charset="0"/>
                <a:cs typeface="Times New Roman" panose="02020603050405020304" pitchFamily="18" charset="0"/>
              </a:rPr>
              <a:t>suốt - </a:t>
            </a:r>
            <a:r>
              <a:rPr lang="en-US" altLang="en-US" sz="2800">
                <a:latin typeface="Times New Roman" panose="02020603050405020304" pitchFamily="18" charset="0"/>
                <a:cs typeface="Times New Roman" panose="02020603050405020304" pitchFamily="18" charset="0"/>
              </a:rPr>
              <a:t>áp dụng vào mọi trường hợp mà phải vận dụng nó một cách hợp lí trong những hoàn cảnh cụ thể.</a:t>
            </a:r>
            <a:endParaRPr lang="en-US" sz="2800"/>
          </a:p>
        </p:txBody>
      </p:sp>
    </p:spTree>
    <p:extLst>
      <p:ext uri="{BB962C8B-B14F-4D97-AF65-F5344CB8AC3E}">
        <p14:creationId xmlns:p14="http://schemas.microsoft.com/office/powerpoint/2010/main" val="76577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566057"/>
            <a:ext cx="1905000" cy="508000"/>
          </a:xfrm>
          <a:prstGeom prst="rect">
            <a:avLst/>
          </a:prstGeom>
          <a:solidFill>
            <a:srgbClr val="C00000"/>
          </a:solidFill>
          <a:ln>
            <a:noFill/>
          </a:ln>
          <a:effectLst>
            <a:outerShdw dist="107763" dir="18900000" algn="ctr" rotWithShape="0">
              <a:srgbClr val="808080">
                <a:alpha val="50000"/>
              </a:srgbClr>
            </a:outerShdw>
          </a:effectLst>
          <a:extLst/>
        </p:spPr>
        <p:txBody>
          <a:bodyPr anchor="ctr"/>
          <a:lstStyle/>
          <a:p>
            <a:pPr algn="ctr">
              <a:defRPr/>
            </a:pPr>
            <a:r>
              <a:rPr lang="en-US" sz="28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VÍ DỤ :</a:t>
            </a:r>
          </a:p>
        </p:txBody>
      </p:sp>
      <p:sp>
        <p:nvSpPr>
          <p:cNvPr id="3" name="Rectangle 3"/>
          <p:cNvSpPr>
            <a:spLocks noChangeArrowheads="1"/>
          </p:cNvSpPr>
          <p:nvPr/>
        </p:nvSpPr>
        <p:spPr bwMode="auto">
          <a:xfrm>
            <a:off x="1683658" y="2010229"/>
            <a:ext cx="8824686" cy="27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lnSpc>
                <a:spcPct val="114000"/>
              </a:lnSpc>
              <a:spcBef>
                <a:spcPct val="20000"/>
              </a:spcBef>
            </a:pPr>
            <a:r>
              <a:rPr lang="en-US" altLang="en-US" b="1">
                <a:latin typeface="Arial" panose="020B0604020202020204" pitchFamily="34" charset="0"/>
              </a:rPr>
              <a:t>   </a:t>
            </a:r>
            <a:r>
              <a:rPr lang="en-US" altLang="en-US"/>
              <a:t>Em thích ăn mặc đẹp và rất hay ngắm vuốt trước gương. Bà thấy vậy thường cười bảo em: “Cháu của bà làm đỏm </a:t>
            </a:r>
            <a:r>
              <a:rPr lang="en-US" altLang="en-US" smtClean="0"/>
              <a:t>quá! Đừng </a:t>
            </a:r>
            <a:r>
              <a:rPr lang="en-US" altLang="en-US"/>
              <a:t>quên là cái nết đánh chết cái đẹp đấy nhé. Phải chịu rèn luyện để có những đức tính tốt của con gái cháu ạ !”</a:t>
            </a:r>
          </a:p>
        </p:txBody>
      </p:sp>
    </p:spTree>
    <p:extLst>
      <p:ext uri="{BB962C8B-B14F-4D97-AF65-F5344CB8AC3E}">
        <p14:creationId xmlns:p14="http://schemas.microsoft.com/office/powerpoint/2010/main" val="42349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3"/>
                                        </p:tgtEl>
                                        <p:attrNameLst>
                                          <p:attrName>style.color</p:attrName>
                                        </p:attrNameLst>
                                      </p:cBhvr>
                                      <p:by>
                                        <p:hsl h="-7200000" s="0" l="0"/>
                                      </p:by>
                                    </p:animClr>
                                    <p:animClr clrSpc="hsl" dir="cw">
                                      <p:cBhvr>
                                        <p:cTn id="18" dur="500" fill="hold"/>
                                        <p:tgtEl>
                                          <p:spTgt spid="3"/>
                                        </p:tgtEl>
                                        <p:attrNameLst>
                                          <p:attrName>fillcolor</p:attrName>
                                        </p:attrNameLst>
                                      </p:cBhvr>
                                      <p:by>
                                        <p:hsl h="-7200000" s="0" l="0"/>
                                      </p:by>
                                    </p:animClr>
                                    <p:animClr clrSpc="hsl" dir="cw">
                                      <p:cBhvr>
                                        <p:cTn id="19" dur="500" fill="hold"/>
                                        <p:tgtEl>
                                          <p:spTgt spid="3"/>
                                        </p:tgtEl>
                                        <p:attrNameLst>
                                          <p:attrName>stroke.color</p:attrName>
                                        </p:attrNameLst>
                                      </p:cBhvr>
                                      <p:by>
                                        <p:hsl h="-7200000" s="0" l="0"/>
                                      </p:by>
                                    </p:animClr>
                                    <p:set>
                                      <p:cBhvr>
                                        <p:cTn id="20"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22788" y="252794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66307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22788" y="252794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38543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5300" y="504372"/>
            <a:ext cx="2286000" cy="609600"/>
          </a:xfrm>
          <a:prstGeom prst="rect">
            <a:avLst/>
          </a:prstGeom>
          <a:solidFill>
            <a:srgbClr val="C00000"/>
          </a:solidFill>
          <a:ln>
            <a:noFill/>
          </a:ln>
          <a:extLst/>
        </p:spPr>
        <p:txBody>
          <a:bodyPr anchor="ctr"/>
          <a:lstStyle/>
          <a:p>
            <a:pPr algn="ctr">
              <a:defRPr/>
            </a:pPr>
            <a:r>
              <a:rPr lang="en-US" sz="24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3</a:t>
            </a:r>
          </a:p>
        </p:txBody>
      </p:sp>
      <p:sp>
        <p:nvSpPr>
          <p:cNvPr id="3" name="Rectangle 3"/>
          <p:cNvSpPr>
            <a:spLocks noChangeArrowheads="1"/>
          </p:cNvSpPr>
          <p:nvPr/>
        </p:nvSpPr>
        <p:spPr bwMode="auto">
          <a:xfrm>
            <a:off x="4343400" y="2895600"/>
            <a:ext cx="6019800" cy="10668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solidFill>
                  <a:srgbClr val="333333"/>
                </a:solidFill>
                <a:cs typeface="Times New Roman" panose="02020603050405020304" pitchFamily="18" charset="0"/>
              </a:rPr>
              <a:t>Tìm các từ ngữ miêu tả mức độ cao của cái đẹp</a:t>
            </a:r>
          </a:p>
        </p:txBody>
      </p:sp>
      <p:sp>
        <p:nvSpPr>
          <p:cNvPr id="4" name="Oval 7"/>
          <p:cNvSpPr>
            <a:spLocks noChangeArrowheads="1"/>
          </p:cNvSpPr>
          <p:nvPr/>
        </p:nvSpPr>
        <p:spPr bwMode="auto">
          <a:xfrm>
            <a:off x="1828800" y="3429000"/>
            <a:ext cx="1905000" cy="2743200"/>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FF0000"/>
                </a:solidFill>
                <a:cs typeface="Times New Roman" panose="02020603050405020304" pitchFamily="18" charset="0"/>
              </a:rPr>
              <a:t>Thẻ từ</a:t>
            </a:r>
          </a:p>
        </p:txBody>
      </p:sp>
      <p:sp>
        <p:nvSpPr>
          <p:cNvPr id="5" name="AutoShape 10"/>
          <p:cNvSpPr>
            <a:spLocks noChangeArrowheads="1"/>
          </p:cNvSpPr>
          <p:nvPr/>
        </p:nvSpPr>
        <p:spPr bwMode="auto">
          <a:xfrm rot="14595650">
            <a:off x="3807620" y="3493295"/>
            <a:ext cx="404813" cy="987425"/>
          </a:xfrm>
          <a:prstGeom prst="downArrow">
            <a:avLst>
              <a:gd name="adj1" fmla="val 50000"/>
              <a:gd name="adj2" fmla="val 60980"/>
            </a:avLst>
          </a:prstGeom>
          <a:solidFill>
            <a:srgbClr val="FF9900">
              <a:alpha val="89803"/>
            </a:srgbClr>
          </a:solidFill>
          <a:ln w="9525">
            <a:solidFill>
              <a:srgbClr val="FFFF00"/>
            </a:solidFill>
            <a:miter lim="800000"/>
            <a:headEnd/>
            <a:tailEnd/>
          </a:ln>
          <a:effectLst>
            <a:outerShdw dist="53882" dir="13500000" algn="ctr" rotWithShape="0">
              <a:srgbClr val="FF0000">
                <a:alpha val="50000"/>
              </a:srgbClr>
            </a:outerShdw>
          </a:effectLst>
        </p:spPr>
        <p:txBody>
          <a:bodyPr vert="eaVert"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cs typeface="Times New Roman" panose="02020603050405020304" pitchFamily="18" charset="0"/>
            </a:endParaRPr>
          </a:p>
        </p:txBody>
      </p:sp>
    </p:spTree>
    <p:extLst>
      <p:ext uri="{BB962C8B-B14F-4D97-AF65-F5344CB8AC3E}">
        <p14:creationId xmlns:p14="http://schemas.microsoft.com/office/powerpoint/2010/main" val="18802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3500"/>
                            </p:stCondLst>
                            <p:childTnLst>
                              <p:par>
                                <p:cTn id="17" presetID="4"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3000"/>
                                        <p:tgtEl>
                                          <p:spTgt spid="3"/>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95300" y="381000"/>
            <a:ext cx="3124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4400" b="1" u="sng">
                <a:solidFill>
                  <a:srgbClr val="FF0000"/>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 :</a:t>
            </a:r>
          </a:p>
        </p:txBody>
      </p:sp>
      <p:sp>
        <p:nvSpPr>
          <p:cNvPr id="51203" name="Oval 3"/>
          <p:cNvSpPr>
            <a:spLocks noChangeArrowheads="1"/>
          </p:cNvSpPr>
          <p:nvPr/>
        </p:nvSpPr>
        <p:spPr bwMode="auto">
          <a:xfrm>
            <a:off x="4114800" y="2057400"/>
            <a:ext cx="4038600" cy="3048000"/>
          </a:xfrm>
          <a:prstGeom prst="ellipse">
            <a:avLst/>
          </a:prstGeom>
          <a:solidFill>
            <a:srgbClr val="993366"/>
          </a:solidFill>
          <a:ln w="38100" cmpd="dbl"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Các từ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ngữ miêu tả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mức độ cao của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cái đẹp</a:t>
            </a:r>
          </a:p>
          <a:p>
            <a:pPr algn="ctr" eaLnBrk="1" hangingPunct="1"/>
            <a:endParaRPr lang="en-US" altLang="en-US" i="1" u="sng">
              <a:solidFill>
                <a:schemeClr val="bg1"/>
              </a:solidFill>
              <a:cs typeface="Times New Roman" panose="02020603050405020304" pitchFamily="18" charset="0"/>
            </a:endParaRPr>
          </a:p>
        </p:txBody>
      </p:sp>
      <p:sp>
        <p:nvSpPr>
          <p:cNvPr id="51204" name="AutoShape 4"/>
          <p:cNvSpPr>
            <a:spLocks noChangeArrowheads="1"/>
          </p:cNvSpPr>
          <p:nvPr/>
        </p:nvSpPr>
        <p:spPr bwMode="auto">
          <a:xfrm>
            <a:off x="8001000" y="1143000"/>
            <a:ext cx="1981200" cy="990600"/>
          </a:xfrm>
          <a:prstGeom prst="cloudCallout">
            <a:avLst>
              <a:gd name="adj1" fmla="val -63060"/>
              <a:gd name="adj2" fmla="val 87819"/>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diệu</a:t>
            </a:r>
          </a:p>
        </p:txBody>
      </p:sp>
      <p:sp>
        <p:nvSpPr>
          <p:cNvPr id="51205" name="AutoShape 5"/>
          <p:cNvSpPr>
            <a:spLocks noChangeArrowheads="1"/>
          </p:cNvSpPr>
          <p:nvPr/>
        </p:nvSpPr>
        <p:spPr bwMode="auto">
          <a:xfrm>
            <a:off x="5105400" y="838200"/>
            <a:ext cx="1981200" cy="838200"/>
          </a:xfrm>
          <a:prstGeom prst="cloudCallout">
            <a:avLst>
              <a:gd name="adj1" fmla="val -5046"/>
              <a:gd name="adj2" fmla="val 91667"/>
            </a:avLst>
          </a:prstGeom>
          <a:gradFill rotWithShape="1">
            <a:gsLst>
              <a:gs pos="0">
                <a:srgbClr val="6DB0ED"/>
              </a:gs>
              <a:gs pos="50000">
                <a:srgbClr val="FF0066"/>
              </a:gs>
              <a:gs pos="100000">
                <a:srgbClr val="6DB0ED"/>
              </a:gs>
            </a:gsLst>
            <a:lin ang="18900000" scaled="1"/>
          </a:gra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vời</a:t>
            </a:r>
          </a:p>
        </p:txBody>
      </p:sp>
      <p:sp>
        <p:nvSpPr>
          <p:cNvPr id="51206" name="AutoShape 6"/>
          <p:cNvSpPr>
            <a:spLocks noChangeArrowheads="1"/>
          </p:cNvSpPr>
          <p:nvPr/>
        </p:nvSpPr>
        <p:spPr bwMode="auto">
          <a:xfrm>
            <a:off x="2057400" y="1752600"/>
            <a:ext cx="1981200" cy="838200"/>
          </a:xfrm>
          <a:prstGeom prst="cloudCallout">
            <a:avLst>
              <a:gd name="adj1" fmla="val 57370"/>
              <a:gd name="adj2" fmla="val 103407"/>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trần</a:t>
            </a:r>
          </a:p>
        </p:txBody>
      </p:sp>
      <p:sp>
        <p:nvSpPr>
          <p:cNvPr id="51207" name="AutoShape 7"/>
          <p:cNvSpPr>
            <a:spLocks noChangeArrowheads="1"/>
          </p:cNvSpPr>
          <p:nvPr/>
        </p:nvSpPr>
        <p:spPr bwMode="auto">
          <a:xfrm>
            <a:off x="1828800" y="3657600"/>
            <a:ext cx="1981200" cy="838200"/>
          </a:xfrm>
          <a:prstGeom prst="cloudCallout">
            <a:avLst>
              <a:gd name="adj1" fmla="val 69153"/>
              <a:gd name="adj2" fmla="val 4736"/>
            </a:avLst>
          </a:prstGeom>
          <a:gradFill rotWithShape="1">
            <a:gsLst>
              <a:gs pos="0">
                <a:srgbClr val="FF0066"/>
              </a:gs>
              <a:gs pos="50000">
                <a:srgbClr val="FFFF66"/>
              </a:gs>
              <a:gs pos="100000">
                <a:srgbClr val="FF0066"/>
              </a:gs>
            </a:gsLst>
            <a:lin ang="2700000" scaled="1"/>
          </a:gra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FF0066"/>
                </a:solidFill>
                <a:cs typeface="Times New Roman" panose="02020603050405020304" pitchFamily="18" charset="0"/>
              </a:rPr>
              <a:t>vô cùng</a:t>
            </a:r>
          </a:p>
        </p:txBody>
      </p:sp>
      <p:sp>
        <p:nvSpPr>
          <p:cNvPr id="51208" name="AutoShape 8"/>
          <p:cNvSpPr>
            <a:spLocks noChangeArrowheads="1"/>
          </p:cNvSpPr>
          <p:nvPr/>
        </p:nvSpPr>
        <p:spPr bwMode="auto">
          <a:xfrm>
            <a:off x="2895600" y="5410200"/>
            <a:ext cx="1981200" cy="838200"/>
          </a:xfrm>
          <a:prstGeom prst="cloudCallout">
            <a:avLst>
              <a:gd name="adj1" fmla="val 49838"/>
              <a:gd name="adj2" fmla="val -123486"/>
            </a:avLst>
          </a:prstGeom>
          <a:gradFill rotWithShape="1">
            <a:gsLst>
              <a:gs pos="0">
                <a:schemeClr val="bg1"/>
              </a:gs>
              <a:gs pos="50000">
                <a:schemeClr val="accent1"/>
              </a:gs>
              <a:gs pos="100000">
                <a:schemeClr val="bg1"/>
              </a:gs>
            </a:gsLst>
            <a:lin ang="18900000" scaled="1"/>
          </a:gradFill>
          <a:ln w="127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a:latin typeface="Times New Roman" panose="02020603050405020304" pitchFamily="18" charset="0"/>
                <a:cs typeface="Times New Roman" panose="02020603050405020304" pitchFamily="18" charset="0"/>
              </a:rPr>
              <a:t>mê hồn</a:t>
            </a:r>
          </a:p>
        </p:txBody>
      </p:sp>
      <p:sp>
        <p:nvSpPr>
          <p:cNvPr id="51209" name="AutoShape 9"/>
          <p:cNvSpPr>
            <a:spLocks noChangeArrowheads="1"/>
          </p:cNvSpPr>
          <p:nvPr/>
        </p:nvSpPr>
        <p:spPr bwMode="auto">
          <a:xfrm>
            <a:off x="5936343" y="5410200"/>
            <a:ext cx="1981200" cy="838200"/>
          </a:xfrm>
          <a:prstGeom prst="cloudCallout">
            <a:avLst>
              <a:gd name="adj1" fmla="val -26249"/>
              <a:gd name="adj2" fmla="val -89448"/>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smtClean="0">
                <a:cs typeface="Times New Roman" panose="02020603050405020304" pitchFamily="18" charset="0"/>
              </a:rPr>
              <a:t>như </a:t>
            </a:r>
            <a:r>
              <a:rPr lang="en-US" altLang="en-US" b="1">
                <a:cs typeface="Times New Roman" panose="02020603050405020304" pitchFamily="18" charset="0"/>
              </a:rPr>
              <a:t>tiên</a:t>
            </a:r>
          </a:p>
        </p:txBody>
      </p:sp>
      <p:sp>
        <p:nvSpPr>
          <p:cNvPr id="51210" name="AutoShape 10"/>
          <p:cNvSpPr>
            <a:spLocks noChangeArrowheads="1"/>
          </p:cNvSpPr>
          <p:nvPr/>
        </p:nvSpPr>
        <p:spPr bwMode="auto">
          <a:xfrm>
            <a:off x="8915400" y="3352800"/>
            <a:ext cx="1524000" cy="990600"/>
          </a:xfrm>
          <a:prstGeom prst="cloudCallout">
            <a:avLst>
              <a:gd name="adj1" fmla="val -95833"/>
              <a:gd name="adj2" fmla="val -8495"/>
            </a:avLst>
          </a:prstGeom>
          <a:gradFill rotWithShape="1">
            <a:gsLst>
              <a:gs pos="0">
                <a:srgbClr val="FF0000"/>
              </a:gs>
              <a:gs pos="100000">
                <a:srgbClr val="FFFF00"/>
              </a:gs>
            </a:gsLst>
            <a:path path="rect">
              <a:fillToRect r="100000" b="100000"/>
            </a:path>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kinh hồn</a:t>
            </a:r>
          </a:p>
        </p:txBody>
      </p:sp>
      <p:sp>
        <p:nvSpPr>
          <p:cNvPr id="51211" name="AutoShape 11"/>
          <p:cNvSpPr>
            <a:spLocks noChangeArrowheads="1"/>
          </p:cNvSpPr>
          <p:nvPr/>
        </p:nvSpPr>
        <p:spPr bwMode="auto">
          <a:xfrm>
            <a:off x="8382000" y="5029200"/>
            <a:ext cx="1524000" cy="990600"/>
          </a:xfrm>
          <a:prstGeom prst="cloudCallout">
            <a:avLst>
              <a:gd name="adj1" fmla="val -97815"/>
              <a:gd name="adj2" fmla="val -88782"/>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mê li</a:t>
            </a:r>
          </a:p>
        </p:txBody>
      </p:sp>
    </p:spTree>
    <p:extLst>
      <p:ext uri="{BB962C8B-B14F-4D97-AF65-F5344CB8AC3E}">
        <p14:creationId xmlns:p14="http://schemas.microsoft.com/office/powerpoint/2010/main" val="4071804756"/>
      </p:ext>
    </p:extLst>
  </p:cSld>
  <p:clrMapOvr>
    <a:masterClrMapping/>
  </p:clrMapOvr>
  <p:transition spd="slow">
    <p:blinds/>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3000" fill="hold"/>
                                        <p:tgtEl>
                                          <p:spTgt spid="6146"/>
                                        </p:tgtEl>
                                        <p:attrNameLst>
                                          <p:attrName>ppt_w</p:attrName>
                                        </p:attrNameLst>
                                      </p:cBhvr>
                                      <p:tavLst>
                                        <p:tav tm="0">
                                          <p:val>
                                            <p:fltVal val="0"/>
                                          </p:val>
                                        </p:tav>
                                        <p:tav tm="100000">
                                          <p:val>
                                            <p:strVal val="#ppt_w"/>
                                          </p:val>
                                        </p:tav>
                                      </p:tavLst>
                                    </p:anim>
                                    <p:anim calcmode="lin" valueType="num">
                                      <p:cBhvr>
                                        <p:cTn id="8" dur="3000" fill="hold"/>
                                        <p:tgtEl>
                                          <p:spTgt spid="6146"/>
                                        </p:tgtEl>
                                        <p:attrNameLst>
                                          <p:attrName>ppt_h</p:attrName>
                                        </p:attrNameLst>
                                      </p:cBhvr>
                                      <p:tavLst>
                                        <p:tav tm="0">
                                          <p:val>
                                            <p:fltVal val="0"/>
                                          </p:val>
                                        </p:tav>
                                        <p:tav tm="100000">
                                          <p:val>
                                            <p:strVal val="#ppt_h"/>
                                          </p:val>
                                        </p:tav>
                                      </p:tavLst>
                                    </p:anim>
                                    <p:animEffect transition="in" filter="fade">
                                      <p:cBhvr>
                                        <p:cTn id="9" dur="3000"/>
                                        <p:tgtEl>
                                          <p:spTgt spid="6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1203"/>
                                        </p:tgtEl>
                                        <p:attrNameLst>
                                          <p:attrName>style.visibility</p:attrName>
                                        </p:attrNameLst>
                                      </p:cBhvr>
                                      <p:to>
                                        <p:strVal val="visible"/>
                                      </p:to>
                                    </p:set>
                                    <p:anim calcmode="lin" valueType="num">
                                      <p:cBhvr>
                                        <p:cTn id="14" dur="1000" fill="hold"/>
                                        <p:tgtEl>
                                          <p:spTgt spid="51203"/>
                                        </p:tgtEl>
                                        <p:attrNameLst>
                                          <p:attrName>ppt_w</p:attrName>
                                        </p:attrNameLst>
                                      </p:cBhvr>
                                      <p:tavLst>
                                        <p:tav tm="0">
                                          <p:val>
                                            <p:fltVal val="0"/>
                                          </p:val>
                                        </p:tav>
                                        <p:tav tm="100000">
                                          <p:val>
                                            <p:strVal val="#ppt_w"/>
                                          </p:val>
                                        </p:tav>
                                      </p:tavLst>
                                    </p:anim>
                                    <p:anim calcmode="lin" valueType="num">
                                      <p:cBhvr>
                                        <p:cTn id="15" dur="1000" fill="hold"/>
                                        <p:tgtEl>
                                          <p:spTgt spid="51203"/>
                                        </p:tgtEl>
                                        <p:attrNameLst>
                                          <p:attrName>ppt_h</p:attrName>
                                        </p:attrNameLst>
                                      </p:cBhvr>
                                      <p:tavLst>
                                        <p:tav tm="0">
                                          <p:val>
                                            <p:fltVal val="0"/>
                                          </p:val>
                                        </p:tav>
                                        <p:tav tm="100000">
                                          <p:val>
                                            <p:strVal val="#ppt_h"/>
                                          </p:val>
                                        </p:tav>
                                      </p:tavLst>
                                    </p:anim>
                                    <p:anim calcmode="lin" valueType="num">
                                      <p:cBhvr>
                                        <p:cTn id="16" dur="1000" fill="hold"/>
                                        <p:tgtEl>
                                          <p:spTgt spid="5120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1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1206"/>
                                        </p:tgtEl>
                                        <p:attrNameLst>
                                          <p:attrName>style.visibility</p:attrName>
                                        </p:attrNameLst>
                                      </p:cBhvr>
                                      <p:to>
                                        <p:strVal val="visible"/>
                                      </p:to>
                                    </p:set>
                                    <p:animEffect transition="in" filter="fade">
                                      <p:cBhvr>
                                        <p:cTn id="22" dur="1000"/>
                                        <p:tgtEl>
                                          <p:spTgt spid="51206"/>
                                        </p:tgtEl>
                                      </p:cBhvr>
                                    </p:animEffect>
                                    <p:anim calcmode="lin" valueType="num">
                                      <p:cBhvr>
                                        <p:cTn id="23" dur="1000" fill="hold"/>
                                        <p:tgtEl>
                                          <p:spTgt spid="51206"/>
                                        </p:tgtEl>
                                        <p:attrNameLst>
                                          <p:attrName>ppt_x</p:attrName>
                                        </p:attrNameLst>
                                      </p:cBhvr>
                                      <p:tavLst>
                                        <p:tav tm="0">
                                          <p:val>
                                            <p:strVal val="#ppt_x-.1"/>
                                          </p:val>
                                        </p:tav>
                                        <p:tav tm="100000">
                                          <p:val>
                                            <p:strVal val="#ppt_x"/>
                                          </p:val>
                                        </p:tav>
                                      </p:tavLst>
                                    </p:anim>
                                    <p:anim calcmode="lin" valueType="num">
                                      <p:cBhvr>
                                        <p:cTn id="24" dur="10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05"/>
                                        </p:tgtEl>
                                        <p:attrNameLst>
                                          <p:attrName>style.visibility</p:attrName>
                                        </p:attrNameLst>
                                      </p:cBhvr>
                                      <p:to>
                                        <p:strVal val="visible"/>
                                      </p:to>
                                    </p:set>
                                    <p:animEffect transition="in" filter="fade">
                                      <p:cBhvr>
                                        <p:cTn id="29" dur="2000"/>
                                        <p:tgtEl>
                                          <p:spTgt spid="512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51204"/>
                                        </p:tgtEl>
                                        <p:attrNameLst>
                                          <p:attrName>style.visibility</p:attrName>
                                        </p:attrNameLst>
                                      </p:cBhvr>
                                      <p:to>
                                        <p:strVal val="visible"/>
                                      </p:to>
                                    </p:set>
                                    <p:anim by="(-#ppt_w*2)" calcmode="lin" valueType="num">
                                      <p:cBhvr rctx="PPT">
                                        <p:cTn id="34" dur="500" autoRev="1" fill="hold">
                                          <p:stCondLst>
                                            <p:cond delay="0"/>
                                          </p:stCondLst>
                                        </p:cTn>
                                        <p:tgtEl>
                                          <p:spTgt spid="51204"/>
                                        </p:tgtEl>
                                        <p:attrNameLst>
                                          <p:attrName>ppt_w</p:attrName>
                                        </p:attrNameLst>
                                      </p:cBhvr>
                                    </p:anim>
                                    <p:anim by="(#ppt_w*0.50)" calcmode="lin" valueType="num">
                                      <p:cBhvr>
                                        <p:cTn id="35" dur="500" decel="50000" autoRev="1" fill="hold">
                                          <p:stCondLst>
                                            <p:cond delay="0"/>
                                          </p:stCondLst>
                                        </p:cTn>
                                        <p:tgtEl>
                                          <p:spTgt spid="51204"/>
                                        </p:tgtEl>
                                        <p:attrNameLst>
                                          <p:attrName>ppt_x</p:attrName>
                                        </p:attrNameLst>
                                      </p:cBhvr>
                                    </p:anim>
                                    <p:anim from="(-#ppt_h/2)" to="(#ppt_y)" calcmode="lin" valueType="num">
                                      <p:cBhvr>
                                        <p:cTn id="36" dur="1000" fill="hold">
                                          <p:stCondLst>
                                            <p:cond delay="0"/>
                                          </p:stCondLst>
                                        </p:cTn>
                                        <p:tgtEl>
                                          <p:spTgt spid="51204"/>
                                        </p:tgtEl>
                                        <p:attrNameLst>
                                          <p:attrName>ppt_y</p:attrName>
                                        </p:attrNameLst>
                                      </p:cBhvr>
                                    </p:anim>
                                    <p:animRot by="21600000">
                                      <p:cBhvr>
                                        <p:cTn id="37" dur="1000" fill="hold">
                                          <p:stCondLst>
                                            <p:cond delay="0"/>
                                          </p:stCondLst>
                                        </p:cTn>
                                        <p:tgtEl>
                                          <p:spTgt spid="51204"/>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1210"/>
                                        </p:tgtEl>
                                        <p:attrNameLst>
                                          <p:attrName>style.visibility</p:attrName>
                                        </p:attrNameLst>
                                      </p:cBhvr>
                                      <p:to>
                                        <p:strVal val="visible"/>
                                      </p:to>
                                    </p:set>
                                    <p:anim calcmode="lin" valueType="num">
                                      <p:cBhvr>
                                        <p:cTn id="42" dur="500" fill="hold"/>
                                        <p:tgtEl>
                                          <p:spTgt spid="512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1210"/>
                                        </p:tgtEl>
                                        <p:attrNameLst>
                                          <p:attrName>ppt_y</p:attrName>
                                        </p:attrNameLst>
                                      </p:cBhvr>
                                      <p:tavLst>
                                        <p:tav tm="0">
                                          <p:val>
                                            <p:strVal val="#ppt_y"/>
                                          </p:val>
                                        </p:tav>
                                        <p:tav tm="100000">
                                          <p:val>
                                            <p:strVal val="#ppt_y"/>
                                          </p:val>
                                        </p:tav>
                                      </p:tavLst>
                                    </p:anim>
                                    <p:anim calcmode="lin" valueType="num">
                                      <p:cBhvr>
                                        <p:cTn id="44" dur="500" fill="hold"/>
                                        <p:tgtEl>
                                          <p:spTgt spid="512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12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12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51211"/>
                                        </p:tgtEl>
                                        <p:attrNameLst>
                                          <p:attrName>style.visibility</p:attrName>
                                        </p:attrNameLst>
                                      </p:cBhvr>
                                      <p:to>
                                        <p:strVal val="visible"/>
                                      </p:to>
                                    </p:set>
                                    <p:animEffect transition="in" filter="diamond(in)">
                                      <p:cBhvr>
                                        <p:cTn id="51" dur="2000"/>
                                        <p:tgtEl>
                                          <p:spTgt spid="512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1209"/>
                                        </p:tgtEl>
                                        <p:attrNameLst>
                                          <p:attrName>style.visibility</p:attrName>
                                        </p:attrNameLst>
                                      </p:cBhvr>
                                      <p:to>
                                        <p:strVal val="visible"/>
                                      </p:to>
                                    </p:set>
                                    <p:animEffect transition="in" filter="blinds(horizontal)">
                                      <p:cBhvr>
                                        <p:cTn id="56" dur="500"/>
                                        <p:tgtEl>
                                          <p:spTgt spid="5120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1208"/>
                                        </p:tgtEl>
                                        <p:attrNameLst>
                                          <p:attrName>style.visibility</p:attrName>
                                        </p:attrNameLst>
                                      </p:cBhvr>
                                      <p:to>
                                        <p:strVal val="visible"/>
                                      </p:to>
                                    </p:set>
                                    <p:animEffect transition="in" filter="blinds(horizontal)">
                                      <p:cBhvr>
                                        <p:cTn id="61" dur="500"/>
                                        <p:tgtEl>
                                          <p:spTgt spid="512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51207"/>
                                        </p:tgtEl>
                                        <p:attrNameLst>
                                          <p:attrName>style.visibility</p:attrName>
                                        </p:attrNameLst>
                                      </p:cBhvr>
                                      <p:to>
                                        <p:strVal val="visible"/>
                                      </p:to>
                                    </p:set>
                                    <p:anim calcmode="lin" valueType="num">
                                      <p:cBhvr>
                                        <p:cTn id="66" dur="1000" fill="hold"/>
                                        <p:tgtEl>
                                          <p:spTgt spid="51207"/>
                                        </p:tgtEl>
                                        <p:attrNameLst>
                                          <p:attrName>ppt_x</p:attrName>
                                        </p:attrNameLst>
                                      </p:cBhvr>
                                      <p:tavLst>
                                        <p:tav tm="0">
                                          <p:val>
                                            <p:strVal val="#ppt_x-.2"/>
                                          </p:val>
                                        </p:tav>
                                        <p:tav tm="100000">
                                          <p:val>
                                            <p:strVal val="#ppt_x"/>
                                          </p:val>
                                        </p:tav>
                                      </p:tavLst>
                                    </p:anim>
                                    <p:anim calcmode="lin" valueType="num">
                                      <p:cBhvr>
                                        <p:cTn id="67"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1203" grpId="0" animBg="1"/>
      <p:bldP spid="51204" grpId="0" animBg="1"/>
      <p:bldP spid="51205" grpId="0" animBg="1"/>
      <p:bldP spid="51206" grpId="0" animBg="1"/>
      <p:bldP spid="51207" grpId="0" animBg="1"/>
      <p:bldP spid="51208" grpId="0" animBg="1"/>
      <p:bldP spid="51209" grpId="0" animBg="1"/>
      <p:bldP spid="51210" grpId="0" animBg="1"/>
      <p:bldP spid="512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71500" y="533400"/>
            <a:ext cx="1905000" cy="609600"/>
          </a:xfrm>
          <a:prstGeom prst="rect">
            <a:avLst/>
          </a:prstGeom>
          <a:solidFill>
            <a:srgbClr val="C00000"/>
          </a:solidFill>
          <a:ln>
            <a:noFill/>
          </a:ln>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4</a:t>
            </a:r>
          </a:p>
        </p:txBody>
      </p:sp>
      <p:sp>
        <p:nvSpPr>
          <p:cNvPr id="5123" name="Rectangle 3"/>
          <p:cNvSpPr>
            <a:spLocks noChangeArrowheads="1"/>
          </p:cNvSpPr>
          <p:nvPr/>
        </p:nvSpPr>
        <p:spPr bwMode="auto">
          <a:xfrm>
            <a:off x="2623457" y="647700"/>
            <a:ext cx="7971972" cy="3810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Đặt câu với một từ ngữ em tìm được ở bài </a:t>
            </a:r>
            <a:r>
              <a:rPr lang="en-US" altLang="en-US" b="1" smtClean="0">
                <a:cs typeface="Times New Roman" panose="02020603050405020304" pitchFamily="18" charset="0"/>
              </a:rPr>
              <a:t>tập 3</a:t>
            </a:r>
            <a:endParaRPr lang="en-US" altLang="en-US" b="1">
              <a:cs typeface="Times New Roman" panose="02020603050405020304" pitchFamily="18" charset="0"/>
            </a:endParaRPr>
          </a:p>
        </p:txBody>
      </p:sp>
      <p:sp>
        <p:nvSpPr>
          <p:cNvPr id="52228" name="AutoShape 4"/>
          <p:cNvSpPr>
            <a:spLocks noChangeArrowheads="1"/>
          </p:cNvSpPr>
          <p:nvPr/>
        </p:nvSpPr>
        <p:spPr bwMode="auto">
          <a:xfrm>
            <a:off x="1204685" y="2296886"/>
            <a:ext cx="1905000" cy="1295400"/>
          </a:xfrm>
          <a:prstGeom prst="cloudCallout">
            <a:avLst>
              <a:gd name="adj1" fmla="val 56630"/>
              <a:gd name="adj2" fmla="val 81370"/>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Phong cảnh</a:t>
            </a:r>
          </a:p>
        </p:txBody>
      </p:sp>
      <p:pic>
        <p:nvPicPr>
          <p:cNvPr id="52229" name="Picture 5" descr="ph476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09700"/>
            <a:ext cx="6248400" cy="40331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893458" y="5823857"/>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Phong cảnh nơi đây đẹp </a:t>
            </a:r>
            <a:r>
              <a:rPr lang="en-US" altLang="en-US" b="1" u="sng">
                <a:cs typeface="Times New Roman" panose="02020603050405020304" pitchFamily="18" charset="0"/>
              </a:rPr>
              <a:t>tuyệt vời</a:t>
            </a:r>
          </a:p>
        </p:txBody>
      </p:sp>
    </p:spTree>
    <p:extLst>
      <p:ext uri="{BB962C8B-B14F-4D97-AF65-F5344CB8AC3E}">
        <p14:creationId xmlns:p14="http://schemas.microsoft.com/office/powerpoint/2010/main" val="1239760656"/>
      </p:ext>
    </p:extLst>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ox(in)">
                                      <p:cBhvr>
                                        <p:cTn id="11" dur="500"/>
                                        <p:tgtEl>
                                          <p:spTgt spid="52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ox(i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132943" y="5661478"/>
            <a:ext cx="5410200" cy="457200"/>
          </a:xfrm>
          <a:prstGeom prst="rect">
            <a:avLst/>
          </a:prstGeom>
          <a:noFill/>
          <a:ln w="9525">
            <a:noFill/>
            <a:miter lim="800000"/>
            <a:headEnd/>
            <a:tailEnd/>
          </a:ln>
        </p:spPr>
        <p:txBody>
          <a:bodyPr lIns="0" tIns="9144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Ồ, cây nấm đẹp </a:t>
            </a:r>
            <a:r>
              <a:rPr lang="en-US" altLang="en-US" b="1" u="sng">
                <a:solidFill>
                  <a:srgbClr val="FF0066"/>
                </a:solidFill>
                <a:cs typeface="Times New Roman" panose="02020603050405020304" pitchFamily="18" charset="0"/>
              </a:rPr>
              <a:t>mê li !</a:t>
            </a:r>
          </a:p>
        </p:txBody>
      </p:sp>
      <p:pic>
        <p:nvPicPr>
          <p:cNvPr id="54276"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85800"/>
            <a:ext cx="7315200" cy="47570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54277" name="AutoShape 5"/>
          <p:cNvSpPr>
            <a:spLocks noChangeArrowheads="1"/>
          </p:cNvSpPr>
          <p:nvPr/>
        </p:nvSpPr>
        <p:spPr bwMode="auto">
          <a:xfrm>
            <a:off x="885371" y="2209800"/>
            <a:ext cx="1538515" cy="1219200"/>
          </a:xfrm>
          <a:prstGeom prst="cloudCallout">
            <a:avLst>
              <a:gd name="adj1" fmla="val 77889"/>
              <a:gd name="adj2" fmla="val 934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808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nấm</a:t>
            </a:r>
          </a:p>
        </p:txBody>
      </p:sp>
    </p:spTree>
    <p:extLst>
      <p:ext uri="{BB962C8B-B14F-4D97-AF65-F5344CB8AC3E}">
        <p14:creationId xmlns:p14="http://schemas.microsoft.com/office/powerpoint/2010/main" val="18531752"/>
      </p:ext>
    </p:extLst>
  </p:cSld>
  <p:clrMapOvr>
    <a:masterClrMapping/>
  </p:clrMapOvr>
  <p:transition spd="slow">
    <p:cover dir="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3000"/>
                                        <p:tgtEl>
                                          <p:spTgt spid="54276"/>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30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722709" y="5656943"/>
            <a:ext cx="7640491"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Dòng suối đẹp </a:t>
            </a:r>
            <a:r>
              <a:rPr lang="en-US" altLang="en-US" b="1" u="sng">
                <a:solidFill>
                  <a:srgbClr val="FF0066"/>
                </a:solidFill>
                <a:cs typeface="Times New Roman" panose="02020603050405020304" pitchFamily="18" charset="0"/>
              </a:rPr>
              <a:t>vô cùng</a:t>
            </a:r>
          </a:p>
        </p:txBody>
      </p:sp>
      <p:sp>
        <p:nvSpPr>
          <p:cNvPr id="57348" name="AutoShape 4"/>
          <p:cNvSpPr>
            <a:spLocks/>
          </p:cNvSpPr>
          <p:nvPr/>
        </p:nvSpPr>
        <p:spPr bwMode="auto">
          <a:xfrm>
            <a:off x="1074058" y="2616200"/>
            <a:ext cx="1392238" cy="1371600"/>
          </a:xfrm>
          <a:prstGeom prst="borderCallout2">
            <a:avLst>
              <a:gd name="adj1" fmla="val 8333"/>
              <a:gd name="adj2" fmla="val 107731"/>
              <a:gd name="adj3" fmla="val 8333"/>
              <a:gd name="adj4" fmla="val 120449"/>
              <a:gd name="adj5" fmla="val 108218"/>
              <a:gd name="adj6" fmla="val 1333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Dòng suối</a:t>
            </a:r>
          </a:p>
        </p:txBody>
      </p:sp>
      <p:pic>
        <p:nvPicPr>
          <p:cNvPr id="57349" name="Picture 5" descr="dongs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5214"/>
            <a:ext cx="7315200" cy="4348615"/>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06087"/>
      </p:ext>
    </p:extLst>
  </p:cSld>
  <p:clrMapOvr>
    <a:masterClrMapping/>
  </p:clrMapOvr>
  <p:transition spd="slow">
    <p:dissolv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3000"/>
                                        <p:tgtEl>
                                          <p:spTgt spid="57349"/>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box(in)">
                                      <p:cBhvr>
                                        <p:cTn id="11" dur="3000"/>
                                        <p:tgtEl>
                                          <p:spTgt spid="57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05943" y="5845628"/>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Cây san hô đẹp tuyệt diệu</a:t>
            </a:r>
          </a:p>
        </p:txBody>
      </p:sp>
      <p:sp>
        <p:nvSpPr>
          <p:cNvPr id="58372" name="AutoShape 4"/>
          <p:cNvSpPr>
            <a:spLocks/>
          </p:cNvSpPr>
          <p:nvPr/>
        </p:nvSpPr>
        <p:spPr bwMode="auto">
          <a:xfrm>
            <a:off x="1117600" y="2565400"/>
            <a:ext cx="1320800" cy="1295400"/>
          </a:xfrm>
          <a:prstGeom prst="borderCallout2">
            <a:avLst>
              <a:gd name="adj1" fmla="val 8824"/>
              <a:gd name="adj2" fmla="val 110000"/>
              <a:gd name="adj3" fmla="val 8824"/>
              <a:gd name="adj4" fmla="val 124583"/>
              <a:gd name="adj5" fmla="val 109806"/>
              <a:gd name="adj6" fmla="val 16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san hô</a:t>
            </a:r>
          </a:p>
        </p:txBody>
      </p:sp>
      <p:pic>
        <p:nvPicPr>
          <p:cNvPr id="58373" name="Picture 5" descr="Sa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7239000" cy="4869543"/>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93263"/>
      </p:ext>
    </p:extLst>
  </p:cSld>
  <p:clrMapOvr>
    <a:masterClrMapping/>
  </p:clrMapOvr>
  <p:transition spd="slow">
    <p:fad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ox(in)">
                                      <p:cBhvr>
                                        <p:cTn id="7" dur="3000"/>
                                        <p:tgtEl>
                                          <p:spTgt spid="58373"/>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8372">
                                            <p:txEl>
                                              <p:pRg st="0" end="0"/>
                                            </p:txEl>
                                          </p:spTgt>
                                        </p:tgtEl>
                                        <p:attrNameLst>
                                          <p:attrName>style.visibility</p:attrName>
                                        </p:attrNameLst>
                                      </p:cBhvr>
                                      <p:to>
                                        <p:strVal val="visible"/>
                                      </p:to>
                                    </p:set>
                                    <p:animEffect transition="in" filter="box(in)">
                                      <p:cBhvr>
                                        <p:cTn id="11" dur="3000"/>
                                        <p:tgtEl>
                                          <p:spTgt spid="5837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62400" y="5860143"/>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Nàng công chúa đẹp </a:t>
            </a:r>
            <a:r>
              <a:rPr lang="en-US" altLang="en-US" b="1" u="sng">
                <a:solidFill>
                  <a:srgbClr val="FF0066"/>
                </a:solidFill>
                <a:cs typeface="Times New Roman" panose="02020603050405020304" pitchFamily="18" charset="0"/>
              </a:rPr>
              <a:t>như tiên</a:t>
            </a:r>
          </a:p>
        </p:txBody>
      </p:sp>
      <p:sp>
        <p:nvSpPr>
          <p:cNvPr id="59396" name="AutoShape 4"/>
          <p:cNvSpPr>
            <a:spLocks/>
          </p:cNvSpPr>
          <p:nvPr/>
        </p:nvSpPr>
        <p:spPr bwMode="auto">
          <a:xfrm>
            <a:off x="1146629" y="2743200"/>
            <a:ext cx="1520371" cy="1295400"/>
          </a:xfrm>
          <a:prstGeom prst="accentBorderCallout1">
            <a:avLst>
              <a:gd name="adj1" fmla="val 8824"/>
              <a:gd name="adj2" fmla="val 107694"/>
              <a:gd name="adj3" fmla="val 92157"/>
              <a:gd name="adj4" fmla="val 126602"/>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Nàng công chúa</a:t>
            </a:r>
          </a:p>
        </p:txBody>
      </p:sp>
      <p:pic>
        <p:nvPicPr>
          <p:cNvPr id="3" name="Picture 2"/>
          <p:cNvPicPr>
            <a:picLocks noChangeAspect="1"/>
          </p:cNvPicPr>
          <p:nvPr/>
        </p:nvPicPr>
        <p:blipFill>
          <a:blip r:embed="rId3"/>
          <a:stretch>
            <a:fillRect/>
          </a:stretch>
        </p:blipFill>
        <p:spPr>
          <a:xfrm>
            <a:off x="3091543" y="711199"/>
            <a:ext cx="6386285" cy="4914219"/>
          </a:xfrm>
          <a:prstGeom prst="rect">
            <a:avLst/>
          </a:prstGeom>
        </p:spPr>
      </p:pic>
    </p:spTree>
    <p:extLst>
      <p:ext uri="{BB962C8B-B14F-4D97-AF65-F5344CB8AC3E}">
        <p14:creationId xmlns:p14="http://schemas.microsoft.com/office/powerpoint/2010/main" val="3740402477"/>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20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86200" y="5758542"/>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Lâu đài</a:t>
            </a:r>
            <a:r>
              <a:rPr lang="en-US" altLang="en-US">
                <a:cs typeface="Times New Roman" panose="02020603050405020304" pitchFamily="18" charset="0"/>
              </a:rPr>
              <a:t> </a:t>
            </a:r>
            <a:r>
              <a:rPr lang="en-US" altLang="en-US" b="1">
                <a:cs typeface="Times New Roman" panose="02020603050405020304" pitchFamily="18" charset="0"/>
              </a:rPr>
              <a:t>đẹp </a:t>
            </a:r>
            <a:r>
              <a:rPr lang="en-US" altLang="en-US" b="1" u="sng">
                <a:solidFill>
                  <a:srgbClr val="FF0066"/>
                </a:solidFill>
                <a:cs typeface="Times New Roman" panose="02020603050405020304" pitchFamily="18" charset="0"/>
              </a:rPr>
              <a:t>tuyệt trần</a:t>
            </a:r>
          </a:p>
        </p:txBody>
      </p:sp>
      <p:sp>
        <p:nvSpPr>
          <p:cNvPr id="60420" name="AutoShape 4"/>
          <p:cNvSpPr>
            <a:spLocks/>
          </p:cNvSpPr>
          <p:nvPr/>
        </p:nvSpPr>
        <p:spPr bwMode="auto">
          <a:xfrm>
            <a:off x="1262743" y="2699658"/>
            <a:ext cx="1237343" cy="1295400"/>
          </a:xfrm>
          <a:prstGeom prst="borderCallout2">
            <a:avLst>
              <a:gd name="adj1" fmla="val 8824"/>
              <a:gd name="adj2" fmla="val 110000"/>
              <a:gd name="adj3" fmla="val 8824"/>
              <a:gd name="adj4" fmla="val 114583"/>
              <a:gd name="adj5" fmla="val 85296"/>
              <a:gd name="adj6" fmla="val 14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Lâu đài</a:t>
            </a:r>
          </a:p>
        </p:txBody>
      </p:sp>
      <p:pic>
        <p:nvPicPr>
          <p:cNvPr id="60421" name="Picture 5" descr="ph47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26407"/>
            <a:ext cx="7391400" cy="4703536"/>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39314"/>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ox(in)">
                                      <p:cBhvr>
                                        <p:cTn id="7" dur="2000"/>
                                        <p:tgtEl>
                                          <p:spTgt spid="60421"/>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box(in)">
                                      <p:cBhvr>
                                        <p:cTn id="11" dur="2000"/>
                                        <p:tgtEl>
                                          <p:spTgt spid="604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64000" y="5932714"/>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Thác nước đẹp </a:t>
            </a:r>
            <a:r>
              <a:rPr lang="en-US" altLang="en-US" b="1" u="sng">
                <a:solidFill>
                  <a:srgbClr val="FF0066"/>
                </a:solidFill>
                <a:cs typeface="Times New Roman" panose="02020603050405020304" pitchFamily="18" charset="0"/>
              </a:rPr>
              <a:t>mê hồn</a:t>
            </a:r>
          </a:p>
        </p:txBody>
      </p:sp>
      <p:sp>
        <p:nvSpPr>
          <p:cNvPr id="61444" name="AutoShape 4"/>
          <p:cNvSpPr>
            <a:spLocks/>
          </p:cNvSpPr>
          <p:nvPr/>
        </p:nvSpPr>
        <p:spPr bwMode="auto">
          <a:xfrm>
            <a:off x="1219200" y="3240314"/>
            <a:ext cx="1291772" cy="1295400"/>
          </a:xfrm>
          <a:prstGeom prst="borderCallout2">
            <a:avLst>
              <a:gd name="adj1" fmla="val 8824"/>
              <a:gd name="adj2" fmla="val 107144"/>
              <a:gd name="adj3" fmla="val 8824"/>
              <a:gd name="adj4" fmla="val 108630"/>
              <a:gd name="adj5" fmla="val 104201"/>
              <a:gd name="adj6" fmla="val 135755"/>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Thác nước</a:t>
            </a:r>
          </a:p>
        </p:txBody>
      </p:sp>
      <p:pic>
        <p:nvPicPr>
          <p:cNvPr id="61445" name="Picture 5"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57250"/>
            <a:ext cx="7162800" cy="4948464"/>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60588"/>
      </p:ext>
    </p:extLst>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ox(in)">
                                      <p:cBhvr>
                                        <p:cTn id="7" dur="2000"/>
                                        <p:tgtEl>
                                          <p:spTgt spid="61445"/>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box(in)">
                                      <p:cBhvr>
                                        <p:cTn id="11" dur="3000"/>
                                        <p:tgtEl>
                                          <p:spTgt spid="614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07864" y="4400291"/>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07441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a:t>
            </a:r>
            <a:r>
              <a:rPr lang="en-US" sz="3200" smtClean="0">
                <a:solidFill>
                  <a:schemeClr val="tx1"/>
                </a:solidFill>
                <a:latin typeface="Times New Roman" panose="02020603050405020304" pitchFamily="18" charset="0"/>
                <a:cs typeface="Times New Roman" panose="02020603050405020304" pitchFamily="18" charset="0"/>
              </a:rPr>
              <a:t>học, làm bài 4 vào vở (đặt 2 câu với từ ngữ ở bài 1;3)</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kể Ai là gì?</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914400" y="838200"/>
            <a:ext cx="10610850" cy="470535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8"/>
          <p:cNvSpPr txBox="1">
            <a:spLocks noChangeArrowheads="1"/>
          </p:cNvSpPr>
          <p:nvPr/>
        </p:nvSpPr>
        <p:spPr bwMode="auto">
          <a:xfrm>
            <a:off x="2457450" y="1771650"/>
            <a:ext cx="8763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mtClean="0">
                <a:solidFill>
                  <a:srgbClr val="FF0066"/>
                </a:solidFill>
              </a:rPr>
              <a:t>1) Tìm một số từ ngữ miêu tả hình dáng cây cối:</a:t>
            </a:r>
            <a:endParaRPr lang="en-US" altLang="en-US">
              <a:solidFill>
                <a:srgbClr val="FF0066"/>
              </a:solidFill>
            </a:endParaRPr>
          </a:p>
          <a:p>
            <a:pPr eaLnBrk="1" hangingPunct="1">
              <a:spcBef>
                <a:spcPct val="50000"/>
              </a:spcBef>
            </a:pPr>
            <a:r>
              <a:rPr lang="en-US" altLang="en-US">
                <a:solidFill>
                  <a:srgbClr val="3333CC"/>
                </a:solidFill>
              </a:rPr>
              <a:t> a</a:t>
            </a:r>
            <a:r>
              <a:rPr lang="en-US" altLang="en-US" smtClean="0">
                <a:solidFill>
                  <a:srgbClr val="3333CC"/>
                </a:solidFill>
              </a:rPr>
              <a:t>. Dáng cây, thân, gốc, cành, lá</a:t>
            </a:r>
            <a:endParaRPr lang="en-US" altLang="en-US">
              <a:solidFill>
                <a:srgbClr val="3333CC"/>
              </a:solidFill>
            </a:endParaRPr>
          </a:p>
          <a:p>
            <a:pPr eaLnBrk="1" hangingPunct="1">
              <a:spcBef>
                <a:spcPct val="50000"/>
              </a:spcBef>
            </a:pPr>
            <a:r>
              <a:rPr lang="en-US" altLang="en-US">
                <a:solidFill>
                  <a:srgbClr val="3333CC"/>
                </a:solidFill>
              </a:rPr>
              <a:t> b</a:t>
            </a:r>
            <a:r>
              <a:rPr lang="en-US" altLang="en-US" smtClean="0">
                <a:solidFill>
                  <a:srgbClr val="3333CC"/>
                </a:solidFill>
              </a:rPr>
              <a:t>. Hoa</a:t>
            </a:r>
            <a:endParaRPr lang="en-US" altLang="en-US">
              <a:solidFill>
                <a:srgbClr val="3333CC"/>
              </a:solidFill>
            </a:endParaRPr>
          </a:p>
          <a:p>
            <a:pPr eaLnBrk="1" hangingPunct="1">
              <a:spcBef>
                <a:spcPct val="50000"/>
              </a:spcBef>
            </a:pPr>
            <a:r>
              <a:rPr lang="en-US" altLang="en-US" smtClean="0">
                <a:solidFill>
                  <a:srgbClr val="3333CC"/>
                </a:solidFill>
              </a:rPr>
              <a:t> c. Quả</a:t>
            </a:r>
            <a:endParaRPr lang="en-US" altLang="en-US">
              <a:solidFill>
                <a:srgbClr val="3333CC"/>
              </a:solidFill>
            </a:endParaRPr>
          </a:p>
        </p:txBody>
      </p:sp>
      <p:sp>
        <p:nvSpPr>
          <p:cNvPr id="8" name="Text Box 9"/>
          <p:cNvSpPr txBox="1">
            <a:spLocks noChangeArrowheads="1"/>
          </p:cNvSpPr>
          <p:nvPr/>
        </p:nvSpPr>
        <p:spPr bwMode="auto">
          <a:xfrm>
            <a:off x="2457450" y="4214813"/>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mtClean="0">
                <a:solidFill>
                  <a:srgbClr val="FF0000"/>
                </a:solidFill>
              </a:rPr>
              <a:t>2)</a:t>
            </a:r>
            <a:r>
              <a:rPr lang="en-US" altLang="en-US" smtClean="0">
                <a:solidFill>
                  <a:srgbClr val="3333CC"/>
                </a:solidFill>
              </a:rPr>
              <a:t> </a:t>
            </a:r>
            <a:r>
              <a:rPr lang="en-US" altLang="en-US" smtClean="0">
                <a:solidFill>
                  <a:srgbClr val="FF0066"/>
                </a:solidFill>
              </a:rPr>
              <a:t>Đặt 1 câu miêu tả vẻ đẹp của một cây em thích.</a:t>
            </a:r>
            <a:endParaRPr lang="en-US" altLang="en-US">
              <a:solidFill>
                <a:srgbClr val="FF0066"/>
              </a:solidFill>
            </a:endParaRPr>
          </a:p>
        </p:txBody>
      </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plus(in)">
                                      <p:cBhvr>
                                        <p:cTn id="14" dur="2000"/>
                                        <p:tgtEl>
                                          <p:spTgt spid="6">
                                            <p:txEl>
                                              <p:pRg st="1" end="1"/>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plus(in)">
                                      <p:cBhvr>
                                        <p:cTn id="17" dur="2000"/>
                                        <p:tgtEl>
                                          <p:spTgt spid="6">
                                            <p:txEl>
                                              <p:pRg st="2" end="2"/>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plus(in)">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plus(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Cái đẹp</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81013" y="180975"/>
            <a:ext cx="2133600" cy="457200"/>
          </a:xfrm>
          <a:solidFill>
            <a:srgbClr val="C00000"/>
          </a:solidFill>
          <a:effectLst>
            <a:outerShdw dist="107763" dir="18900000" algn="ctr" rotWithShape="0">
              <a:schemeClr val="bg2">
                <a:alpha val="50000"/>
              </a:schemeClr>
            </a:outerShdw>
          </a:effectLst>
        </p:spPr>
        <p:txBody>
          <a:bodyPr>
            <a:normAutofit fontScale="90000"/>
          </a:bodyPr>
          <a:lstStyle/>
          <a:p>
            <a:pPr eaLnBrk="1" hangingPunct="1">
              <a:defRPr/>
            </a:pPr>
            <a:r>
              <a:rPr lang="en-US" sz="36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Bài tập 1</a:t>
            </a:r>
          </a:p>
        </p:txBody>
      </p:sp>
      <p:sp>
        <p:nvSpPr>
          <p:cNvPr id="5123" name="Rectangle 3"/>
          <p:cNvSpPr>
            <a:spLocks noChangeArrowheads="1"/>
          </p:cNvSpPr>
          <p:nvPr/>
        </p:nvSpPr>
        <p:spPr bwMode="auto">
          <a:xfrm>
            <a:off x="790575" y="1428750"/>
            <a:ext cx="314325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2" name="Rectangle 3"/>
          <p:cNvSpPr>
            <a:spLocks noChangeArrowheads="1"/>
          </p:cNvSpPr>
          <p:nvPr/>
        </p:nvSpPr>
        <p:spPr bwMode="auto">
          <a:xfrm>
            <a:off x="790575" y="3562350"/>
            <a:ext cx="314325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a:t>
            </a:r>
            <a:r>
              <a:rPr lang="en-US" altLang="en-US" b="1" smtClean="0">
                <a:cs typeface="Times New Roman" panose="02020603050405020304" pitchFamily="18" charset="0"/>
              </a:rPr>
              <a:t>thống nhất </a:t>
            </a:r>
            <a:r>
              <a:rPr lang="en-US" altLang="en-US" b="1">
                <a:cs typeface="Times New Roman" panose="02020603050405020304" pitchFamily="18" charset="0"/>
              </a:rPr>
              <a:t>với nội dung</a:t>
            </a:r>
          </a:p>
        </p:txBody>
      </p:sp>
      <p:sp>
        <p:nvSpPr>
          <p:cNvPr id="3" name="Rectangle 3"/>
          <p:cNvSpPr>
            <a:spLocks noChangeArrowheads="1"/>
          </p:cNvSpPr>
          <p:nvPr/>
        </p:nvSpPr>
        <p:spPr bwMode="auto">
          <a:xfrm>
            <a:off x="4686300" y="800100"/>
            <a:ext cx="6567488"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4" name="Rectangle 3"/>
          <p:cNvSpPr>
            <a:spLocks noChangeArrowheads="1"/>
          </p:cNvSpPr>
          <p:nvPr/>
        </p:nvSpPr>
        <p:spPr bwMode="auto">
          <a:xfrm>
            <a:off x="4681538" y="1685925"/>
            <a:ext cx="6572250" cy="1219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5" name="Rectangle 3"/>
          <p:cNvSpPr>
            <a:spLocks noChangeArrowheads="1"/>
          </p:cNvSpPr>
          <p:nvPr/>
        </p:nvSpPr>
        <p:spPr bwMode="auto">
          <a:xfrm>
            <a:off x="4686300" y="3200400"/>
            <a:ext cx="6567488"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6" name="Rectangle 3"/>
          <p:cNvSpPr>
            <a:spLocks noChangeArrowheads="1"/>
          </p:cNvSpPr>
          <p:nvPr/>
        </p:nvSpPr>
        <p:spPr bwMode="auto">
          <a:xfrm>
            <a:off x="4681538" y="4114800"/>
            <a:ext cx="6572250" cy="167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
        <p:nvSpPr>
          <p:cNvPr id="7" name="TextBox 6"/>
          <p:cNvSpPr txBox="1"/>
          <p:nvPr/>
        </p:nvSpPr>
        <p:spPr>
          <a:xfrm>
            <a:off x="2614613" y="112425"/>
            <a:ext cx="7225055" cy="584775"/>
          </a:xfrm>
          <a:prstGeom prst="rect">
            <a:avLst/>
          </a:prstGeom>
          <a:noFill/>
        </p:spPr>
        <p:txBody>
          <a:bodyPr wrap="none" rtlCol="0">
            <a:spAutoFit/>
          </a:bodyPr>
          <a:lstStyle/>
          <a:p>
            <a:r>
              <a:rPr lang="en-US" sz="3200" smtClean="0">
                <a:latin typeface="Times New Roman" panose="02020603050405020304" pitchFamily="18" charset="0"/>
                <a:cs typeface="Times New Roman" panose="02020603050405020304" pitchFamily="18" charset="0"/>
              </a:rPr>
              <a:t>Chọn nghĩa thích hợp với mỗi tục ngữ sau:</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953730"/>
      </p:ext>
    </p:extLst>
  </p:cSld>
  <p:clrMapOvr>
    <a:masterClrMapping/>
  </p:clrMapOvr>
  <p:transition spd="slow">
    <p:checke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1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30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30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ox(in)">
                                      <p:cBhvr>
                                        <p:cTn id="18" dur="3000"/>
                                        <p:tgtEl>
                                          <p:spTgt spid="512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3000"/>
                                        <p:tgtEl>
                                          <p:spTgt spid="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3000"/>
                                        <p:tgtEl>
                                          <p:spTgt spid="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5123" grpId="0" animBg="1"/>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419600" y="971550"/>
            <a:ext cx="3429000" cy="533400"/>
          </a:xfrm>
          <a:prstGeom prst="rect">
            <a:avLst/>
          </a:prstGeom>
          <a:solidFill>
            <a:srgbClr val="C00000"/>
          </a:solidFill>
          <a:ln>
            <a:noFill/>
          </a:ln>
          <a:effectLst>
            <a:outerShdw dist="107763" dir="18900000" algn="ctr" rotWithShape="0">
              <a:srgbClr val="808080">
                <a:alpha val="50000"/>
              </a:srgbClr>
            </a:outerShdw>
          </a:effectLst>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Phẩm chất là gì?</a:t>
            </a:r>
          </a:p>
        </p:txBody>
      </p:sp>
      <p:sp>
        <p:nvSpPr>
          <p:cNvPr id="31763" name="Rectangle 19"/>
          <p:cNvSpPr>
            <a:spLocks noChangeArrowheads="1"/>
          </p:cNvSpPr>
          <p:nvPr/>
        </p:nvSpPr>
        <p:spPr bwMode="auto">
          <a:xfrm>
            <a:off x="2000250" y="1758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Phẩm chất là những giá trị đạo đức tốt đẹp </a:t>
            </a:r>
            <a:r>
              <a:rPr kumimoji="1" lang="en-US" sz="3200" b="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trong </a:t>
            </a: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mỗi con người.</a:t>
            </a:r>
          </a:p>
        </p:txBody>
      </p:sp>
      <p:sp>
        <p:nvSpPr>
          <p:cNvPr id="31764" name="Rectangle 20"/>
          <p:cNvSpPr>
            <a:spLocks noChangeArrowheads="1"/>
          </p:cNvSpPr>
          <p:nvPr/>
        </p:nvSpPr>
        <p:spPr bwMode="auto">
          <a:xfrm>
            <a:off x="4419600" y="3025169"/>
            <a:ext cx="3429000" cy="584775"/>
          </a:xfrm>
          <a:prstGeom prst="rect">
            <a:avLst/>
          </a:prstGeom>
          <a:solidFill>
            <a:srgbClr val="C00000"/>
          </a:solidFill>
          <a:ln w="9525">
            <a:solidFill>
              <a:schemeClr val="tx1"/>
            </a:solidFill>
            <a:miter lim="800000"/>
            <a:headEnd/>
            <a:tailEnd/>
          </a:ln>
          <a:effectLst>
            <a:outerShdw dist="107763" dir="18900000" algn="ctr" rotWithShape="0">
              <a:schemeClr val="bg2">
                <a:alpha val="50000"/>
              </a:schemeClr>
            </a:outerShdw>
          </a:effectLst>
          <a:extLst/>
        </p:spPr>
        <p:txBody>
          <a:bodyPr>
            <a:spAutoFit/>
          </a:bodyPr>
          <a:lstStyle/>
          <a:p>
            <a:pPr>
              <a:defRPr/>
            </a:pPr>
            <a:r>
              <a:rPr kumimoji="1"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Hình thức là gì?</a:t>
            </a:r>
          </a:p>
        </p:txBody>
      </p:sp>
      <p:sp>
        <p:nvSpPr>
          <p:cNvPr id="31765" name="Rectangle 21"/>
          <p:cNvSpPr>
            <a:spLocks noChangeArrowheads="1"/>
          </p:cNvSpPr>
          <p:nvPr/>
        </p:nvSpPr>
        <p:spPr bwMode="auto">
          <a:xfrm>
            <a:off x="2000250" y="3799520"/>
            <a:ext cx="8850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Hình thức là vẻ đẹp bên ngoài của mỗi con người.</a:t>
            </a:r>
          </a:p>
        </p:txBody>
      </p:sp>
    </p:spTree>
    <p:extLst>
      <p:ext uri="{BB962C8B-B14F-4D97-AF65-F5344CB8AC3E}">
        <p14:creationId xmlns:p14="http://schemas.microsoft.com/office/powerpoint/2010/main" val="166519605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3000"/>
                                        <p:tgtEl>
                                          <p:spTgt spid="317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box(in)">
                                      <p:cBhvr>
                                        <p:cTn id="17" dur="2000"/>
                                        <p:tgtEl>
                                          <p:spTgt spid="31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65"/>
                                        </p:tgtEl>
                                        <p:attrNameLst>
                                          <p:attrName>style.visibility</p:attrName>
                                        </p:attrNameLst>
                                      </p:cBhvr>
                                      <p:to>
                                        <p:strVal val="visible"/>
                                      </p:to>
                                    </p:set>
                                    <p:animEffect transition="in" filter="box(in)">
                                      <p:cBhvr>
                                        <p:cTn id="22" dur="20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31763" grpId="0"/>
      <p:bldP spid="31764" grpId="0" animBg="1"/>
      <p:bldP spid="3176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TotalTime>
  <Words>1306</Words>
  <Application>Microsoft Office PowerPoint</Application>
  <PresentationFormat>Widescreen</PresentationFormat>
  <Paragraphs>137</Paragraphs>
  <Slides>33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vt:lpstr>
      <vt:lpstr>PowerPoint Presentation</vt:lpstr>
      <vt:lpstr>PowerPoint Presentation</vt:lpstr>
      <vt:lpstr>Em hiểu  “Hình thức thường thống nhất với nội dung” có nghĩa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Microsoft account</cp:lastModifiedBy>
  <cp:revision>310</cp:revision>
  <dcterms:created xsi:type="dcterms:W3CDTF">2021-08-04T18:52:07Z</dcterms:created>
  <dcterms:modified xsi:type="dcterms:W3CDTF">2022-02-24T03:18:31Z</dcterms:modified>
</cp:coreProperties>
</file>