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3" r:id="rId2"/>
    <p:sldId id="294" r:id="rId3"/>
    <p:sldId id="295" r:id="rId4"/>
    <p:sldId id="296" r:id="rId5"/>
    <p:sldId id="298" r:id="rId6"/>
    <p:sldId id="299" r:id="rId7"/>
    <p:sldId id="297" r:id="rId8"/>
    <p:sldId id="305" r:id="rId9"/>
    <p:sldId id="301" r:id="rId10"/>
    <p:sldId id="302" r:id="rId11"/>
    <p:sldId id="303" r:id="rId12"/>
    <p:sldId id="310" r:id="rId13"/>
    <p:sldId id="311" r:id="rId14"/>
    <p:sldId id="312" r:id="rId15"/>
    <p:sldId id="270" r:id="rId16"/>
    <p:sldId id="300" r:id="rId17"/>
    <p:sldId id="307" r:id="rId18"/>
    <p:sldId id="308" r:id="rId19"/>
    <p:sldId id="30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3" d="100"/>
          <a:sy n="83" d="100"/>
        </p:scale>
        <p:origin x="11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E69E-4224-4632-B945-23FBDBA5144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FE3-78C3-4610-9060-985E99DA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728-54FF-4DAE-9B8A-8B397AC9F448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slide" Target="slide15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14600" y="2045732"/>
            <a:ext cx="9525000" cy="1676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400" b="1" dirty="0" smtClean="0">
                <a:solidFill>
                  <a:schemeClr val="tx1"/>
                </a:solidFill>
                <a:latin typeface="+mj-lt"/>
              </a:rPr>
              <a:t>CHÀO MỪNG CÁC CON ĐẾN VỚI TIẾT HỌC </a:t>
            </a:r>
          </a:p>
          <a:p>
            <a:pPr algn="ctr"/>
            <a:r>
              <a:rPr lang="vi-VN" sz="3400" b="1" dirty="0" smtClean="0">
                <a:solidFill>
                  <a:schemeClr val="tx1"/>
                </a:solidFill>
                <a:latin typeface="+mj-lt"/>
              </a:rPr>
              <a:t>MÔN TOÁN – LỚP 4</a:t>
            </a:r>
            <a:endParaRPr lang="en-US" sz="3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2060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9248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673122-F6FC-4B6C-B0B6-1B7B4507EB8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124200" y="2286000"/>
            <a:ext cx="990600" cy="5334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7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124200" y="3174856"/>
            <a:ext cx="990600" cy="5334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8" name="AutoShape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24200" y="4076700"/>
            <a:ext cx="990600" cy="5334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9" name="AutoShape 1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24200" y="5029200"/>
            <a:ext cx="990600" cy="5334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3886200" y="246063"/>
            <a:ext cx="4105275" cy="1598613"/>
            <a:chOff x="2544" y="539"/>
            <a:chExt cx="2586" cy="1007"/>
          </a:xfrm>
        </p:grpSpPr>
        <p:sp>
          <p:nvSpPr>
            <p:cNvPr id="11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544" y="1056"/>
              <a:ext cx="2586" cy="490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</a:bodyPr>
            <a:lstStyle/>
            <a:p>
              <a:pPr algn="ctr"/>
              <a:r>
                <a:rPr lang="vi-VN" sz="3600" kern="10" spc="-360" dirty="0" smtClean="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+mj-lt"/>
                </a:rPr>
                <a:t>Thử tài</a:t>
              </a:r>
              <a:endParaRPr lang="en-US" sz="3600" kern="10" spc="-36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+mj-lt"/>
              </a:endParaRPr>
            </a:p>
          </p:txBody>
        </p:sp>
        <p:sp>
          <p:nvSpPr>
            <p:cNvPr id="12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3312" y="539"/>
              <a:ext cx="1248" cy="3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vi-VN" sz="3600" kern="10" dirty="0">
                  <a:solidFill>
                    <a:srgbClr val="FF0066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Trò chơi</a:t>
              </a:r>
              <a:endParaRPr lang="en-US" sz="3600" kern="10" dirty="0"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905000"/>
            <a:ext cx="386003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20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0" y="0"/>
            <a:ext cx="1524000" cy="6858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1449336" y="2854043"/>
            <a:ext cx="1365252" cy="754064"/>
            <a:chOff x="720" y="2352"/>
            <a:chExt cx="860" cy="475"/>
          </a:xfrm>
        </p:grpSpPr>
        <p:sp>
          <p:nvSpPr>
            <p:cNvPr id="1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340" y="2491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FF0066"/>
                  </a:solidFill>
                  <a:latin typeface="+mj-lt"/>
                </a:rPr>
                <a:t>5451</a:t>
              </a:r>
              <a:endParaRPr lang="en-US" altLang="en-US" b="1" dirty="0">
                <a:solidFill>
                  <a:srgbClr val="FF0066"/>
                </a:solidFill>
                <a:latin typeface="+mj-lt"/>
              </a:endParaRP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4009784" y="2893580"/>
            <a:ext cx="1374776" cy="723900"/>
            <a:chOff x="720" y="3120"/>
            <a:chExt cx="866" cy="456"/>
          </a:xfrm>
        </p:grpSpPr>
        <p:sp>
          <p:nvSpPr>
            <p:cNvPr id="1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720" y="3120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1346" y="3240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FF0066"/>
                  </a:solidFill>
                  <a:latin typeface="+mj-lt"/>
                </a:rPr>
                <a:t>5514</a:t>
              </a:r>
              <a:endParaRPr lang="en-US" altLang="en-US" b="1" dirty="0">
                <a:solidFill>
                  <a:srgbClr val="FF0066"/>
                </a:solidFill>
                <a:latin typeface="+mj-lt"/>
              </a:endParaRPr>
            </a:p>
          </p:txBody>
        </p:sp>
      </p:grpSp>
      <p:grpSp>
        <p:nvGrpSpPr>
          <p:cNvPr id="17" name="Group 29"/>
          <p:cNvGrpSpPr>
            <a:grpSpLocks/>
          </p:cNvGrpSpPr>
          <p:nvPr/>
        </p:nvGrpSpPr>
        <p:grpSpPr bwMode="auto">
          <a:xfrm>
            <a:off x="6567054" y="2863563"/>
            <a:ext cx="1250950" cy="744538"/>
            <a:chOff x="720" y="3696"/>
            <a:chExt cx="788" cy="469"/>
          </a:xfrm>
        </p:grpSpPr>
        <p:sp>
          <p:nvSpPr>
            <p:cNvPr id="1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720" y="3696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FFF66"/>
                    </a:gs>
                  </a:gsLst>
                  <a:path path="rect">
                    <a:fillToRect l="100000" t="10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268" y="3829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FF0066"/>
                  </a:solidFill>
                  <a:latin typeface="+mj-lt"/>
                </a:rPr>
                <a:t>5145</a:t>
              </a:r>
              <a:endParaRPr lang="en-US" altLang="en-US" b="1" dirty="0">
                <a:solidFill>
                  <a:srgbClr val="FF0066"/>
                </a:solidFill>
                <a:latin typeface="+mj-lt"/>
              </a:endParaRPr>
            </a:p>
          </p:txBody>
        </p:sp>
      </p:grp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2667000" y="512406"/>
            <a:ext cx="7800109" cy="1823605"/>
          </a:xfrm>
          <a:prstGeom prst="wedgeEllipseCallout">
            <a:avLst>
              <a:gd name="adj1" fmla="val -43750"/>
              <a:gd name="adj2" fmla="val 70000"/>
            </a:avLst>
          </a:prstGeom>
          <a:gradFill rotWithShape="1">
            <a:gsLst>
              <a:gs pos="0">
                <a:schemeClr val="bg1"/>
              </a:gs>
              <a:gs pos="100000">
                <a:srgbClr val="99FF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b="1" i="1" dirty="0" smtClean="0">
                <a:solidFill>
                  <a:srgbClr val="FF0066"/>
                </a:solidFill>
                <a:latin typeface="+mj-lt"/>
              </a:rPr>
              <a:t>Trong các số 5451; 5514; 5145; 5541 số chia hết cho 5 là: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i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21" name="Oval 33"/>
          <p:cNvSpPr>
            <a:spLocks noChangeArrowheads="1"/>
          </p:cNvSpPr>
          <p:nvPr/>
        </p:nvSpPr>
        <p:spPr bwMode="auto">
          <a:xfrm>
            <a:off x="6385313" y="2806267"/>
            <a:ext cx="838200" cy="838200"/>
          </a:xfrm>
          <a:prstGeom prst="ellipse">
            <a:avLst/>
          </a:prstGeom>
          <a:noFill/>
          <a:ln w="317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AutoShape 3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647055" y="6257636"/>
            <a:ext cx="533400" cy="6096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9125529" y="2920567"/>
            <a:ext cx="1190625" cy="696913"/>
            <a:chOff x="720" y="2352"/>
            <a:chExt cx="750" cy="439"/>
          </a:xfrm>
        </p:grpSpPr>
        <p:sp>
          <p:nvSpPr>
            <p:cNvPr id="2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+mj-lt"/>
                </a:rPr>
                <a:t>D.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auto">
            <a:xfrm>
              <a:off x="1230" y="2455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FF0066"/>
                  </a:solidFill>
                  <a:latin typeface="+mj-lt"/>
                </a:rPr>
                <a:t>5541</a:t>
              </a:r>
              <a:endParaRPr lang="en-US" altLang="en-US" b="1" dirty="0">
                <a:solidFill>
                  <a:srgbClr val="FF0066"/>
                </a:solidFill>
                <a:latin typeface="+mj-lt"/>
              </a:endParaRPr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065" y="3743036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177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0" y="0"/>
            <a:ext cx="1524000" cy="6858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1449336" y="2854036"/>
            <a:ext cx="1184276" cy="609600"/>
            <a:chOff x="720" y="2352"/>
            <a:chExt cx="746" cy="384"/>
          </a:xfrm>
        </p:grpSpPr>
        <p:sp>
          <p:nvSpPr>
            <p:cNvPr id="1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226" y="235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4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4009784" y="2893580"/>
            <a:ext cx="1084263" cy="609600"/>
            <a:chOff x="720" y="3120"/>
            <a:chExt cx="683" cy="384"/>
          </a:xfrm>
        </p:grpSpPr>
        <p:sp>
          <p:nvSpPr>
            <p:cNvPr id="1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720" y="3120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1163" y="31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>
                  <a:solidFill>
                    <a:srgbClr val="C00000"/>
                  </a:solidFill>
                  <a:latin typeface="+mj-lt"/>
                </a:rPr>
                <a:t>3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7" name="Group 29"/>
          <p:cNvGrpSpPr>
            <a:grpSpLocks/>
          </p:cNvGrpSpPr>
          <p:nvPr/>
        </p:nvGrpSpPr>
        <p:grpSpPr bwMode="auto">
          <a:xfrm>
            <a:off x="6486738" y="2868032"/>
            <a:ext cx="1049338" cy="622301"/>
            <a:chOff x="720" y="3688"/>
            <a:chExt cx="661" cy="392"/>
          </a:xfrm>
        </p:grpSpPr>
        <p:sp>
          <p:nvSpPr>
            <p:cNvPr id="1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720" y="3696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FFF66"/>
                    </a:gs>
                  </a:gsLst>
                  <a:path path="rect">
                    <a:fillToRect l="100000" t="10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141" y="3688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1828800" y="662709"/>
            <a:ext cx="8943109" cy="1823605"/>
          </a:xfrm>
          <a:prstGeom prst="roundRect">
            <a:avLst/>
          </a:prstGeom>
          <a:gradFill rotWithShape="1">
            <a:gsLst>
              <a:gs pos="0">
                <a:schemeClr val="bg1"/>
              </a:gs>
              <a:gs pos="100000">
                <a:srgbClr val="99FF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b="1" i="1" dirty="0" smtClean="0">
                <a:solidFill>
                  <a:srgbClr val="C00000"/>
                </a:solidFill>
                <a:latin typeface="+mj-lt"/>
              </a:rPr>
              <a:t>Hùng có 8 viên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gồm 4 viên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màu xanh, 3 viên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màu đỏ, 1 viên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màu vàng. Phân số chỉ phần các viên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màu đỏ trong số viên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của Hùng là:</a:t>
            </a:r>
            <a:r>
              <a:rPr lang="vi-VN" altLang="en-US" b="1" i="1" dirty="0" smtClean="0">
                <a:solidFill>
                  <a:srgbClr val="C00000"/>
                </a:solidFill>
                <a:latin typeface="+mj-lt"/>
              </a:rPr>
              <a:t> </a:t>
            </a:r>
            <a:endParaRPr lang="en-US" altLang="en-US" sz="2400" b="1" i="1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C00000"/>
              </a:solidFill>
            </a:endParaRPr>
          </a:p>
        </p:txBody>
      </p:sp>
      <p:sp>
        <p:nvSpPr>
          <p:cNvPr id="21" name="Oval 33"/>
          <p:cNvSpPr>
            <a:spLocks noChangeArrowheads="1"/>
          </p:cNvSpPr>
          <p:nvPr/>
        </p:nvSpPr>
        <p:spPr bwMode="auto">
          <a:xfrm>
            <a:off x="8943997" y="2822289"/>
            <a:ext cx="838200" cy="838200"/>
          </a:xfrm>
          <a:prstGeom prst="ellipse">
            <a:avLst/>
          </a:prstGeom>
          <a:noFill/>
          <a:ln w="317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AutoShape 3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647055" y="6257636"/>
            <a:ext cx="533400" cy="6096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9125530" y="2920564"/>
            <a:ext cx="1001713" cy="619125"/>
            <a:chOff x="720" y="2352"/>
            <a:chExt cx="631" cy="390"/>
          </a:xfrm>
        </p:grpSpPr>
        <p:sp>
          <p:nvSpPr>
            <p:cNvPr id="2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+mj-lt"/>
                </a:rPr>
                <a:t>D.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auto">
            <a:xfrm>
              <a:off x="1177" y="2406"/>
              <a:ext cx="17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>
                  <a:solidFill>
                    <a:srgbClr val="C00000"/>
                  </a:solidFill>
                  <a:latin typeface="+mj-lt"/>
                </a:rPr>
                <a:t>3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176412" y="3449781"/>
            <a:ext cx="457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26866" y="346550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8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04197" y="349033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4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53927" y="3503180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25516" y="3449781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769070" y="3530164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80136" y="344285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8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94205" y="349711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8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976" y="3931051"/>
            <a:ext cx="229189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64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4" grpId="0"/>
      <p:bldP spid="27" grpId="0"/>
      <p:bldP spid="31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0" y="0"/>
            <a:ext cx="1524000" cy="6858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1449336" y="2854036"/>
            <a:ext cx="1184276" cy="609600"/>
            <a:chOff x="720" y="2352"/>
            <a:chExt cx="746" cy="384"/>
          </a:xfrm>
        </p:grpSpPr>
        <p:sp>
          <p:nvSpPr>
            <p:cNvPr id="1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226" y="235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10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4009784" y="2893580"/>
            <a:ext cx="1084263" cy="609600"/>
            <a:chOff x="720" y="3120"/>
            <a:chExt cx="683" cy="384"/>
          </a:xfrm>
        </p:grpSpPr>
        <p:sp>
          <p:nvSpPr>
            <p:cNvPr id="1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720" y="3120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1163" y="31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15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7" name="Group 29"/>
          <p:cNvGrpSpPr>
            <a:grpSpLocks/>
          </p:cNvGrpSpPr>
          <p:nvPr/>
        </p:nvGrpSpPr>
        <p:grpSpPr bwMode="auto">
          <a:xfrm>
            <a:off x="6486738" y="2868032"/>
            <a:ext cx="1049338" cy="622301"/>
            <a:chOff x="720" y="3688"/>
            <a:chExt cx="661" cy="392"/>
          </a:xfrm>
        </p:grpSpPr>
        <p:sp>
          <p:nvSpPr>
            <p:cNvPr id="1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720" y="3696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FFF66"/>
                    </a:gs>
                  </a:gsLst>
                  <a:path path="rect">
                    <a:fillToRect l="100000" t="10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141" y="3688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15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1108365" y="543141"/>
            <a:ext cx="10702635" cy="1514260"/>
          </a:xfrm>
          <a:prstGeom prst="cloudCallout">
            <a:avLst/>
          </a:prstGeom>
          <a:gradFill rotWithShape="1">
            <a:gsLst>
              <a:gs pos="0">
                <a:schemeClr val="bg1"/>
              </a:gs>
              <a:gs pos="100000">
                <a:srgbClr val="99FF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b="1" i="1" dirty="0" smtClean="0">
                <a:solidFill>
                  <a:srgbClr val="C00000"/>
                </a:solidFill>
                <a:latin typeface="+mj-lt"/>
              </a:rPr>
              <a:t>Phân số     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ằng phân số nào dưới đây?</a:t>
            </a:r>
            <a:endParaRPr lang="en-US" altLang="en-US" b="1" i="1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21" name="Oval 33"/>
          <p:cNvSpPr>
            <a:spLocks noChangeArrowheads="1"/>
          </p:cNvSpPr>
          <p:nvPr/>
        </p:nvSpPr>
        <p:spPr bwMode="auto">
          <a:xfrm>
            <a:off x="6296564" y="2806264"/>
            <a:ext cx="838200" cy="838200"/>
          </a:xfrm>
          <a:prstGeom prst="ellipse">
            <a:avLst/>
          </a:prstGeom>
          <a:noFill/>
          <a:ln w="317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AutoShape 3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647055" y="6257636"/>
            <a:ext cx="533400" cy="6096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9125530" y="2863414"/>
            <a:ext cx="1079501" cy="666750"/>
            <a:chOff x="720" y="2316"/>
            <a:chExt cx="680" cy="420"/>
          </a:xfrm>
        </p:grpSpPr>
        <p:sp>
          <p:nvSpPr>
            <p:cNvPr id="2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+mj-lt"/>
                </a:rPr>
                <a:t>D.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auto">
            <a:xfrm>
              <a:off x="1226" y="2316"/>
              <a:ext cx="17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20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 flipV="1">
            <a:off x="2176412" y="3442854"/>
            <a:ext cx="642988" cy="69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99192" y="349033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27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3264" y="353016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18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53927" y="3503180"/>
            <a:ext cx="68717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7125516" y="3442854"/>
            <a:ext cx="594609" cy="69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769853" y="3463636"/>
            <a:ext cx="59413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089515" y="346363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27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69853" y="344285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27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4214092" y="697345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C00000"/>
                </a:solidFill>
                <a:latin typeface="+mj-lt"/>
              </a:rPr>
              <a:t>5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184532" y="1230745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209667" y="120573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9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78" y="4330402"/>
            <a:ext cx="2380074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58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4" grpId="0"/>
      <p:bldP spid="27" grpId="0"/>
      <p:bldP spid="31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0" y="0"/>
            <a:ext cx="1524000" cy="685800"/>
          </a:xfrm>
          <a:prstGeom prst="flowChartDocumen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1449336" y="2854036"/>
            <a:ext cx="1184276" cy="609600"/>
            <a:chOff x="720" y="2352"/>
            <a:chExt cx="746" cy="384"/>
          </a:xfrm>
        </p:grpSpPr>
        <p:sp>
          <p:nvSpPr>
            <p:cNvPr id="1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226" y="235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>
                  <a:solidFill>
                    <a:srgbClr val="C00000"/>
                  </a:solidFill>
                  <a:latin typeface="+mj-lt"/>
                </a:rPr>
                <a:t>9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4009784" y="2893580"/>
            <a:ext cx="1084263" cy="609600"/>
            <a:chOff x="720" y="3120"/>
            <a:chExt cx="683" cy="384"/>
          </a:xfrm>
        </p:grpSpPr>
        <p:sp>
          <p:nvSpPr>
            <p:cNvPr id="1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720" y="3120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0000FF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1163" y="31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9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7" name="Group 29"/>
          <p:cNvGrpSpPr>
            <a:grpSpLocks/>
          </p:cNvGrpSpPr>
          <p:nvPr/>
        </p:nvGrpSpPr>
        <p:grpSpPr bwMode="auto">
          <a:xfrm>
            <a:off x="6486738" y="2868032"/>
            <a:ext cx="1049338" cy="622301"/>
            <a:chOff x="720" y="3688"/>
            <a:chExt cx="661" cy="392"/>
          </a:xfrm>
        </p:grpSpPr>
        <p:sp>
          <p:nvSpPr>
            <p:cNvPr id="1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720" y="3696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FF33"/>
                      </a:gs>
                      <a:gs pos="100000">
                        <a:srgbClr val="FFFF66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FFF66"/>
                    </a:gs>
                  </a:gsLst>
                  <a:path path="rect">
                    <a:fillToRect l="100000" t="10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141" y="3688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8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1131476" y="701527"/>
            <a:ext cx="10603324" cy="1225150"/>
          </a:xfrm>
          <a:prstGeom prst="roundRect">
            <a:avLst/>
          </a:prstGeom>
          <a:gradFill rotWithShape="1">
            <a:gsLst>
              <a:gs pos="0">
                <a:schemeClr val="bg1"/>
              </a:gs>
              <a:gs pos="100000">
                <a:srgbClr val="99FF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b="1" i="1" dirty="0" smtClean="0">
                <a:solidFill>
                  <a:srgbClr val="C00000"/>
                </a:solidFill>
                <a:latin typeface="+mj-lt"/>
              </a:rPr>
              <a:t>Trong các phân số       ;       ;       ;        phân số nào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hơn 1?</a:t>
            </a:r>
            <a:r>
              <a:rPr lang="vi-VN" altLang="en-US" b="1" i="1" dirty="0" smtClean="0">
                <a:solidFill>
                  <a:srgbClr val="C00000"/>
                </a:solidFill>
                <a:latin typeface="+mj-lt"/>
              </a:rPr>
              <a:t>    </a:t>
            </a:r>
            <a:endParaRPr lang="en-US" altLang="en-US" sz="2400" b="1" i="1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C00000"/>
                </a:solidFill>
              </a:rPr>
              <a:t> </a:t>
            </a:r>
            <a:endParaRPr lang="en-US" altLang="en-US" sz="2400" b="1" dirty="0">
              <a:solidFill>
                <a:srgbClr val="C00000"/>
              </a:solidFill>
            </a:endParaRPr>
          </a:p>
        </p:txBody>
      </p:sp>
      <p:sp>
        <p:nvSpPr>
          <p:cNvPr id="21" name="Oval 33"/>
          <p:cNvSpPr>
            <a:spLocks noChangeArrowheads="1"/>
          </p:cNvSpPr>
          <p:nvPr/>
        </p:nvSpPr>
        <p:spPr bwMode="auto">
          <a:xfrm>
            <a:off x="8943997" y="2822289"/>
            <a:ext cx="838200" cy="838200"/>
          </a:xfrm>
          <a:prstGeom prst="ellipse">
            <a:avLst/>
          </a:prstGeom>
          <a:noFill/>
          <a:ln w="317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AutoShape 3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647055" y="6257636"/>
            <a:ext cx="533400" cy="6096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9125530" y="2920564"/>
            <a:ext cx="1001713" cy="619125"/>
            <a:chOff x="720" y="2352"/>
            <a:chExt cx="631" cy="390"/>
          </a:xfrm>
        </p:grpSpPr>
        <p:sp>
          <p:nvSpPr>
            <p:cNvPr id="2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20" y="2352"/>
              <a:ext cx="336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66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+mj-lt"/>
                </a:rPr>
                <a:t>D.</a:t>
              </a:r>
              <a:endPara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auto">
            <a:xfrm>
              <a:off x="1177" y="2406"/>
              <a:ext cx="17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vi-VN" altLang="en-US" b="1" dirty="0" smtClean="0">
                  <a:solidFill>
                    <a:srgbClr val="C00000"/>
                  </a:solidFill>
                  <a:latin typeface="+mj-lt"/>
                </a:rPr>
                <a:t>8</a:t>
              </a:r>
              <a:endParaRPr lang="en-US" altLang="en-US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176412" y="3449781"/>
            <a:ext cx="457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26866" y="346550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C00000"/>
                </a:solidFill>
                <a:latin typeface="+mj-lt"/>
              </a:rPr>
              <a:t>8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04197" y="349033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9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53927" y="3503180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25516" y="3449781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769070" y="3530164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80136" y="344285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8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94205" y="349711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9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976" y="3931051"/>
            <a:ext cx="2291898" cy="2895600"/>
          </a:xfrm>
          <a:prstGeom prst="rect">
            <a:avLst/>
          </a:prstGeom>
        </p:spPr>
      </p:pic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4649056" y="67521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 smtClean="0">
                <a:solidFill>
                  <a:srgbClr val="C00000"/>
                </a:solidFill>
                <a:latin typeface="+mj-lt"/>
              </a:rPr>
              <a:t>9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4614416" y="1158587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C00000"/>
                </a:solidFill>
                <a:latin typeface="+mj-lt"/>
              </a:rPr>
              <a:t>8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584856" y="1166113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66678" y="1219091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39320" y="1196398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55001" y="1236086"/>
            <a:ext cx="4401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5498440" y="685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 smtClean="0">
                <a:solidFill>
                  <a:srgbClr val="C00000"/>
                </a:solidFill>
                <a:latin typeface="+mj-lt"/>
              </a:rPr>
              <a:t>9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5477608" y="1170155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 smtClean="0">
                <a:solidFill>
                  <a:srgbClr val="C00000"/>
                </a:solidFill>
                <a:latin typeface="+mj-lt"/>
              </a:rPr>
              <a:t>9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0" name="Rectangle 15"/>
          <p:cNvSpPr>
            <a:spLocks noChangeArrowheads="1"/>
          </p:cNvSpPr>
          <p:nvPr/>
        </p:nvSpPr>
        <p:spPr bwMode="auto">
          <a:xfrm>
            <a:off x="6327947" y="1168444"/>
            <a:ext cx="319439" cy="54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C00000"/>
                </a:solidFill>
                <a:latin typeface="+mj-lt"/>
              </a:rPr>
              <a:t>8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6289044" y="685402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C00000"/>
                </a:solidFill>
                <a:latin typeface="+mj-lt"/>
              </a:rPr>
              <a:t>8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7201158" y="1234927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 smtClean="0">
                <a:solidFill>
                  <a:srgbClr val="C00000"/>
                </a:solidFill>
                <a:latin typeface="+mj-lt"/>
              </a:rPr>
              <a:t>9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7188195" y="701527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C00000"/>
                </a:solidFill>
                <a:latin typeface="+mj-lt"/>
              </a:rPr>
              <a:t>8</a:t>
            </a:r>
            <a:endParaRPr lang="en-US" altLang="en-US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1127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4" grpId="0"/>
      <p:bldP spid="27" grpId="0"/>
      <p:bldP spid="31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" y="1066800"/>
            <a:ext cx="952735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Cho hình chữ nhật 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 có chiều dài 12cm, chiều rộng 5cm. </a:t>
            </a:r>
          </a:p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 đỉnh A với trung điểm N của cạnh DC. Nối đỉnh C với trung điểm M của cạnh 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iết hình tứ giác AMCN là hình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ình hành có chiều cao MN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ằng chiều rộng của hình chữ nhật.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a, Giải thích tại sao đoạn thẳng AN và MC song song và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ằng nhau?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, Diện tích của hình chữ nhật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 mấy lần diện tích hình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ình hành AMCN?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372600" y="152400"/>
            <a:ext cx="1905000" cy="5846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Làm miệng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362200" y="3657600"/>
            <a:ext cx="7467600" cy="1981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latin typeface="+mj-lt"/>
              </a:rPr>
              <a:t>C</a:t>
            </a:r>
            <a:r>
              <a:rPr lang="vi-VN" sz="3200" b="1" dirty="0" smtClean="0">
                <a:latin typeface="+mj-lt"/>
              </a:rPr>
              <a:t>on hãy nhắc lại đặc điểm của hình </a:t>
            </a:r>
            <a:r>
              <a:rPr lang="en-US" sz="3200" b="1" dirty="0" smtClean="0">
                <a:latin typeface="+mj-lt"/>
                <a:cs typeface="Times New Roman" pitchFamily="18" charset="0"/>
              </a:rPr>
              <a:t>b</a:t>
            </a:r>
            <a:r>
              <a:rPr lang="vi-VN" sz="3200" b="1" dirty="0" smtClean="0">
                <a:latin typeface="+mj-lt"/>
                <a:cs typeface="Times New Roman" pitchFamily="18" charset="0"/>
              </a:rPr>
              <a:t>ình hành và đặc điểm của hình chữ nhật?</a:t>
            </a:r>
            <a:endParaRPr lang="en-US" sz="3200" b="1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VẬN DỤNG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4535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1981200"/>
            <a:ext cx="778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latin typeface="+mj-lt"/>
              </a:rPr>
              <a:t>Nêu lại đặc điểm của hình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3600" b="1" dirty="0" smtClean="0"/>
              <a:t> 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37087" y="3814833"/>
            <a:ext cx="891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latin typeface="+mj-lt"/>
              </a:rPr>
              <a:t>Nhắc lại cách rút gọn và quy đồng phân số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3600" b="1" dirty="0" smtClean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32829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9573" y="1676400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latin typeface="+mj-lt"/>
              </a:rPr>
              <a:t>DẶN DÒ</a:t>
            </a:r>
            <a:endParaRPr lang="en-US" sz="36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3338" y="2736502"/>
            <a:ext cx="5185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sz="2800" b="1" dirty="0" smtClean="0">
                <a:latin typeface="+mj-lt"/>
              </a:rPr>
              <a:t>Hoàn thành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2 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vào 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vở 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Toán</a:t>
            </a:r>
          </a:p>
          <a:p>
            <a:pPr marL="342900" indent="-342900">
              <a:buAutoNum type="arabicPeriod"/>
            </a:pP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Chuẩn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ị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sau: </a:t>
            </a:r>
          </a:p>
          <a:p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“Phép cộng phân số”</a:t>
            </a:r>
            <a:r>
              <a:rPr lang="vi-VN" sz="2800" b="1" dirty="0" smtClean="0"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2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2590800" y="533400"/>
            <a:ext cx="9144000" cy="41910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i="1" dirty="0" smtClean="0">
                <a:latin typeface="+mj-lt"/>
              </a:rPr>
              <a:t>Chúc các con chăm ngoan, học giỏi</a:t>
            </a:r>
            <a:endParaRPr lang="en-US" sz="5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067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KHỞI ĐỘNG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8498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80"/>
            <a:ext cx="122682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305800" y="53657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D8D6F8-469C-4F5A-87EF-1F9F5C914B4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21" name="Group 5"/>
          <p:cNvGrpSpPr>
            <a:grpSpLocks/>
          </p:cNvGrpSpPr>
          <p:nvPr/>
        </p:nvGrpSpPr>
        <p:grpSpPr bwMode="auto">
          <a:xfrm>
            <a:off x="758131" y="1190465"/>
            <a:ext cx="1905000" cy="824346"/>
            <a:chOff x="960" y="1104"/>
            <a:chExt cx="1152" cy="448"/>
          </a:xfrm>
        </p:grpSpPr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248" y="1104"/>
              <a:ext cx="288" cy="448"/>
              <a:chOff x="1728" y="2448"/>
              <a:chExt cx="288" cy="448"/>
            </a:xfrm>
          </p:grpSpPr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30" name="Line 8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205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1824" y="1104"/>
              <a:ext cx="288" cy="448"/>
              <a:chOff x="1728" y="2448"/>
              <a:chExt cx="288" cy="448"/>
            </a:xfrm>
          </p:grpSpPr>
          <p:sp>
            <p:nvSpPr>
              <p:cNvPr id="26" name="Text Box 11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27" name="Line 12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Text Box 13"/>
              <p:cNvSpPr txBox="1">
                <a:spLocks noChangeArrowheads="1"/>
              </p:cNvSpPr>
              <p:nvPr/>
            </p:nvSpPr>
            <p:spPr bwMode="auto">
              <a:xfrm>
                <a:off x="1764" y="2645"/>
                <a:ext cx="205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527" y="1200"/>
              <a:ext cx="384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vi-VN" altLang="en-US" sz="2400" dirty="0" smtClean="0">
                  <a:solidFill>
                    <a:srgbClr val="E20000"/>
                  </a:solidFill>
                  <a:latin typeface="+mj-lt"/>
                </a:rPr>
                <a:t>và</a:t>
              </a:r>
              <a:endParaRPr lang="en-US" altLang="en-US" sz="2400" dirty="0">
                <a:solidFill>
                  <a:srgbClr val="E20000"/>
                </a:solidFill>
                <a:latin typeface="+mj-lt"/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960" y="1200"/>
              <a:ext cx="28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32" name="Group 16"/>
          <p:cNvGrpSpPr>
            <a:grpSpLocks/>
          </p:cNvGrpSpPr>
          <p:nvPr/>
        </p:nvGrpSpPr>
        <p:grpSpPr bwMode="auto">
          <a:xfrm>
            <a:off x="6002338" y="1174790"/>
            <a:ext cx="2133600" cy="824346"/>
            <a:chOff x="960" y="1104"/>
            <a:chExt cx="1152" cy="448"/>
          </a:xfrm>
        </p:grpSpPr>
        <p:grpSp>
          <p:nvGrpSpPr>
            <p:cNvPr id="33" name="Group 17"/>
            <p:cNvGrpSpPr>
              <a:grpSpLocks/>
            </p:cNvGrpSpPr>
            <p:nvPr/>
          </p:nvGrpSpPr>
          <p:grpSpPr bwMode="auto">
            <a:xfrm>
              <a:off x="1248" y="1104"/>
              <a:ext cx="355" cy="448"/>
              <a:chOff x="1728" y="2448"/>
              <a:chExt cx="355" cy="448"/>
            </a:xfrm>
          </p:grpSpPr>
          <p:sp>
            <p:nvSpPr>
              <p:cNvPr id="40" name="Text Box 18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307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</a:t>
                </a:r>
              </a:p>
            </p:txBody>
          </p:sp>
          <p:sp>
            <p:nvSpPr>
              <p:cNvPr id="41" name="Line 19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Text Box 20"/>
              <p:cNvSpPr txBox="1">
                <a:spLocks noChangeArrowheads="1"/>
              </p:cNvSpPr>
              <p:nvPr/>
            </p:nvSpPr>
            <p:spPr bwMode="auto">
              <a:xfrm>
                <a:off x="1802" y="2645"/>
                <a:ext cx="183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34" name="Group 21"/>
            <p:cNvGrpSpPr>
              <a:grpSpLocks/>
            </p:cNvGrpSpPr>
            <p:nvPr/>
          </p:nvGrpSpPr>
          <p:grpSpPr bwMode="auto">
            <a:xfrm>
              <a:off x="1824" y="1104"/>
              <a:ext cx="288" cy="448"/>
              <a:chOff x="1728" y="2448"/>
              <a:chExt cx="288" cy="448"/>
            </a:xfrm>
          </p:grpSpPr>
          <p:sp>
            <p:nvSpPr>
              <p:cNvPr id="37" name="Text Box 22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38" name="Line 23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Text Box 24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83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1536" y="1200"/>
              <a:ext cx="384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vi-VN" altLang="en-US" sz="2400" dirty="0" smtClean="0">
                  <a:solidFill>
                    <a:srgbClr val="E20000"/>
                  </a:solidFill>
                  <a:latin typeface="+mj-lt"/>
                </a:rPr>
                <a:t>và</a:t>
              </a:r>
              <a:endParaRPr lang="en-US" altLang="en-US" sz="2400" dirty="0">
                <a:solidFill>
                  <a:srgbClr val="E20000"/>
                </a:solidFill>
                <a:latin typeface="+mj-lt"/>
              </a:endParaRPr>
            </a:p>
          </p:txBody>
        </p:sp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960" y="1200"/>
              <a:ext cx="28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grpSp>
        <p:nvGrpSpPr>
          <p:cNvPr id="43" name="Group 27"/>
          <p:cNvGrpSpPr>
            <a:grpSpLocks/>
          </p:cNvGrpSpPr>
          <p:nvPr/>
        </p:nvGrpSpPr>
        <p:grpSpPr bwMode="auto">
          <a:xfrm>
            <a:off x="3764744" y="3166593"/>
            <a:ext cx="1905000" cy="818242"/>
            <a:chOff x="960" y="1104"/>
            <a:chExt cx="1152" cy="451"/>
          </a:xfrm>
        </p:grpSpPr>
        <p:grpSp>
          <p:nvGrpSpPr>
            <p:cNvPr id="44" name="Group 28"/>
            <p:cNvGrpSpPr>
              <a:grpSpLocks/>
            </p:cNvGrpSpPr>
            <p:nvPr/>
          </p:nvGrpSpPr>
          <p:grpSpPr bwMode="auto">
            <a:xfrm>
              <a:off x="1248" y="1104"/>
              <a:ext cx="288" cy="451"/>
              <a:chOff x="1728" y="2448"/>
              <a:chExt cx="288" cy="451"/>
            </a:xfrm>
          </p:grpSpPr>
          <p:sp>
            <p:nvSpPr>
              <p:cNvPr id="51" name="Text Box 29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52" name="Line 30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31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205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45" name="Group 32"/>
            <p:cNvGrpSpPr>
              <a:grpSpLocks/>
            </p:cNvGrpSpPr>
            <p:nvPr/>
          </p:nvGrpSpPr>
          <p:grpSpPr bwMode="auto">
            <a:xfrm>
              <a:off x="1824" y="1104"/>
              <a:ext cx="288" cy="451"/>
              <a:chOff x="1728" y="2448"/>
              <a:chExt cx="288" cy="451"/>
            </a:xfrm>
          </p:grpSpPr>
          <p:sp>
            <p:nvSpPr>
              <p:cNvPr id="48" name="Text Box 33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40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49" name="Line 34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35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205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sp>
          <p:nvSpPr>
            <p:cNvPr id="46" name="Text Box 36"/>
            <p:cNvSpPr txBox="1">
              <a:spLocks noChangeArrowheads="1"/>
            </p:cNvSpPr>
            <p:nvPr/>
          </p:nvSpPr>
          <p:spPr bwMode="auto">
            <a:xfrm>
              <a:off x="1536" y="1200"/>
              <a:ext cx="384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vi-VN" altLang="en-US" sz="2400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à</a:t>
              </a:r>
              <a:endParaRPr lang="en-US" altLang="en-US" sz="2400" dirty="0">
                <a:solidFill>
                  <a:srgbClr val="E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 Box 37"/>
            <p:cNvSpPr txBox="1">
              <a:spLocks noChangeArrowheads="1"/>
            </p:cNvSpPr>
            <p:nvPr/>
          </p:nvSpPr>
          <p:spPr bwMode="auto">
            <a:xfrm>
              <a:off x="960" y="1200"/>
              <a:ext cx="288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c)</a:t>
              </a:r>
            </a:p>
          </p:txBody>
        </p:sp>
      </p:grpSp>
      <p:grpSp>
        <p:nvGrpSpPr>
          <p:cNvPr id="54" name="Group 38"/>
          <p:cNvGrpSpPr>
            <a:grpSpLocks/>
          </p:cNvGrpSpPr>
          <p:nvPr/>
        </p:nvGrpSpPr>
        <p:grpSpPr bwMode="auto">
          <a:xfrm>
            <a:off x="9419631" y="3239180"/>
            <a:ext cx="2258919" cy="818243"/>
            <a:chOff x="960" y="1104"/>
            <a:chExt cx="1181" cy="451"/>
          </a:xfrm>
        </p:grpSpPr>
        <p:grpSp>
          <p:nvGrpSpPr>
            <p:cNvPr id="55" name="Group 39"/>
            <p:cNvGrpSpPr>
              <a:grpSpLocks/>
            </p:cNvGrpSpPr>
            <p:nvPr/>
          </p:nvGrpSpPr>
          <p:grpSpPr bwMode="auto">
            <a:xfrm>
              <a:off x="1248" y="1104"/>
              <a:ext cx="336" cy="451"/>
              <a:chOff x="1728" y="2448"/>
              <a:chExt cx="336" cy="451"/>
            </a:xfrm>
          </p:grpSpPr>
          <p:sp>
            <p:nvSpPr>
              <p:cNvPr id="62" name="Text Box 40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88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</a:t>
                </a:r>
              </a:p>
            </p:txBody>
          </p:sp>
          <p:sp>
            <p:nvSpPr>
              <p:cNvPr id="63" name="Line 41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Text Box 42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257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</a:t>
                </a:r>
              </a:p>
            </p:txBody>
          </p:sp>
        </p:grpSp>
        <p:grpSp>
          <p:nvGrpSpPr>
            <p:cNvPr id="56" name="Group 43"/>
            <p:cNvGrpSpPr>
              <a:grpSpLocks/>
            </p:cNvGrpSpPr>
            <p:nvPr/>
          </p:nvGrpSpPr>
          <p:grpSpPr bwMode="auto">
            <a:xfrm>
              <a:off x="1824" y="1104"/>
              <a:ext cx="317" cy="451"/>
              <a:chOff x="1728" y="2448"/>
              <a:chExt cx="317" cy="451"/>
            </a:xfrm>
          </p:grpSpPr>
          <p:sp>
            <p:nvSpPr>
              <p:cNvPr id="59" name="Text Box 44"/>
              <p:cNvSpPr txBox="1">
                <a:spLocks noChangeArrowheads="1"/>
              </p:cNvSpPr>
              <p:nvPr/>
            </p:nvSpPr>
            <p:spPr bwMode="auto">
              <a:xfrm>
                <a:off x="1776" y="2448"/>
                <a:ext cx="269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</a:p>
            </p:txBody>
          </p:sp>
          <p:sp>
            <p:nvSpPr>
              <p:cNvPr id="60" name="Line 45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Text Box 46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257" cy="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</a:t>
                </a:r>
              </a:p>
            </p:txBody>
          </p:sp>
        </p:grpSp>
        <p:sp>
          <p:nvSpPr>
            <p:cNvPr id="57" name="Text Box 47"/>
            <p:cNvSpPr txBox="1">
              <a:spLocks noChangeArrowheads="1"/>
            </p:cNvSpPr>
            <p:nvPr/>
          </p:nvSpPr>
          <p:spPr bwMode="auto">
            <a:xfrm>
              <a:off x="1536" y="1200"/>
              <a:ext cx="384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vi-VN" altLang="en-US" sz="2400" dirty="0" smtClean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à</a:t>
              </a:r>
              <a:endParaRPr lang="en-US" altLang="en-US" sz="2400" dirty="0">
                <a:solidFill>
                  <a:srgbClr val="E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 Box 48"/>
            <p:cNvSpPr txBox="1">
              <a:spLocks noChangeArrowheads="1"/>
            </p:cNvSpPr>
            <p:nvPr/>
          </p:nvSpPr>
          <p:spPr bwMode="auto">
            <a:xfrm>
              <a:off x="960" y="1200"/>
              <a:ext cx="288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d)</a:t>
              </a:r>
            </a:p>
          </p:txBody>
        </p:sp>
      </p:grpSp>
      <p:sp>
        <p:nvSpPr>
          <p:cNvPr id="65" name="AutoShape 49"/>
          <p:cNvSpPr>
            <a:spLocks noChangeArrowheads="1"/>
          </p:cNvSpPr>
          <p:nvPr/>
        </p:nvSpPr>
        <p:spPr bwMode="auto">
          <a:xfrm>
            <a:off x="224731" y="183086"/>
            <a:ext cx="4876800" cy="945086"/>
          </a:xfrm>
          <a:prstGeom prst="flowChartTerminator">
            <a:avLst/>
          </a:prstGeom>
          <a:gradFill rotWithShape="1">
            <a:gsLst>
              <a:gs pos="0">
                <a:srgbClr val="00FF00"/>
              </a:gs>
              <a:gs pos="100000">
                <a:srgbClr val="99FF33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66" name="Group 102"/>
          <p:cNvGrpSpPr>
            <a:grpSpLocks/>
          </p:cNvGrpSpPr>
          <p:nvPr/>
        </p:nvGrpSpPr>
        <p:grpSpPr bwMode="auto">
          <a:xfrm>
            <a:off x="482600" y="2166612"/>
            <a:ext cx="3200400" cy="1082110"/>
            <a:chOff x="912" y="1758"/>
            <a:chExt cx="1536" cy="784"/>
          </a:xfrm>
        </p:grpSpPr>
        <p:sp>
          <p:nvSpPr>
            <p:cNvPr id="67" name="AutoShape 103"/>
            <p:cNvSpPr>
              <a:spLocks noChangeArrowheads="1"/>
            </p:cNvSpPr>
            <p:nvPr/>
          </p:nvSpPr>
          <p:spPr bwMode="auto">
            <a:xfrm>
              <a:off x="912" y="1776"/>
              <a:ext cx="1536" cy="720"/>
            </a:xfrm>
            <a:prstGeom prst="wedgeRoundRectCallout">
              <a:avLst>
                <a:gd name="adj1" fmla="val -977"/>
                <a:gd name="adj2" fmla="val -73333"/>
                <a:gd name="adj3" fmla="val 16667"/>
              </a:avLst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ahoma" panose="020B0604030504040204" pitchFamily="34" charset="0"/>
              </a:endParaRPr>
            </a:p>
          </p:txBody>
        </p:sp>
        <p:grpSp>
          <p:nvGrpSpPr>
            <p:cNvPr id="68" name="Group 104"/>
            <p:cNvGrpSpPr>
              <a:grpSpLocks/>
            </p:cNvGrpSpPr>
            <p:nvPr/>
          </p:nvGrpSpPr>
          <p:grpSpPr bwMode="auto">
            <a:xfrm>
              <a:off x="1344" y="1965"/>
              <a:ext cx="288" cy="577"/>
              <a:chOff x="1728" y="2402"/>
              <a:chExt cx="288" cy="577"/>
            </a:xfrm>
          </p:grpSpPr>
          <p:sp>
            <p:nvSpPr>
              <p:cNvPr id="76" name="Text Box 105"/>
              <p:cNvSpPr txBox="1">
                <a:spLocks noChangeArrowheads="1"/>
              </p:cNvSpPr>
              <p:nvPr/>
            </p:nvSpPr>
            <p:spPr bwMode="auto">
              <a:xfrm>
                <a:off x="1776" y="2402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77" name="Line 106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107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62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69" name="Group 108"/>
            <p:cNvGrpSpPr>
              <a:grpSpLocks/>
            </p:cNvGrpSpPr>
            <p:nvPr/>
          </p:nvGrpSpPr>
          <p:grpSpPr bwMode="auto">
            <a:xfrm>
              <a:off x="1920" y="1945"/>
              <a:ext cx="288" cy="597"/>
              <a:chOff x="1728" y="2382"/>
              <a:chExt cx="288" cy="597"/>
            </a:xfrm>
          </p:grpSpPr>
          <p:sp>
            <p:nvSpPr>
              <p:cNvPr id="73" name="Text Box 109"/>
              <p:cNvSpPr txBox="1">
                <a:spLocks noChangeArrowheads="1"/>
              </p:cNvSpPr>
              <p:nvPr/>
            </p:nvSpPr>
            <p:spPr bwMode="auto">
              <a:xfrm>
                <a:off x="1776" y="2382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74" name="Line 110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Text Box 111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62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sp>
          <p:nvSpPr>
            <p:cNvPr id="70" name="Text Box 112"/>
            <p:cNvSpPr txBox="1">
              <a:spLocks noChangeArrowheads="1"/>
            </p:cNvSpPr>
            <p:nvPr/>
          </p:nvSpPr>
          <p:spPr bwMode="auto">
            <a:xfrm>
              <a:off x="1627" y="2046"/>
              <a:ext cx="38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E20000"/>
                  </a:solidFill>
                  <a:latin typeface=".VnTime" pitchFamily="34" charset="0"/>
                </a:rPr>
                <a:t> </a:t>
              </a: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</a:p>
          </p:txBody>
        </p:sp>
        <p:sp>
          <p:nvSpPr>
            <p:cNvPr id="71" name="Text Box 113"/>
            <p:cNvSpPr txBox="1">
              <a:spLocks noChangeArrowheads="1"/>
            </p:cNvSpPr>
            <p:nvPr/>
          </p:nvSpPr>
          <p:spPr bwMode="auto">
            <a:xfrm>
              <a:off x="1248" y="1758"/>
              <a:ext cx="864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vi-VN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ì</a:t>
              </a: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en-US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 &lt;  9</a:t>
              </a:r>
            </a:p>
          </p:txBody>
        </p:sp>
        <p:sp>
          <p:nvSpPr>
            <p:cNvPr id="72" name="Text Box 114"/>
            <p:cNvSpPr txBox="1">
              <a:spLocks noChangeArrowheads="1"/>
            </p:cNvSpPr>
            <p:nvPr/>
          </p:nvSpPr>
          <p:spPr bwMode="auto">
            <a:xfrm>
              <a:off x="1008" y="2055"/>
              <a:ext cx="336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2400" dirty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ê</a:t>
              </a: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altLang="en-US" sz="2400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9" name="Group 115"/>
          <p:cNvGrpSpPr>
            <a:grpSpLocks/>
          </p:cNvGrpSpPr>
          <p:nvPr/>
        </p:nvGrpSpPr>
        <p:grpSpPr bwMode="auto">
          <a:xfrm>
            <a:off x="5796048" y="2220833"/>
            <a:ext cx="3200400" cy="1152069"/>
            <a:chOff x="1045" y="1319"/>
            <a:chExt cx="1536" cy="851"/>
          </a:xfrm>
        </p:grpSpPr>
        <p:sp>
          <p:nvSpPr>
            <p:cNvPr id="80" name="AutoShape 116"/>
            <p:cNvSpPr>
              <a:spLocks noChangeArrowheads="1"/>
            </p:cNvSpPr>
            <p:nvPr/>
          </p:nvSpPr>
          <p:spPr bwMode="auto">
            <a:xfrm>
              <a:off x="1045" y="1354"/>
              <a:ext cx="1536" cy="720"/>
            </a:xfrm>
            <a:prstGeom prst="wedgeRoundRectCallout">
              <a:avLst>
                <a:gd name="adj1" fmla="val -977"/>
                <a:gd name="adj2" fmla="val -73333"/>
                <a:gd name="adj3" fmla="val 16667"/>
              </a:avLst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ahoma" panose="020B0604030504040204" pitchFamily="34" charset="0"/>
              </a:endParaRPr>
            </a:p>
          </p:txBody>
        </p:sp>
        <p:grpSp>
          <p:nvGrpSpPr>
            <p:cNvPr id="81" name="Group 117"/>
            <p:cNvGrpSpPr>
              <a:grpSpLocks/>
            </p:cNvGrpSpPr>
            <p:nvPr/>
          </p:nvGrpSpPr>
          <p:grpSpPr bwMode="auto">
            <a:xfrm>
              <a:off x="1598" y="1533"/>
              <a:ext cx="247" cy="618"/>
              <a:chOff x="1982" y="1970"/>
              <a:chExt cx="247" cy="618"/>
            </a:xfrm>
          </p:grpSpPr>
          <p:sp>
            <p:nvSpPr>
              <p:cNvPr id="89" name="Text Box 118"/>
              <p:cNvSpPr txBox="1">
                <a:spLocks noChangeArrowheads="1"/>
              </p:cNvSpPr>
              <p:nvPr/>
            </p:nvSpPr>
            <p:spPr bwMode="auto">
              <a:xfrm>
                <a:off x="1989" y="1970"/>
                <a:ext cx="240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</a:t>
                </a:r>
              </a:p>
            </p:txBody>
          </p:sp>
          <p:sp>
            <p:nvSpPr>
              <p:cNvPr id="90" name="Line 119"/>
              <p:cNvSpPr>
                <a:spLocks noChangeShapeType="1"/>
              </p:cNvSpPr>
              <p:nvPr/>
            </p:nvSpPr>
            <p:spPr bwMode="auto">
              <a:xfrm>
                <a:off x="1982" y="2281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Text Box 120"/>
              <p:cNvSpPr txBox="1">
                <a:spLocks noChangeArrowheads="1"/>
              </p:cNvSpPr>
              <p:nvPr/>
            </p:nvSpPr>
            <p:spPr bwMode="auto">
              <a:xfrm>
                <a:off x="2028" y="2247"/>
                <a:ext cx="162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82" name="Group 121"/>
            <p:cNvGrpSpPr>
              <a:grpSpLocks/>
            </p:cNvGrpSpPr>
            <p:nvPr/>
          </p:nvGrpSpPr>
          <p:grpSpPr bwMode="auto">
            <a:xfrm>
              <a:off x="2008" y="1531"/>
              <a:ext cx="254" cy="639"/>
              <a:chOff x="1816" y="1968"/>
              <a:chExt cx="254" cy="639"/>
            </a:xfrm>
          </p:grpSpPr>
          <p:sp>
            <p:nvSpPr>
              <p:cNvPr id="86" name="Text Box 122"/>
              <p:cNvSpPr txBox="1">
                <a:spLocks noChangeArrowheads="1"/>
              </p:cNvSpPr>
              <p:nvPr/>
            </p:nvSpPr>
            <p:spPr bwMode="auto">
              <a:xfrm>
                <a:off x="1850" y="1968"/>
                <a:ext cx="220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7" name="Line 123"/>
              <p:cNvSpPr>
                <a:spLocks noChangeShapeType="1"/>
              </p:cNvSpPr>
              <p:nvPr/>
            </p:nvSpPr>
            <p:spPr bwMode="auto">
              <a:xfrm>
                <a:off x="1816" y="2307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Text Box 124"/>
              <p:cNvSpPr txBox="1">
                <a:spLocks noChangeArrowheads="1"/>
              </p:cNvSpPr>
              <p:nvPr/>
            </p:nvSpPr>
            <p:spPr bwMode="auto">
              <a:xfrm>
                <a:off x="1861" y="2266"/>
                <a:ext cx="150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  <p:sp>
          <p:nvSpPr>
            <p:cNvPr id="83" name="Text Box 125"/>
            <p:cNvSpPr txBox="1">
              <a:spLocks noChangeArrowheads="1"/>
            </p:cNvSpPr>
            <p:nvPr/>
          </p:nvSpPr>
          <p:spPr bwMode="auto">
            <a:xfrm>
              <a:off x="1816" y="1675"/>
              <a:ext cx="38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E20000"/>
                  </a:solidFill>
                  <a:latin typeface=".VnTime" pitchFamily="34" charset="0"/>
                </a:rPr>
                <a:t> </a:t>
              </a: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</a:p>
          </p:txBody>
        </p:sp>
        <p:sp>
          <p:nvSpPr>
            <p:cNvPr id="84" name="Text Box 126"/>
            <p:cNvSpPr txBox="1">
              <a:spLocks noChangeArrowheads="1"/>
            </p:cNvSpPr>
            <p:nvPr/>
          </p:nvSpPr>
          <p:spPr bwMode="auto">
            <a:xfrm>
              <a:off x="1382" y="1319"/>
              <a:ext cx="86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vi-VN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ì</a:t>
              </a: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en-US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 &gt;  5</a:t>
              </a:r>
            </a:p>
          </p:txBody>
        </p:sp>
        <p:sp>
          <p:nvSpPr>
            <p:cNvPr id="85" name="Text Box 127"/>
            <p:cNvSpPr txBox="1">
              <a:spLocks noChangeArrowheads="1"/>
            </p:cNvSpPr>
            <p:nvPr/>
          </p:nvSpPr>
          <p:spPr bwMode="auto">
            <a:xfrm>
              <a:off x="1203" y="1701"/>
              <a:ext cx="33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2400" dirty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ê</a:t>
              </a: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altLang="en-US" sz="2400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2" name="Group 128"/>
          <p:cNvGrpSpPr>
            <a:grpSpLocks/>
          </p:cNvGrpSpPr>
          <p:nvPr/>
        </p:nvGrpSpPr>
        <p:grpSpPr bwMode="auto">
          <a:xfrm>
            <a:off x="3153452" y="4141262"/>
            <a:ext cx="3200400" cy="1122137"/>
            <a:chOff x="912" y="1729"/>
            <a:chExt cx="1536" cy="813"/>
          </a:xfrm>
        </p:grpSpPr>
        <p:sp>
          <p:nvSpPr>
            <p:cNvPr id="93" name="AutoShape 129"/>
            <p:cNvSpPr>
              <a:spLocks noChangeArrowheads="1"/>
            </p:cNvSpPr>
            <p:nvPr/>
          </p:nvSpPr>
          <p:spPr bwMode="auto">
            <a:xfrm>
              <a:off x="912" y="1776"/>
              <a:ext cx="1536" cy="720"/>
            </a:xfrm>
            <a:prstGeom prst="wedgeRoundRectCallout">
              <a:avLst>
                <a:gd name="adj1" fmla="val -977"/>
                <a:gd name="adj2" fmla="val -73333"/>
                <a:gd name="adj3" fmla="val 16667"/>
              </a:avLst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ahoma" panose="020B0604030504040204" pitchFamily="34" charset="0"/>
              </a:endParaRPr>
            </a:p>
          </p:txBody>
        </p:sp>
        <p:grpSp>
          <p:nvGrpSpPr>
            <p:cNvPr id="94" name="Group 130"/>
            <p:cNvGrpSpPr>
              <a:grpSpLocks/>
            </p:cNvGrpSpPr>
            <p:nvPr/>
          </p:nvGrpSpPr>
          <p:grpSpPr bwMode="auto">
            <a:xfrm>
              <a:off x="1344" y="1920"/>
              <a:ext cx="297" cy="622"/>
              <a:chOff x="1728" y="2357"/>
              <a:chExt cx="297" cy="622"/>
            </a:xfrm>
          </p:grpSpPr>
          <p:sp>
            <p:nvSpPr>
              <p:cNvPr id="102" name="Text Box 131"/>
              <p:cNvSpPr txBox="1">
                <a:spLocks noChangeArrowheads="1"/>
              </p:cNvSpPr>
              <p:nvPr/>
            </p:nvSpPr>
            <p:spPr bwMode="auto">
              <a:xfrm>
                <a:off x="1785" y="2357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03" name="Line 132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Text Box 133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62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95" name="Group 134"/>
            <p:cNvGrpSpPr>
              <a:grpSpLocks/>
            </p:cNvGrpSpPr>
            <p:nvPr/>
          </p:nvGrpSpPr>
          <p:grpSpPr bwMode="auto">
            <a:xfrm>
              <a:off x="1920" y="1909"/>
              <a:ext cx="292" cy="633"/>
              <a:chOff x="1728" y="2346"/>
              <a:chExt cx="292" cy="633"/>
            </a:xfrm>
          </p:grpSpPr>
          <p:sp>
            <p:nvSpPr>
              <p:cNvPr id="99" name="Text Box 135"/>
              <p:cNvSpPr txBox="1">
                <a:spLocks noChangeArrowheads="1"/>
              </p:cNvSpPr>
              <p:nvPr/>
            </p:nvSpPr>
            <p:spPr bwMode="auto">
              <a:xfrm>
                <a:off x="1780" y="2346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00" name="Line 136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Text Box 137"/>
              <p:cNvSpPr txBox="1">
                <a:spLocks noChangeArrowheads="1"/>
              </p:cNvSpPr>
              <p:nvPr/>
            </p:nvSpPr>
            <p:spPr bwMode="auto">
              <a:xfrm>
                <a:off x="1776" y="2645"/>
                <a:ext cx="162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sp>
          <p:nvSpPr>
            <p:cNvPr id="96" name="Text Box 138"/>
            <p:cNvSpPr txBox="1">
              <a:spLocks noChangeArrowheads="1"/>
            </p:cNvSpPr>
            <p:nvPr/>
          </p:nvSpPr>
          <p:spPr bwMode="auto">
            <a:xfrm>
              <a:off x="1632" y="2062"/>
              <a:ext cx="384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E20000"/>
                  </a:solidFill>
                  <a:latin typeface=".VnTime" pitchFamily="34" charset="0"/>
                </a:rPr>
                <a:t> </a:t>
              </a:r>
              <a:r>
                <a:rPr lang="en-US" altLang="en-US" sz="28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</a:p>
          </p:txBody>
        </p:sp>
        <p:sp>
          <p:nvSpPr>
            <p:cNvPr id="97" name="Text Box 139"/>
            <p:cNvSpPr txBox="1">
              <a:spLocks noChangeArrowheads="1"/>
            </p:cNvSpPr>
            <p:nvPr/>
          </p:nvSpPr>
          <p:spPr bwMode="auto">
            <a:xfrm>
              <a:off x="1296" y="1729"/>
              <a:ext cx="864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vi-VN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ì</a:t>
              </a: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en-US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 &lt;  5</a:t>
              </a:r>
            </a:p>
          </p:txBody>
        </p:sp>
        <p:sp>
          <p:nvSpPr>
            <p:cNvPr id="98" name="Text Box 140"/>
            <p:cNvSpPr txBox="1">
              <a:spLocks noChangeArrowheads="1"/>
            </p:cNvSpPr>
            <p:nvPr/>
          </p:nvSpPr>
          <p:spPr bwMode="auto">
            <a:xfrm>
              <a:off x="1008" y="2055"/>
              <a:ext cx="336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2400" dirty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ê</a:t>
              </a: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altLang="en-US" sz="2400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5" name="Group 141"/>
          <p:cNvGrpSpPr>
            <a:grpSpLocks/>
          </p:cNvGrpSpPr>
          <p:nvPr/>
        </p:nvGrpSpPr>
        <p:grpSpPr bwMode="auto">
          <a:xfrm>
            <a:off x="8970770" y="4230451"/>
            <a:ext cx="3200400" cy="1096646"/>
            <a:chOff x="912" y="1750"/>
            <a:chExt cx="1536" cy="792"/>
          </a:xfrm>
        </p:grpSpPr>
        <p:sp>
          <p:nvSpPr>
            <p:cNvPr id="106" name="AutoShape 142"/>
            <p:cNvSpPr>
              <a:spLocks noChangeArrowheads="1"/>
            </p:cNvSpPr>
            <p:nvPr/>
          </p:nvSpPr>
          <p:spPr bwMode="auto">
            <a:xfrm>
              <a:off x="912" y="1776"/>
              <a:ext cx="1536" cy="720"/>
            </a:xfrm>
            <a:prstGeom prst="wedgeRoundRectCallout">
              <a:avLst>
                <a:gd name="adj1" fmla="val -977"/>
                <a:gd name="adj2" fmla="val -73333"/>
                <a:gd name="adj3" fmla="val 16667"/>
              </a:avLst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ahoma" panose="020B0604030504040204" pitchFamily="34" charset="0"/>
              </a:endParaRPr>
            </a:p>
          </p:txBody>
        </p:sp>
        <p:grpSp>
          <p:nvGrpSpPr>
            <p:cNvPr id="107" name="Group 143"/>
            <p:cNvGrpSpPr>
              <a:grpSpLocks/>
            </p:cNvGrpSpPr>
            <p:nvPr/>
          </p:nvGrpSpPr>
          <p:grpSpPr bwMode="auto">
            <a:xfrm>
              <a:off x="1344" y="1945"/>
              <a:ext cx="290" cy="597"/>
              <a:chOff x="1728" y="2382"/>
              <a:chExt cx="290" cy="597"/>
            </a:xfrm>
          </p:grpSpPr>
          <p:sp>
            <p:nvSpPr>
              <p:cNvPr id="115" name="Text Box 144"/>
              <p:cNvSpPr txBox="1">
                <a:spLocks noChangeArrowheads="1"/>
              </p:cNvSpPr>
              <p:nvPr/>
            </p:nvSpPr>
            <p:spPr bwMode="auto">
              <a:xfrm>
                <a:off x="1754" y="2382"/>
                <a:ext cx="264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</a:t>
                </a:r>
              </a:p>
            </p:txBody>
          </p:sp>
          <p:sp>
            <p:nvSpPr>
              <p:cNvPr id="116" name="Line 145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46"/>
              <p:cNvSpPr txBox="1">
                <a:spLocks noChangeArrowheads="1"/>
              </p:cNvSpPr>
              <p:nvPr/>
            </p:nvSpPr>
            <p:spPr bwMode="auto">
              <a:xfrm>
                <a:off x="1754" y="2646"/>
                <a:ext cx="236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</a:t>
                </a:r>
              </a:p>
            </p:txBody>
          </p:sp>
        </p:grpSp>
        <p:grpSp>
          <p:nvGrpSpPr>
            <p:cNvPr id="108" name="Group 147"/>
            <p:cNvGrpSpPr>
              <a:grpSpLocks/>
            </p:cNvGrpSpPr>
            <p:nvPr/>
          </p:nvGrpSpPr>
          <p:grpSpPr bwMode="auto">
            <a:xfrm>
              <a:off x="1920" y="1911"/>
              <a:ext cx="266" cy="620"/>
              <a:chOff x="1728" y="2348"/>
              <a:chExt cx="266" cy="620"/>
            </a:xfrm>
          </p:grpSpPr>
          <p:sp>
            <p:nvSpPr>
              <p:cNvPr id="112" name="Text Box 148"/>
              <p:cNvSpPr txBox="1">
                <a:spLocks noChangeArrowheads="1"/>
              </p:cNvSpPr>
              <p:nvPr/>
            </p:nvSpPr>
            <p:spPr bwMode="auto">
              <a:xfrm>
                <a:off x="1754" y="2348"/>
                <a:ext cx="240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</a:p>
            </p:txBody>
          </p:sp>
          <p:sp>
            <p:nvSpPr>
              <p:cNvPr id="113" name="Line 149"/>
              <p:cNvSpPr>
                <a:spLocks noChangeShapeType="1"/>
              </p:cNvSpPr>
              <p:nvPr/>
            </p:nvSpPr>
            <p:spPr bwMode="auto">
              <a:xfrm>
                <a:off x="1728" y="266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50"/>
              <p:cNvSpPr txBox="1">
                <a:spLocks noChangeArrowheads="1"/>
              </p:cNvSpPr>
              <p:nvPr/>
            </p:nvSpPr>
            <p:spPr bwMode="auto">
              <a:xfrm>
                <a:off x="1740" y="2635"/>
                <a:ext cx="236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E2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</a:t>
                </a:r>
              </a:p>
            </p:txBody>
          </p:sp>
        </p:grpSp>
        <p:sp>
          <p:nvSpPr>
            <p:cNvPr id="109" name="Text Box 151"/>
            <p:cNvSpPr txBox="1">
              <a:spLocks noChangeArrowheads="1"/>
            </p:cNvSpPr>
            <p:nvPr/>
          </p:nvSpPr>
          <p:spPr bwMode="auto">
            <a:xfrm>
              <a:off x="1640" y="2065"/>
              <a:ext cx="384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E20000"/>
                  </a:solidFill>
                  <a:latin typeface=".VnTime" pitchFamily="34" charset="0"/>
                </a:rPr>
                <a:t> </a:t>
              </a:r>
              <a:r>
                <a:rPr lang="en-US" altLang="en-US" sz="2400" b="1" dirty="0">
                  <a:solidFill>
                    <a:srgbClr val="E2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</a:p>
          </p:txBody>
        </p:sp>
        <p:sp>
          <p:nvSpPr>
            <p:cNvPr id="110" name="Text Box 152"/>
            <p:cNvSpPr txBox="1">
              <a:spLocks noChangeArrowheads="1"/>
            </p:cNvSpPr>
            <p:nvPr/>
          </p:nvSpPr>
          <p:spPr bwMode="auto">
            <a:xfrm>
              <a:off x="1176" y="1750"/>
              <a:ext cx="1092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vi-VN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ì</a:t>
              </a:r>
              <a:r>
                <a:rPr lang="en-US" altLang="en-US" sz="24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en-US" alt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  &lt;  25</a:t>
              </a:r>
            </a:p>
          </p:txBody>
        </p:sp>
        <p:sp>
          <p:nvSpPr>
            <p:cNvPr id="111" name="Text Box 153"/>
            <p:cNvSpPr txBox="1">
              <a:spLocks noChangeArrowheads="1"/>
            </p:cNvSpPr>
            <p:nvPr/>
          </p:nvSpPr>
          <p:spPr bwMode="auto">
            <a:xfrm>
              <a:off x="1008" y="2055"/>
              <a:ext cx="336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2400" dirty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ê</a:t>
              </a:r>
              <a:r>
                <a:rPr lang="en-US" altLang="en-US" sz="2400" dirty="0" smtClean="0">
                  <a:solidFill>
                    <a:srgbClr val="FFFF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altLang="en-US" sz="2400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1479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567 L -0.00417 0.1262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758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2566 L 0.00382 0.1484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8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0276" y="1828800"/>
            <a:ext cx="68665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400" b="1" dirty="0" smtClean="0">
                <a:latin typeface="+mj-lt"/>
              </a:rPr>
              <a:t>TOÁN</a:t>
            </a:r>
          </a:p>
          <a:p>
            <a:pPr algn="ctr"/>
            <a:endParaRPr lang="vi-VN" sz="5400" b="1" dirty="0" smtClean="0">
              <a:latin typeface="+mj-lt"/>
            </a:endParaRPr>
          </a:p>
          <a:p>
            <a:pPr algn="ctr"/>
            <a:r>
              <a:rPr lang="vi-VN" sz="5400" b="1" dirty="0" smtClean="0">
                <a:latin typeface="+mj-lt"/>
              </a:rPr>
              <a:t>LUYỆN TẬP CHUNG</a:t>
            </a:r>
            <a:endParaRPr lang="en-US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0790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9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30945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Củng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 cố về dấu hiệu chia hết cho 5, luyện tập 4 phép tính +, -, x, 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2520514"/>
            <a:ext cx="7239000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các tính chất của phân số đã học và phần hình học.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35563" y="403860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373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618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43400" y="1691842"/>
            <a:ext cx="42246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Các hoạt động trong tiết học</a:t>
            </a:r>
            <a:endParaRPr lang="en-US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86200" y="2436014"/>
            <a:ext cx="2316284" cy="7643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+mj-lt"/>
              </a:rPr>
              <a:t>1. Khởi động</a:t>
            </a:r>
            <a:endParaRPr lang="en-US" sz="2400" b="1" dirty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10200" y="3477529"/>
            <a:ext cx="2362200" cy="838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+mj-lt"/>
              </a:rPr>
              <a:t>2</a:t>
            </a:r>
            <a:r>
              <a:rPr lang="vi-VN" sz="2400" b="1" dirty="0" smtClean="0">
                <a:latin typeface="+mj-lt"/>
              </a:rPr>
              <a:t>. Thực hành</a:t>
            </a:r>
            <a:endParaRPr lang="en-US" sz="2400" b="1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08316" y="4468244"/>
            <a:ext cx="2194168" cy="838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+mj-lt"/>
              </a:rPr>
              <a:t>3</a:t>
            </a:r>
            <a:r>
              <a:rPr lang="vi-VN" sz="2400" b="1" dirty="0" smtClean="0">
                <a:latin typeface="+mj-lt"/>
              </a:rPr>
              <a:t>. Vận dụng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5192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410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THỰC HÀNH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0640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2594" y="127819"/>
            <a:ext cx="7559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    ngày     tháng 2 năm 2022</a:t>
            </a:r>
          </a:p>
          <a:p>
            <a:pPr algn="ctr"/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vi-VN" sz="3200" b="1" dirty="0" smtClean="0">
                <a:latin typeface="+mj-lt"/>
              </a:rPr>
              <a:t>LUYỆN TẬP CHUNG</a:t>
            </a:r>
            <a:endParaRPr lang="en-US" sz="3200" b="1" dirty="0">
              <a:latin typeface="+mj-lt"/>
            </a:endParaRPr>
          </a:p>
          <a:p>
            <a:pPr algn="ctr"/>
            <a:endParaRPr lang="vi-V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7290" y="2300748"/>
            <a:ext cx="347242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ài học (SGK)</a:t>
            </a:r>
          </a:p>
          <a:p>
            <a:pPr marL="400050" indent="-400050">
              <a:buAutoNum type="romanUcPeriod"/>
            </a:pP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ài 1: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vi-V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ài 2: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vở</a:t>
            </a:r>
            <a:endParaRPr lang="vi-V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ài 3: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miệng</a:t>
            </a:r>
            <a:endParaRPr lang="vi-V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8772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" y="0"/>
            <a:ext cx="12192000" cy="6858000"/>
          </a:xfrm>
          <a:prstGeom prst="rect">
            <a:avLst/>
          </a:prstGeom>
        </p:spPr>
      </p:pic>
      <p:sp>
        <p:nvSpPr>
          <p:cNvPr id="75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648450" y="72707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C482FB-A70F-4941-858E-0B3AEA0F56F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350838" y="1143000"/>
            <a:ext cx="3935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476250" y="1828800"/>
            <a:ext cx="3810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AutoNum type="alphaLcParenR"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867 + 49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608</a:t>
            </a:r>
            <a:endParaRPr lang="vi-VN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AutoNum type="alphaLcParenR"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864752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- 91846</a:t>
            </a:r>
          </a:p>
        </p:txBody>
      </p: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6976341" y="1856509"/>
            <a:ext cx="47053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482 x 307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18490 : 215</a:t>
            </a:r>
          </a:p>
        </p:txBody>
      </p:sp>
      <p:grpSp>
        <p:nvGrpSpPr>
          <p:cNvPr id="80" name="Group 28"/>
          <p:cNvGrpSpPr>
            <a:grpSpLocks/>
          </p:cNvGrpSpPr>
          <p:nvPr/>
        </p:nvGrpSpPr>
        <p:grpSpPr bwMode="auto">
          <a:xfrm>
            <a:off x="6314354" y="3439102"/>
            <a:ext cx="1524000" cy="1524000"/>
            <a:chOff x="720" y="2640"/>
            <a:chExt cx="960" cy="960"/>
          </a:xfrm>
        </p:grpSpPr>
        <p:sp>
          <p:nvSpPr>
            <p:cNvPr id="81" name="Rectangle 12"/>
            <p:cNvSpPr>
              <a:spLocks noChangeArrowheads="1"/>
            </p:cNvSpPr>
            <p:nvPr/>
          </p:nvSpPr>
          <p:spPr bwMode="auto">
            <a:xfrm>
              <a:off x="720" y="2640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864 752</a:t>
              </a:r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768" y="2976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91 846</a:t>
              </a:r>
            </a:p>
          </p:txBody>
        </p:sp>
        <p:sp>
          <p:nvSpPr>
            <p:cNvPr id="83" name="Rectangle 17"/>
            <p:cNvSpPr>
              <a:spLocks noChangeArrowheads="1"/>
            </p:cNvSpPr>
            <p:nvPr/>
          </p:nvSpPr>
          <p:spPr bwMode="auto">
            <a:xfrm>
              <a:off x="720" y="331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772 906</a:t>
              </a:r>
            </a:p>
          </p:txBody>
        </p:sp>
        <p:sp>
          <p:nvSpPr>
            <p:cNvPr id="84" name="Line 20"/>
            <p:cNvSpPr>
              <a:spLocks noChangeShapeType="1"/>
            </p:cNvSpPr>
            <p:nvPr/>
          </p:nvSpPr>
          <p:spPr bwMode="auto">
            <a:xfrm>
              <a:off x="720" y="2976"/>
              <a:ext cx="96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21"/>
            <p:cNvSpPr>
              <a:spLocks noChangeShapeType="1"/>
            </p:cNvSpPr>
            <p:nvPr/>
          </p:nvSpPr>
          <p:spPr bwMode="auto">
            <a:xfrm>
              <a:off x="768" y="3264"/>
              <a:ext cx="816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" name="Group 32"/>
          <p:cNvGrpSpPr>
            <a:grpSpLocks/>
          </p:cNvGrpSpPr>
          <p:nvPr/>
        </p:nvGrpSpPr>
        <p:grpSpPr bwMode="auto">
          <a:xfrm>
            <a:off x="9271866" y="3343275"/>
            <a:ext cx="2133600" cy="1543050"/>
            <a:chOff x="3024" y="2676"/>
            <a:chExt cx="1344" cy="972"/>
          </a:xfrm>
        </p:grpSpPr>
        <p:sp>
          <p:nvSpPr>
            <p:cNvPr id="87" name="Line 24"/>
            <p:cNvSpPr>
              <a:spLocks noChangeShapeType="1"/>
            </p:cNvSpPr>
            <p:nvPr/>
          </p:nvSpPr>
          <p:spPr bwMode="auto">
            <a:xfrm>
              <a:off x="3792" y="3024"/>
              <a:ext cx="576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14"/>
            <p:cNvSpPr>
              <a:spLocks noChangeArrowheads="1"/>
            </p:cNvSpPr>
            <p:nvPr/>
          </p:nvSpPr>
          <p:spPr bwMode="auto">
            <a:xfrm>
              <a:off x="3120" y="302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1 290</a:t>
              </a:r>
            </a:p>
          </p:txBody>
        </p:sp>
        <p:sp>
          <p:nvSpPr>
            <p:cNvPr id="89" name="Rectangle 22"/>
            <p:cNvSpPr>
              <a:spLocks noChangeArrowheads="1"/>
            </p:cNvSpPr>
            <p:nvPr/>
          </p:nvSpPr>
          <p:spPr bwMode="auto">
            <a:xfrm>
              <a:off x="3024" y="2688"/>
              <a:ext cx="6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18 490</a:t>
              </a:r>
            </a:p>
          </p:txBody>
        </p:sp>
        <p:sp>
          <p:nvSpPr>
            <p:cNvPr id="90" name="Line 23"/>
            <p:cNvSpPr>
              <a:spLocks noChangeShapeType="1"/>
            </p:cNvSpPr>
            <p:nvPr/>
          </p:nvSpPr>
          <p:spPr bwMode="auto">
            <a:xfrm>
              <a:off x="3792" y="2784"/>
              <a:ext cx="0" cy="81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3888" y="2676"/>
              <a:ext cx="4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215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3168" y="336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000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3888" y="3024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86</a:t>
              </a:r>
            </a:p>
          </p:txBody>
        </p:sp>
      </p:grpSp>
      <p:sp>
        <p:nvSpPr>
          <p:cNvPr id="94" name="AutoShape 3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05850" y="7315200"/>
            <a:ext cx="533400" cy="4572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722312" y="3534352"/>
            <a:ext cx="1492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53 867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49 608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103 475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988003" y="4314248"/>
            <a:ext cx="1116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759403" y="3660558"/>
            <a:ext cx="22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623902" y="3448050"/>
            <a:ext cx="1638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482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3374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3742098" y="3667702"/>
            <a:ext cx="419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x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3899838" y="4210050"/>
            <a:ext cx="773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556938" y="4949104"/>
            <a:ext cx="1116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3492213" y="4528417"/>
            <a:ext cx="95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14460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3492213" y="4892098"/>
            <a:ext cx="2093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147974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572000" y="1143000"/>
            <a:ext cx="1752600" cy="6096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+mj-lt"/>
              </a:rPr>
              <a:t>Làm vở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1827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7" grpId="0"/>
      <p:bldP spid="98" grpId="0"/>
      <p:bldP spid="99" grpId="0"/>
      <p:bldP spid="102" grpId="0"/>
      <p:bldP spid="103" grpId="0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635</Words>
  <Application>Microsoft Office PowerPoint</Application>
  <PresentationFormat>Widescreen</PresentationFormat>
  <Paragraphs>189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.VnTime</vt:lpstr>
      <vt:lpstr>Arial</vt:lpstr>
      <vt:lpstr>Calibri</vt:lpstr>
      <vt:lpstr>Tahoma</vt:lpstr>
      <vt:lpstr>Times New Roman</vt:lpstr>
      <vt:lpstr>UTM Deutsch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Administrator</dc:creator>
  <cp:lastModifiedBy>Windows User</cp:lastModifiedBy>
  <cp:revision>110</cp:revision>
  <dcterms:created xsi:type="dcterms:W3CDTF">2017-01-09T10:14:42Z</dcterms:created>
  <dcterms:modified xsi:type="dcterms:W3CDTF">2022-02-14T04:18:49Z</dcterms:modified>
</cp:coreProperties>
</file>