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8"/>
  </p:notesMasterIdLst>
  <p:sldIdLst>
    <p:sldId id="272" r:id="rId3"/>
    <p:sldId id="282" r:id="rId4"/>
    <p:sldId id="283" r:id="rId5"/>
    <p:sldId id="278" r:id="rId6"/>
    <p:sldId id="329" r:id="rId7"/>
    <p:sldId id="310" r:id="rId8"/>
    <p:sldId id="296" r:id="rId9"/>
    <p:sldId id="340" r:id="rId10"/>
    <p:sldId id="352" r:id="rId11"/>
    <p:sldId id="315" r:id="rId12"/>
    <p:sldId id="331" r:id="rId13"/>
    <p:sldId id="319" r:id="rId14"/>
    <p:sldId id="334" r:id="rId15"/>
    <p:sldId id="350" r:id="rId16"/>
    <p:sldId id="351" r:id="rId17"/>
    <p:sldId id="341" r:id="rId18"/>
    <p:sldId id="336" r:id="rId19"/>
    <p:sldId id="345" r:id="rId20"/>
    <p:sldId id="337" r:id="rId21"/>
    <p:sldId id="346" r:id="rId22"/>
    <p:sldId id="292" r:id="rId23"/>
    <p:sldId id="293" r:id="rId24"/>
    <p:sldId id="347" r:id="rId25"/>
    <p:sldId id="277" r:id="rId26"/>
    <p:sldId id="34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7FF"/>
    <a:srgbClr val="99FF66"/>
    <a:srgbClr val="FFFF99"/>
    <a:srgbClr val="FF9999"/>
    <a:srgbClr val="CCFF99"/>
    <a:srgbClr val="66FFFF"/>
    <a:srgbClr val="CC99FF"/>
    <a:srgbClr val="99FF9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7" autoAdjust="0"/>
    <p:restoredTop sz="90326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9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3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6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2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4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0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8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8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68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2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09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76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77.xml"/><Relationship Id="rId68" Type="http://schemas.openxmlformats.org/officeDocument/2006/relationships/slideLayout" Target="../slideLayouts/slideLayout82.xml"/><Relationship Id="rId84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64" Type="http://schemas.openxmlformats.org/officeDocument/2006/relationships/slideLayout" Target="../slideLayouts/slideLayout78.xml"/><Relationship Id="rId69" Type="http://schemas.openxmlformats.org/officeDocument/2006/relationships/slideLayout" Target="../slideLayouts/slideLayout83.xml"/><Relationship Id="rId7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80" Type="http://schemas.openxmlformats.org/officeDocument/2006/relationships/slideLayout" Target="../slideLayouts/slideLayout94.xml"/><Relationship Id="rId85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76.xml"/><Relationship Id="rId70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9.xml"/><Relationship Id="rId83" Type="http://schemas.openxmlformats.org/officeDocument/2006/relationships/slideLayout" Target="../slideLayouts/slideLayout97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87.xml"/><Relationship Id="rId78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21.xml"/><Relationship Id="rId7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3" r:id="rId2"/>
    <p:sldLayoutId id="2147483733" r:id="rId3"/>
    <p:sldLayoutId id="2147483727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34" r:id="rId3"/>
    <p:sldLayoutId id="2147483728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94" r:id="rId10"/>
    <p:sldLayoutId id="2147483792" r:id="rId11"/>
    <p:sldLayoutId id="2147483791" r:id="rId12"/>
    <p:sldLayoutId id="2147483790" r:id="rId13"/>
    <p:sldLayoutId id="2147483789" r:id="rId14"/>
    <p:sldLayoutId id="2147483788" r:id="rId15"/>
    <p:sldLayoutId id="2147483787" r:id="rId16"/>
    <p:sldLayoutId id="2147483786" r:id="rId17"/>
    <p:sldLayoutId id="2147483785" r:id="rId18"/>
    <p:sldLayoutId id="2147483784" r:id="rId19"/>
    <p:sldLayoutId id="2147483783" r:id="rId20"/>
    <p:sldLayoutId id="2147483782" r:id="rId21"/>
    <p:sldLayoutId id="2147483781" r:id="rId22"/>
    <p:sldLayoutId id="2147483779" r:id="rId23"/>
    <p:sldLayoutId id="2147483778" r:id="rId24"/>
    <p:sldLayoutId id="2147483777" r:id="rId25"/>
    <p:sldLayoutId id="2147483776" r:id="rId26"/>
    <p:sldLayoutId id="2147483775" r:id="rId27"/>
    <p:sldLayoutId id="2147483774" r:id="rId28"/>
    <p:sldLayoutId id="2147483773" r:id="rId29"/>
    <p:sldLayoutId id="2147483772" r:id="rId30"/>
    <p:sldLayoutId id="2147483771" r:id="rId31"/>
    <p:sldLayoutId id="2147483770" r:id="rId32"/>
    <p:sldLayoutId id="2147483769" r:id="rId33"/>
    <p:sldLayoutId id="2147483767" r:id="rId34"/>
    <p:sldLayoutId id="2147483766" r:id="rId35"/>
    <p:sldLayoutId id="2147483765" r:id="rId36"/>
    <p:sldLayoutId id="2147483764" r:id="rId37"/>
    <p:sldLayoutId id="2147483763" r:id="rId38"/>
    <p:sldLayoutId id="2147483762" r:id="rId39"/>
    <p:sldLayoutId id="2147483761" r:id="rId40"/>
    <p:sldLayoutId id="2147483760" r:id="rId41"/>
    <p:sldLayoutId id="2147483759" r:id="rId42"/>
    <p:sldLayoutId id="2147483758" r:id="rId43"/>
    <p:sldLayoutId id="2147483757" r:id="rId44"/>
    <p:sldLayoutId id="2147483756" r:id="rId45"/>
    <p:sldLayoutId id="2147483755" r:id="rId46"/>
    <p:sldLayoutId id="2147483754" r:id="rId47"/>
    <p:sldLayoutId id="2147483753" r:id="rId48"/>
    <p:sldLayoutId id="2147483752" r:id="rId49"/>
    <p:sldLayoutId id="2147483751" r:id="rId50"/>
    <p:sldLayoutId id="2147483750" r:id="rId51"/>
    <p:sldLayoutId id="2147483749" r:id="rId52"/>
    <p:sldLayoutId id="2147483747" r:id="rId53"/>
    <p:sldLayoutId id="2147483745" r:id="rId54"/>
    <p:sldLayoutId id="2147483744" r:id="rId55"/>
    <p:sldLayoutId id="2147483743" r:id="rId56"/>
    <p:sldLayoutId id="2147483742" r:id="rId57"/>
    <p:sldLayoutId id="2147483741" r:id="rId58"/>
    <p:sldLayoutId id="2147483740" r:id="rId59"/>
    <p:sldLayoutId id="2147483739" r:id="rId60"/>
    <p:sldLayoutId id="2147483738" r:id="rId61"/>
    <p:sldLayoutId id="2147483737" r:id="rId62"/>
    <p:sldLayoutId id="2147483736" r:id="rId63"/>
    <p:sldLayoutId id="2147483735" r:id="rId64"/>
    <p:sldLayoutId id="2147483732" r:id="rId65"/>
    <p:sldLayoutId id="2147483731" r:id="rId66"/>
    <p:sldLayoutId id="2147483730" r:id="rId67"/>
    <p:sldLayoutId id="2147483729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80" r:id="rId80"/>
    <p:sldLayoutId id="2147483768" r:id="rId81"/>
    <p:sldLayoutId id="2147483748" r:id="rId82"/>
    <p:sldLayoutId id="2147483746" r:id="rId8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677063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5201" y="498557"/>
            <a:ext cx="2583922" cy="164592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TRƯỜNG TIỂU HỌC ĐOÀN KHUÊ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5" y="775789"/>
            <a:ext cx="5426832" cy="5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332" y="419262"/>
            <a:ext cx="934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en-US" sz="3200" b="1">
                <a:cs typeface="Times New Roman" panose="02020603050405020304" pitchFamily="18" charset="0"/>
              </a:rPr>
              <a:t>. Đặt câu với một từ cùng nghĩa với trung thực hoặc một từ trái nghĩa với trung thực.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3376"/>
              </p:ext>
            </p:extLst>
          </p:nvPr>
        </p:nvGraphicFramePr>
        <p:xfrm>
          <a:off x="481452" y="1119399"/>
          <a:ext cx="10486574" cy="284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>
                  <a:extLst>
                    <a:ext uri="{9D8B030D-6E8A-4147-A177-3AD203B41FA5}">
                      <a16:colId xmlns="" xmlns:a16="http://schemas.microsoft.com/office/drawing/2014/main" val="4154120446"/>
                    </a:ext>
                  </a:extLst>
                </a:gridCol>
              </a:tblGrid>
              <a:tr h="67402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8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u="sng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dụ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:</a:t>
                      </a:r>
                      <a:endParaRPr lang="en-US" altLang="en-US" sz="28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2588224"/>
                  </a:ext>
                </a:extLst>
              </a:tr>
              <a:tr h="60851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ai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dối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sẽ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bị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mọi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ghét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bỏ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302196"/>
                  </a:ext>
                </a:extLst>
              </a:tr>
              <a:tr h="60851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Tô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Hiến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Thành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người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chính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trực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939653"/>
                  </a:ext>
                </a:extLst>
              </a:tr>
              <a:tr h="60851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Thẳng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thắn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đức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tính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tốt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372703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193052" y="1496480"/>
            <a:ext cx="4684714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L</a:t>
            </a:r>
            <a:r>
              <a:rPr lang="vi-VN" sz="3200" b="1" dirty="0" smtClean="0">
                <a:solidFill>
                  <a:srgbClr val="002060"/>
                </a:solidFill>
              </a:rPr>
              <a:t>àm </a:t>
            </a:r>
            <a:r>
              <a:rPr lang="en-US" sz="3200" b="1" dirty="0" err="1" smtClean="0">
                <a:solidFill>
                  <a:srgbClr val="002060"/>
                </a:solidFill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</a:rPr>
              <a:t> zoom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8039" y="3246372"/>
            <a:ext cx="6194739" cy="3108960"/>
          </a:xfrm>
          <a:prstGeom prst="round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 TimNewRoman"/>
              </a:rPr>
              <a:t>Tiêu chí đánh giá:</a:t>
            </a:r>
          </a:p>
          <a:p>
            <a:r>
              <a:rPr lang="en-US" sz="2400" smtClean="0">
                <a:latin typeface=" TimNewRoman"/>
              </a:rPr>
              <a:t>1, Câu có chứa từ ở bài tập 1 không?</a:t>
            </a:r>
          </a:p>
          <a:p>
            <a:r>
              <a:rPr lang="en-US" sz="2400" smtClean="0">
                <a:latin typeface=" TimNewRoman"/>
              </a:rPr>
              <a:t>2, Câu có đủ 2 bộ phận ( Trả lời câu hỏi Ai? Làm gì?/ Thế nào?/Là gì?</a:t>
            </a:r>
          </a:p>
          <a:p>
            <a:r>
              <a:rPr lang="en-US" sz="2400" smtClean="0">
                <a:latin typeface=" TimNewRoman"/>
              </a:rPr>
              <a:t>3, Sự dụng từ hợp lí, diễn đạt ý rõ ràng chưa?</a:t>
            </a:r>
          </a:p>
          <a:p>
            <a:r>
              <a:rPr lang="en-US" sz="2400" smtClean="0">
                <a:latin typeface=" TimNewRoman"/>
              </a:rPr>
              <a:t>4, Cách trình bày câu đúng yêu cầu chưa?</a:t>
            </a:r>
            <a:endParaRPr lang="en-US" sz="2400">
              <a:latin typeface=" TimNewRoman"/>
            </a:endParaRPr>
          </a:p>
        </p:txBody>
      </p:sp>
    </p:spTree>
    <p:extLst>
      <p:ext uri="{BB962C8B-B14F-4D97-AF65-F5344CB8AC3E}">
        <p14:creationId xmlns:p14="http://schemas.microsoft.com/office/powerpoint/2010/main" val="39156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198677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Khi đặt câu ở bài 2 con cần lưu ý điều gì?</a:t>
            </a:r>
          </a:p>
        </p:txBody>
      </p:sp>
      <p:sp>
        <p:nvSpPr>
          <p:cNvPr id="13" name="Curved Down Arrow 12"/>
          <p:cNvSpPr/>
          <p:nvPr/>
        </p:nvSpPr>
        <p:spPr>
          <a:xfrm>
            <a:off x="5660571" y="2160184"/>
            <a:ext cx="718654" cy="3083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5660571" y="3376857"/>
            <a:ext cx="718654" cy="3083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5497" y="453491"/>
            <a:ext cx="5120640" cy="5852160"/>
          </a:xfrm>
          <a:prstGeom prst="round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 TimNewRoman"/>
              </a:rPr>
              <a:t>Tiêu chí đánh giá: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 TimNewRoman"/>
              </a:rPr>
              <a:t>1, Câu có chứa từ ở bài tập 1 không?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 TimNewRoman"/>
              </a:rPr>
              <a:t>2, Câu có đủ 2 bộ phận ( Trả lời câu hỏi Ai? Làm gì?/ Thế nào?/Là gì?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 TimNewRoman"/>
              </a:rPr>
              <a:t>3, Sự dụng từ hợp lí, diễn đạt ý rõ ràng chưa?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 TimNewRoman"/>
              </a:rPr>
              <a:t>4, Cách trình bày câu đúng yêu cầu chưa?</a:t>
            </a:r>
            <a:endParaRPr lang="en-US" sz="2400">
              <a:latin typeface=" TimNew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859" y="2728584"/>
            <a:ext cx="4663440" cy="2485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 TimNewRoman"/>
              </a:rPr>
              <a:t>Hãy rèn luyện bản thân để trở thành người có những phẩm chất đáng trân trọng và phê phán những ai có phẩm chất không tốt nhé!</a:t>
            </a:r>
            <a:endParaRPr lang="en-US" sz="2800">
              <a:solidFill>
                <a:srgbClr val="FF0000"/>
              </a:solidFill>
              <a:latin typeface=" TimNewRoman"/>
            </a:endParaRPr>
          </a:p>
        </p:txBody>
      </p:sp>
    </p:spTree>
    <p:extLst>
      <p:ext uri="{BB962C8B-B14F-4D97-AF65-F5344CB8AC3E}">
        <p14:creationId xmlns:p14="http://schemas.microsoft.com/office/powerpoint/2010/main" val="4158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2760" y="668171"/>
            <a:ext cx="10371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altLang="en-US" sz="3200" b="1" dirty="0">
                <a:cs typeface="Times New Roman" panose="02020603050405020304" pitchFamily="18" charset="0"/>
              </a:rPr>
              <a:t>Dòng nào dưới đây nêu đúng nghĩa </a:t>
            </a:r>
            <a:r>
              <a:rPr lang="vi-VN" altLang="en-US" sz="3200" b="1" dirty="0" smtClean="0">
                <a:cs typeface="Times New Roman" panose="02020603050405020304" pitchFamily="18" charset="0"/>
              </a:rPr>
              <a:t>của </a:t>
            </a:r>
            <a:r>
              <a:rPr lang="vi-VN" altLang="en-US" sz="3200" b="1" dirty="0">
                <a:cs typeface="Times New Roman" panose="02020603050405020304" pitchFamily="18" charset="0"/>
              </a:rPr>
              <a:t>từ </a:t>
            </a:r>
            <a:r>
              <a:rPr lang="vi-VN" altLang="en-US" sz="3200" b="1" i="1" dirty="0">
                <a:cs typeface="Times New Roman" panose="02020603050405020304" pitchFamily="18" charset="0"/>
              </a:rPr>
              <a:t>tự </a:t>
            </a:r>
            <a:r>
              <a:rPr lang="vi-VN" altLang="en-US" sz="3200" b="1" i="1" dirty="0" smtClean="0">
                <a:cs typeface="Times New Roman" panose="02020603050405020304" pitchFamily="18" charset="0"/>
              </a:rPr>
              <a:t>trọng</a:t>
            </a:r>
            <a:r>
              <a:rPr lang="vi-VN" altLang="en-US" sz="3200" b="1" dirty="0" smtClean="0"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06" y="1793916"/>
            <a:ext cx="9443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Tin </a:t>
            </a:r>
            <a:r>
              <a:rPr lang="vi-VN" altLang="en-US" sz="3200" dirty="0">
                <a:cs typeface="Times New Roman" panose="02020603050405020304" pitchFamily="18" charset="0"/>
              </a:rPr>
              <a:t>vào bản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thân</a:t>
            </a:r>
            <a:r>
              <a:rPr lang="vi-VN" altLang="en-US" sz="32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Quyết </a:t>
            </a:r>
            <a:r>
              <a:rPr lang="vi-VN" altLang="en-US" sz="3200" dirty="0">
                <a:cs typeface="Times New Roman" panose="02020603050405020304" pitchFamily="18" charset="0"/>
              </a:rPr>
              <a:t>định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lấy </a:t>
            </a:r>
            <a:r>
              <a:rPr lang="vi-VN" altLang="en-US" sz="3200" dirty="0">
                <a:cs typeface="Times New Roman" panose="02020603050405020304" pitchFamily="18" charset="0"/>
              </a:rPr>
              <a:t>công việc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Coi </a:t>
            </a:r>
            <a:r>
              <a:rPr lang="vi-VN" altLang="en-US" sz="3200" dirty="0">
                <a:cs typeface="Times New Roman" panose="02020603050405020304" pitchFamily="18" charset="0"/>
              </a:rPr>
              <a:t>trọng và giữ gìn phẩm giá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Đánh </a:t>
            </a:r>
            <a:r>
              <a:rPr lang="vi-VN" altLang="en-US" sz="3200" dirty="0">
                <a:cs typeface="Times New Roman" panose="02020603050405020304" pitchFamily="18" charset="0"/>
              </a:rPr>
              <a:t>giá mình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quá </a:t>
            </a:r>
            <a:r>
              <a:rPr lang="vi-VN" altLang="en-US" sz="3200" dirty="0">
                <a:cs typeface="Times New Roman" panose="02020603050405020304" pitchFamily="18" charset="0"/>
              </a:rPr>
              <a:t>cao và coi thường người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cs typeface="Times New Roman" panose="02020603050405020304" pitchFamily="18" charset="0"/>
              </a:rPr>
              <a:t>.</a:t>
            </a:r>
            <a:endParaRPr lang="vi-VN" altLang="en-US" sz="32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52" y="550687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52468" y="413799"/>
            <a:ext cx="7850777" cy="1071154"/>
          </a:xfrm>
          <a:prstGeom prst="cloud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từ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ứng với mỗi nghĩa sau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7248" y="1559301"/>
            <a:ext cx="2743200" cy="1724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Quyết định lấy công việc của mình.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8692" y="1546240"/>
            <a:ext cx="2286000" cy="164592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Tin vào bản thân.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41704" y="1546240"/>
            <a:ext cx="2743200" cy="172429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Đánh giá mình quá cao và coi thường người khác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350598" y="3289620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88564" y="3374028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876145" y="3374028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9162" y="3985973"/>
            <a:ext cx="1920240" cy="627017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49277" y="3985972"/>
            <a:ext cx="2194560" cy="6270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quyết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909997" y="3999033"/>
            <a:ext cx="2286000" cy="62701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kiêu, tự cao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5798134" y="1556084"/>
            <a:ext cx="2743200" cy="1724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800" smtClean="0">
                <a:solidFill>
                  <a:schemeClr val="tx1"/>
                </a:solidFill>
                <a:latin typeface=" TimNewRoman"/>
                <a:cs typeface="Times New Roman" panose="02020603050405020304" pitchFamily="18" charset="0"/>
              </a:rPr>
              <a:t>Coi trọng và giữ gìn phẩm giá</a:t>
            </a:r>
            <a:r>
              <a:rPr lang="vi-VN" altLang="en-US" sz="2800" smtClean="0">
                <a:solidFill>
                  <a:schemeClr val="tx1"/>
                </a:solidFill>
                <a:latin typeface=" TimNewRoman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 TimNewRoman"/>
                <a:cs typeface="Times New Roman" panose="02020603050405020304" pitchFamily="18" charset="0"/>
              </a:rPr>
              <a:t>của mình.</a:t>
            </a:r>
            <a:endParaRPr lang="en-US" sz="2800">
              <a:solidFill>
                <a:schemeClr val="tx1"/>
              </a:solidFill>
              <a:latin typeface=" TimNewRoman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626530" y="3337553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54406" y="3961859"/>
            <a:ext cx="2286000" cy="6270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19" y="123980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2760" y="668171"/>
            <a:ext cx="10371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altLang="en-US" sz="3200" b="1" dirty="0">
                <a:cs typeface="Times New Roman" panose="02020603050405020304" pitchFamily="18" charset="0"/>
              </a:rPr>
              <a:t>Dòng nào dưới đây nêu đúng nghĩa </a:t>
            </a:r>
            <a:r>
              <a:rPr lang="vi-VN" altLang="en-US" sz="3200" b="1" dirty="0" smtClean="0">
                <a:cs typeface="Times New Roman" panose="02020603050405020304" pitchFamily="18" charset="0"/>
              </a:rPr>
              <a:t>của </a:t>
            </a:r>
            <a:r>
              <a:rPr lang="vi-VN" altLang="en-US" sz="3200" b="1" dirty="0">
                <a:cs typeface="Times New Roman" panose="02020603050405020304" pitchFamily="18" charset="0"/>
              </a:rPr>
              <a:t>từ </a:t>
            </a:r>
            <a:r>
              <a:rPr lang="vi-VN" altLang="en-US" sz="3200" b="1" i="1" dirty="0">
                <a:cs typeface="Times New Roman" panose="02020603050405020304" pitchFamily="18" charset="0"/>
              </a:rPr>
              <a:t>tự </a:t>
            </a:r>
            <a:r>
              <a:rPr lang="vi-VN" altLang="en-US" sz="3200" b="1" i="1" dirty="0" smtClean="0">
                <a:cs typeface="Times New Roman" panose="02020603050405020304" pitchFamily="18" charset="0"/>
              </a:rPr>
              <a:t>trọng</a:t>
            </a:r>
            <a:r>
              <a:rPr lang="vi-VN" altLang="en-US" sz="3200" b="1" dirty="0" smtClean="0"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06" y="1793916"/>
            <a:ext cx="9443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Tin </a:t>
            </a:r>
            <a:r>
              <a:rPr lang="vi-VN" altLang="en-US" sz="3200" dirty="0">
                <a:cs typeface="Times New Roman" panose="02020603050405020304" pitchFamily="18" charset="0"/>
              </a:rPr>
              <a:t>vào bản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thân</a:t>
            </a:r>
            <a:r>
              <a:rPr lang="vi-VN" altLang="en-US" sz="32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Quyết </a:t>
            </a:r>
            <a:r>
              <a:rPr lang="vi-VN" altLang="en-US" sz="3200" dirty="0">
                <a:cs typeface="Times New Roman" panose="02020603050405020304" pitchFamily="18" charset="0"/>
              </a:rPr>
              <a:t>định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lấy </a:t>
            </a:r>
            <a:r>
              <a:rPr lang="vi-VN" altLang="en-US" sz="3200" dirty="0">
                <a:cs typeface="Times New Roman" panose="02020603050405020304" pitchFamily="18" charset="0"/>
              </a:rPr>
              <a:t>công việc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Coi </a:t>
            </a:r>
            <a:r>
              <a:rPr lang="vi-VN" altLang="en-US" sz="3200" dirty="0">
                <a:cs typeface="Times New Roman" panose="02020603050405020304" pitchFamily="18" charset="0"/>
              </a:rPr>
              <a:t>trọng và giữ gìn phẩm giá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Đánh </a:t>
            </a:r>
            <a:r>
              <a:rPr lang="vi-VN" altLang="en-US" sz="3200" dirty="0">
                <a:cs typeface="Times New Roman" panose="02020603050405020304" pitchFamily="18" charset="0"/>
              </a:rPr>
              <a:t>giá mình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quá </a:t>
            </a:r>
            <a:r>
              <a:rPr lang="vi-VN" altLang="en-US" sz="3200" dirty="0">
                <a:cs typeface="Times New Roman" panose="02020603050405020304" pitchFamily="18" charset="0"/>
              </a:rPr>
              <a:t>cao và coi thường người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cs typeface="Times New Roman" panose="02020603050405020304" pitchFamily="18" charset="0"/>
              </a:rPr>
              <a:t>.</a:t>
            </a:r>
            <a:endParaRPr lang="vi-VN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0498" y="3334043"/>
            <a:ext cx="562708" cy="534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83" y="0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52468" y="413799"/>
            <a:ext cx="7850777" cy="1071154"/>
          </a:xfrm>
          <a:prstGeom prst="cloud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thích những phẩm chất nào? Vì sao?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7248" y="1559301"/>
            <a:ext cx="2743200" cy="1724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Quyết định lấy công việc của mình.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8692" y="1546240"/>
            <a:ext cx="2286000" cy="164592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Tin vào bản thân.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41704" y="1546240"/>
            <a:ext cx="2743200" cy="172429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Đánh giá mình quá cao và coi thường người khác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350598" y="3289620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88564" y="3374028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876145" y="3374028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9162" y="3985973"/>
            <a:ext cx="1920240" cy="627017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49277" y="3985972"/>
            <a:ext cx="2194560" cy="6270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quyết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909997" y="3999033"/>
            <a:ext cx="2286000" cy="62701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kiêu, tự cao</a:t>
            </a:r>
            <a:endParaRPr lang="en-US" sz="2800"/>
          </a:p>
        </p:txBody>
      </p:sp>
      <p:sp>
        <p:nvSpPr>
          <p:cNvPr id="15" name="Cloud 14"/>
          <p:cNvSpPr/>
          <p:nvPr/>
        </p:nvSpPr>
        <p:spPr>
          <a:xfrm>
            <a:off x="1350598" y="4773760"/>
            <a:ext cx="9915893" cy="159800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thêm các từ chứa tiếng “tự”, tìm hiểu về nghĩa và tập đặt câu với các từ đó.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8134" y="1556084"/>
            <a:ext cx="2743200" cy="1724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800" smtClean="0">
                <a:solidFill>
                  <a:schemeClr val="tx1"/>
                </a:solidFill>
                <a:latin typeface=" TimNewRoman"/>
                <a:cs typeface="Times New Roman" panose="02020603050405020304" pitchFamily="18" charset="0"/>
              </a:rPr>
              <a:t>Coi trọng và giữ gìn phẩm giá</a:t>
            </a:r>
            <a:r>
              <a:rPr lang="vi-VN" altLang="en-US" sz="2800" smtClean="0">
                <a:solidFill>
                  <a:schemeClr val="tx1"/>
                </a:solidFill>
                <a:latin typeface=" TimNewRoman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 TimNewRoman"/>
                <a:cs typeface="Times New Roman" panose="02020603050405020304" pitchFamily="18" charset="0"/>
              </a:rPr>
              <a:t>của mình.</a:t>
            </a:r>
            <a:endParaRPr lang="en-US" sz="2800">
              <a:solidFill>
                <a:schemeClr val="tx1"/>
              </a:solidFill>
              <a:latin typeface=" TimNewRoman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626530" y="3337553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54406" y="3961859"/>
            <a:ext cx="2286000" cy="6270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19" y="0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09511"/>
              </p:ext>
            </p:extLst>
          </p:nvPr>
        </p:nvGraphicFramePr>
        <p:xfrm>
          <a:off x="1358208" y="346324"/>
          <a:ext cx="8692608" cy="348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2608">
                  <a:extLst>
                    <a:ext uri="{9D8B030D-6E8A-4147-A177-3AD203B41FA5}">
                      <a16:colId xmlns="" xmlns:a16="http://schemas.microsoft.com/office/drawing/2014/main" val="4154120446"/>
                    </a:ext>
                  </a:extLst>
                </a:gridCol>
              </a:tblGrid>
              <a:tr h="125202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đức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quý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2588224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tập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chúng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ta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nên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tin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vào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bản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mình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302196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kiểm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em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quyết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bài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theo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ý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mình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939653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kiêu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/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xấu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2802539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64656" y="4095549"/>
            <a:ext cx="10106527" cy="16411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82" y="151442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392" y="919116"/>
            <a:ext cx="10601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vi-VN" altLang="en-US" sz="3200" b="1" dirty="0" smtClean="0">
                <a:cs typeface="Times New Roman" panose="02020603050405020304" pitchFamily="18" charset="0"/>
              </a:rPr>
              <a:t>Có </a:t>
            </a:r>
            <a:r>
              <a:rPr lang="vi-VN" altLang="en-US" sz="3200" b="1" dirty="0">
                <a:cs typeface="Times New Roman" panose="02020603050405020304" pitchFamily="18" charset="0"/>
              </a:rPr>
              <a:t>thể dùng những thành ngữ, tục ngữ nào </a:t>
            </a:r>
            <a:r>
              <a:rPr lang="vi-VN" altLang="en-US" sz="3200" b="1" dirty="0" smtClean="0">
                <a:cs typeface="Times New Roman" panose="02020603050405020304" pitchFamily="18" charset="0"/>
              </a:rPr>
              <a:t>dưới </a:t>
            </a:r>
            <a:r>
              <a:rPr lang="vi-VN" altLang="en-US" sz="3200" b="1" dirty="0">
                <a:cs typeface="Times New Roman" panose="02020603050405020304" pitchFamily="18" charset="0"/>
              </a:rPr>
              <a:t>đây để nói về tính trung thực hoặc về lòng tự trọng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2927" y="2146617"/>
            <a:ext cx="5746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Thẳng </a:t>
            </a:r>
            <a:r>
              <a:rPr lang="vi-VN" altLang="en-US" sz="3200" dirty="0">
                <a:cs typeface="Times New Roman" panose="02020603050405020304" pitchFamily="18" charset="0"/>
              </a:rPr>
              <a:t>như ruột ngựa.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 dirty="0">
                <a:cs typeface="Times New Roman" panose="02020603050405020304" pitchFamily="18" charset="0"/>
              </a:rPr>
              <a:t>Giấy rách phải giữ lấy lề.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Thuốc đắng dã tật.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 dirty="0" smtClean="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  <a:endParaRPr lang="vi-VN" altLang="en-US" sz="32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83" y="47361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4352" y="1452165"/>
            <a:ext cx="4044276" cy="5033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4351" y="2529383"/>
            <a:ext cx="4044276" cy="5033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4351" y="3606601"/>
            <a:ext cx="4044276" cy="5033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351" y="4530903"/>
            <a:ext cx="4044276" cy="6562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1182" y="1212829"/>
            <a:ext cx="5486131" cy="10626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21183" y="2401821"/>
            <a:ext cx="5486131" cy="9390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1183" y="3455469"/>
            <a:ext cx="5486131" cy="995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1182" y="4556639"/>
            <a:ext cx="5486131" cy="817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43137" y="797684"/>
            <a:ext cx="1200150" cy="4505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</a:rPr>
              <a:t>A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93520" y="762315"/>
            <a:ext cx="1200150" cy="4505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51" y="208317"/>
            <a:ext cx="10972801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1"/>
                </a:solidFill>
              </a:rPr>
              <a:t>Nối mỗi thành ngữ, tục ngữ ở bên A với ý nghĩa thích hợp ở bên B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endCxn id="9" idx="1"/>
          </p:cNvCxnSpPr>
          <p:nvPr/>
        </p:nvCxnSpPr>
        <p:spPr>
          <a:xfrm>
            <a:off x="4658628" y="1894496"/>
            <a:ext cx="1462555" cy="9768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1"/>
          </p:cNvCxnSpPr>
          <p:nvPr/>
        </p:nvCxnSpPr>
        <p:spPr>
          <a:xfrm>
            <a:off x="4658628" y="2846897"/>
            <a:ext cx="1462555" cy="11062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58627" y="1617044"/>
            <a:ext cx="1462556" cy="21142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9059" y="4965540"/>
            <a:ext cx="1442124" cy="819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14352" y="5555034"/>
            <a:ext cx="4044276" cy="7019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21181" y="5495054"/>
            <a:ext cx="5486131" cy="817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6" name="Straight Connector 25"/>
          <p:cNvCxnSpPr>
            <a:endCxn id="11" idx="1"/>
          </p:cNvCxnSpPr>
          <p:nvPr/>
        </p:nvCxnSpPr>
        <p:spPr>
          <a:xfrm flipV="1">
            <a:off x="4658625" y="4965540"/>
            <a:ext cx="1462557" cy="12038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58091" y="303903"/>
            <a:ext cx="4271555" cy="1084217"/>
          </a:xfrm>
          <a:prstGeom prst="cloud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thực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44938" y="303903"/>
            <a:ext cx="4088673" cy="1084217"/>
          </a:xfrm>
          <a:prstGeom prst="cloud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tự trọng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825" y="2208423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Thẳng </a:t>
            </a:r>
            <a:r>
              <a:rPr lang="vi-VN" altLang="en-US" sz="3200">
                <a:cs typeface="Times New Roman" panose="02020603050405020304" pitchFamily="18" charset="0"/>
              </a:rPr>
              <a:t>như ruột ngựa</a:t>
            </a:r>
            <a:r>
              <a:rPr lang="vi-VN" altLang="en-US" sz="3200" smtClean="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73829" y="1518749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725989" y="1518749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6824" y="3028726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6824" y="3849029"/>
            <a:ext cx="424426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9350" y="2192702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9349" y="3535893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758" y="0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5" y="775789"/>
            <a:ext cx="5426832" cy="5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15424" y="995317"/>
            <a:ext cx="8932248" cy="2248395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52" y="550687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96" y="361312"/>
            <a:ext cx="4776880" cy="32531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7464" y="675667"/>
            <a:ext cx="4199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926076" y="3654486"/>
            <a:ext cx="6670307" cy="224839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52" y="550687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239124" y="675441"/>
            <a:ext cx="9974308" cy="458957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(Bài có thay đổi một số yêu cầu =&gt; Hướng dẫn ở trang sau)</a:t>
            </a:r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52" y="550687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788" y="635268"/>
            <a:ext cx="10048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 TỪ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đổi ngữ liệu dạy học: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Nhận xét: (gộp yêu cầu 1 và 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từ chỉ sự vật: người, vật, hiện tượng trong đoạn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các danh từ (chỉ người, vật, hiện tượng)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thì sống ở trên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sinh ra lại sống nhờ dưới ao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đuôi bơi lội lao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Mất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đuôi tức khắc nhảy nhao lên bờ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Đặt câu với một danh từ con vừa tìm được.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332" y="419262"/>
            <a:ext cx="934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en-US" sz="3200" b="1">
                <a:cs typeface="Times New Roman" panose="02020603050405020304" pitchFamily="18" charset="0"/>
              </a:rPr>
              <a:t>. Đặt câu với một từ cùng nghĩa với trung thực hoặc một từ trái nghĩa với trung thực.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13199"/>
              </p:ext>
            </p:extLst>
          </p:nvPr>
        </p:nvGraphicFramePr>
        <p:xfrm>
          <a:off x="726150" y="1351219"/>
          <a:ext cx="1048657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>
                  <a:extLst>
                    <a:ext uri="{9D8B030D-6E8A-4147-A177-3AD203B41FA5}">
                      <a16:colId xmlns="" xmlns:a16="http://schemas.microsoft.com/office/drawing/2014/main" val="4154120446"/>
                    </a:ext>
                  </a:extLst>
                </a:gridCol>
              </a:tblGrid>
              <a:tr h="67402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8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u="sng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dụ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:</a:t>
                      </a:r>
                      <a:endParaRPr lang="en-US" altLang="en-US" sz="28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2588224"/>
                  </a:ext>
                </a:extLst>
              </a:tr>
              <a:tr h="60851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ai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dối</a:t>
                      </a:r>
                      <a:r>
                        <a:rPr lang="en-US" alt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sẽ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bị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mọi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ghét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bỏ</a:t>
                      </a:r>
                      <a:r>
                        <a:rPr lang="en-US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302196"/>
                  </a:ext>
                </a:extLst>
              </a:tr>
              <a:tr h="60851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Tô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Hiến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Thành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người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chính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trực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939653"/>
                  </a:ext>
                </a:extLst>
              </a:tr>
              <a:tr h="60851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Thẳng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thắn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đức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tính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tốt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372703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193052" y="1496480"/>
            <a:ext cx="4684714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L</a:t>
            </a:r>
            <a:r>
              <a:rPr lang="vi-VN" sz="3200" b="1" dirty="0" smtClean="0">
                <a:solidFill>
                  <a:srgbClr val="002060"/>
                </a:solidFill>
              </a:rPr>
              <a:t>àm </a:t>
            </a:r>
            <a:r>
              <a:rPr lang="en-US" sz="3200" b="1" dirty="0" err="1" smtClean="0">
                <a:solidFill>
                  <a:srgbClr val="002060"/>
                </a:solidFill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</a:rPr>
              <a:t> zoom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7458" y="3302642"/>
            <a:ext cx="6194739" cy="2145268"/>
          </a:xfrm>
          <a:prstGeom prst="round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 TimNewRoman"/>
              </a:rPr>
              <a:t>Tiêu chí đánh giá:</a:t>
            </a:r>
          </a:p>
          <a:p>
            <a:r>
              <a:rPr lang="en-US" sz="2000" smtClean="0">
                <a:latin typeface=" TimNewRoman"/>
              </a:rPr>
              <a:t>1, Câu có chứa từ ở bài tập 1 không?</a:t>
            </a:r>
          </a:p>
          <a:p>
            <a:r>
              <a:rPr lang="en-US" sz="2000" smtClean="0">
                <a:latin typeface=" TimNewRoman"/>
              </a:rPr>
              <a:t>2, Câu có đủ 2 bộ phận ( Trả lời câu hỏi Ai? Làm gì?/ Thế nào?/Là gì?</a:t>
            </a:r>
          </a:p>
          <a:p>
            <a:r>
              <a:rPr lang="en-US" sz="2000" smtClean="0">
                <a:latin typeface=" TimNewRoman"/>
              </a:rPr>
              <a:t>3, Sự dụng từ hợp lí, diễn đạt rõ ràng chưa?</a:t>
            </a:r>
          </a:p>
          <a:p>
            <a:r>
              <a:rPr lang="en-US" sz="2000" smtClean="0">
                <a:latin typeface=" TimNewRoman"/>
              </a:rPr>
              <a:t>4, Cách trình bày câu đúng yêu cầu chưa?</a:t>
            </a:r>
            <a:endParaRPr lang="en-US" sz="2000">
              <a:latin typeface=" TimNew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2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3558" y="1276422"/>
            <a:ext cx="8365240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66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0341" y="69164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Hệ thống các từ ngữ thuộc chủ điểm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trọng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Tích cực hóa vốn từ.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và phát triển năng lực ngôn ngữ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496446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ý </a:t>
              </a:r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 luyện và hình thành những phẩm chất tốt đẹp.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5" y="775789"/>
            <a:ext cx="5426832" cy="5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2883" y="1664677"/>
            <a:ext cx="1062397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883" y="2699657"/>
            <a:ext cx="936123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52" y="550687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52" y="550687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8633" y="672251"/>
            <a:ext cx="10173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450" y="1749469"/>
            <a:ext cx="6096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: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thật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thà</a:t>
            </a:r>
            <a:endParaRPr lang="en-US" altLang="en-US" sz="3200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      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: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gian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dối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60916" y="1265976"/>
            <a:ext cx="3130577" cy="96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PHÂN TÍCH MẪU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48590" y="3155300"/>
            <a:ext cx="4589236" cy="10429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L</a:t>
            </a:r>
            <a:r>
              <a:rPr lang="vi-VN" sz="3200" b="1" dirty="0" smtClean="0">
                <a:solidFill>
                  <a:srgbClr val="002060"/>
                </a:solidFill>
              </a:rPr>
              <a:t>àm </a:t>
            </a:r>
            <a:r>
              <a:rPr lang="en-US" sz="3200" b="1" dirty="0" smtClean="0">
                <a:solidFill>
                  <a:srgbClr val="002060"/>
                </a:solidFill>
              </a:rPr>
              <a:t>VBT </a:t>
            </a:r>
            <a:r>
              <a:rPr lang="en-US" sz="3200" b="1" dirty="0" err="1" smtClean="0">
                <a:solidFill>
                  <a:srgbClr val="002060"/>
                </a:solidFill>
              </a:rPr>
              <a:t>Tiếng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Việt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468804" y="2256968"/>
            <a:ext cx="4297680" cy="2194560"/>
          </a:xfrm>
          <a:prstGeom prst="cloudCallout">
            <a:avLst/>
          </a:prstGeom>
          <a:solidFill>
            <a:srgbClr val="DB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 TimNewRoman"/>
              </a:rPr>
              <a:t>Tại sao con biết thật thà cùng nghĩa và gian dối trái nghĩa với trung thực?</a:t>
            </a:r>
            <a:endParaRPr lang="en-US" sz="2400" dirty="0">
              <a:solidFill>
                <a:srgbClr val="FF0000"/>
              </a:solidFill>
              <a:latin typeface=" TimNew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4450" y="4570999"/>
            <a:ext cx="4297680" cy="17373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 TimNewRoman"/>
              </a:rPr>
              <a:t>G</a:t>
            </a:r>
            <a:r>
              <a:rPr lang="en-US" sz="2400" smtClean="0">
                <a:solidFill>
                  <a:srgbClr val="FF0000"/>
                </a:solidFill>
                <a:latin typeface=" TimNewRoman"/>
              </a:rPr>
              <a:t>iải nghĩa:</a:t>
            </a:r>
          </a:p>
          <a:p>
            <a:r>
              <a:rPr lang="en-US" sz="2400" smtClean="0">
                <a:solidFill>
                  <a:srgbClr val="FF0000"/>
                </a:solidFill>
                <a:latin typeface=" TimNewRoman"/>
              </a:rPr>
              <a:t>+ Thật thà: là luôn làm, nói đúng sự thật</a:t>
            </a:r>
          </a:p>
          <a:p>
            <a:r>
              <a:rPr lang="en-US" sz="2400" smtClean="0">
                <a:solidFill>
                  <a:srgbClr val="FF0000"/>
                </a:solidFill>
                <a:latin typeface=" TimNewRoman"/>
              </a:rPr>
              <a:t>+ Gian dối: nói và làm điều không đúng sự thật</a:t>
            </a:r>
            <a:endParaRPr lang="en-US" sz="2400" dirty="0">
              <a:solidFill>
                <a:srgbClr val="FF0000"/>
              </a:solidFill>
              <a:latin typeface=" TimNew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2888" y="4253714"/>
            <a:ext cx="5120640" cy="1920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FF0000"/>
                </a:solidFill>
                <a:latin typeface=" TimNewRoman"/>
              </a:rPr>
              <a:t>Chốt: Vậy muốn làm BT tìm từ phải dựa vào nghĩa của từ chủ điểm và căn cứ vào nghĩa các từ tìm được để có lựa chọn đúng.</a:t>
            </a: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195" y="2357317"/>
            <a:ext cx="6096000" cy="1461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: </a:t>
            </a:r>
            <a:r>
              <a:rPr lang="en-US" altLang="en-US" sz="3200" smtClean="0">
                <a:latin typeface="Times New Roman" panose="02020603050405020304" pitchFamily="18" charset="0"/>
              </a:rPr>
              <a:t>- Từ cùng nghĩa : thật thà</a:t>
            </a:r>
          </a:p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       </a:t>
            </a:r>
            <a:r>
              <a:rPr lang="en-US" altLang="en-US" sz="3200" smtClean="0">
                <a:latin typeface="Times New Roman" panose="02020603050405020304" pitchFamily="18" charset="0"/>
              </a:rPr>
              <a:t>- Từ trái nghĩa : gian dối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5303"/>
              </p:ext>
            </p:extLst>
          </p:nvPr>
        </p:nvGraphicFramePr>
        <p:xfrm>
          <a:off x="1282336" y="1275954"/>
          <a:ext cx="962515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28">
                  <a:extLst>
                    <a:ext uri="{9D8B030D-6E8A-4147-A177-3AD203B41FA5}">
                      <a16:colId xmlns="" xmlns:a16="http://schemas.microsoft.com/office/drawing/2014/main" val="3297225993"/>
                    </a:ext>
                  </a:extLst>
                </a:gridCol>
                <a:gridCol w="6645022">
                  <a:extLst>
                    <a:ext uri="{9D8B030D-6E8A-4147-A177-3AD203B41FA5}">
                      <a16:colId xmlns="" xmlns:a16="http://schemas.microsoft.com/office/drawing/2014/main" val="1294979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với trung thực</a:t>
                      </a:r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56622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với trung thực</a:t>
                      </a:r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bợm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311672021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755" y="433450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13024"/>
              </p:ext>
            </p:extLst>
          </p:nvPr>
        </p:nvGraphicFramePr>
        <p:xfrm>
          <a:off x="804034" y="389694"/>
          <a:ext cx="680658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48">
                  <a:extLst>
                    <a:ext uri="{9D8B030D-6E8A-4147-A177-3AD203B41FA5}">
                      <a16:colId xmlns="" xmlns:a16="http://schemas.microsoft.com/office/drawing/2014/main" val="3297225993"/>
                    </a:ext>
                  </a:extLst>
                </a:gridCol>
                <a:gridCol w="4699140">
                  <a:extLst>
                    <a:ext uri="{9D8B030D-6E8A-4147-A177-3AD203B41FA5}">
                      <a16:colId xmlns="" xmlns:a16="http://schemas.microsoft.com/office/drawing/2014/main" val="1294979752"/>
                    </a:ext>
                  </a:extLst>
                </a:gridCol>
              </a:tblGrid>
              <a:tr h="2776266">
                <a:tc>
                  <a:txBody>
                    <a:bodyPr/>
                    <a:lstStyle/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với trung thực</a:t>
                      </a:r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 thẳng,</a:t>
                      </a:r>
                      <a:r>
                        <a:rPr lang="en-US" sz="3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</a:t>
                      </a:r>
                      <a:r>
                        <a:rPr lang="en-US" sz="3200" b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566225868"/>
                  </a:ext>
                </a:extLst>
              </a:tr>
              <a:tr h="2776266">
                <a:tc>
                  <a:txBody>
                    <a:bodyPr/>
                    <a:lstStyle/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với trung thực</a:t>
                      </a:r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lận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3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31167202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78232" y="435360"/>
            <a:ext cx="3629465" cy="14630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 TimNewRoman"/>
              </a:rPr>
              <a:t>Những từ trên đây nói về điều gì?</a:t>
            </a:r>
            <a:endParaRPr lang="en-US" sz="2400">
              <a:latin typeface=" TimNew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8232" y="2262553"/>
            <a:ext cx="3629465" cy="1328023"/>
          </a:xfrm>
          <a:prstGeom prst="roundRect">
            <a:avLst/>
          </a:prstGeom>
          <a:solidFill>
            <a:srgbClr val="DBB7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 TimNewRoman"/>
              </a:rPr>
              <a:t>Những từ trên đây dùng để chỉ phẩm chất của con người</a:t>
            </a:r>
            <a:endParaRPr lang="en-US" sz="2400">
              <a:latin typeface=" TimNew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8231" y="3954729"/>
            <a:ext cx="3629465" cy="2145268"/>
          </a:xfrm>
          <a:prstGeom prst="roundRect">
            <a:avLst/>
          </a:prstGeom>
          <a:solidFill>
            <a:srgbClr val="DBB7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 TimNewRoman"/>
              </a:rPr>
              <a:t>Những phẩm chất nào đáng quý?Con hãy bộc lộ suy nghĩ của mình về những phẩm chất trên qua bài tập 2 nhé.</a:t>
            </a:r>
            <a:endParaRPr lang="en-US" sz="2400">
              <a:latin typeface=" TimNew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6117" cy="19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48963123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1464</Words>
  <Application>Microsoft Office PowerPoint</Application>
  <PresentationFormat>Widescreen</PresentationFormat>
  <Paragraphs>158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 TimNewRoman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ismail - [2010]</cp:lastModifiedBy>
  <cp:revision>125</cp:revision>
  <dcterms:created xsi:type="dcterms:W3CDTF">2021-08-04T18:52:07Z</dcterms:created>
  <dcterms:modified xsi:type="dcterms:W3CDTF">2021-10-03T11:01:28Z</dcterms:modified>
</cp:coreProperties>
</file>