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2" r:id="rId2"/>
    <p:sldId id="304" r:id="rId3"/>
    <p:sldId id="283" r:id="rId4"/>
    <p:sldId id="293" r:id="rId5"/>
    <p:sldId id="309" r:id="rId6"/>
    <p:sldId id="305" r:id="rId7"/>
    <p:sldId id="306" r:id="rId8"/>
    <p:sldId id="284" r:id="rId9"/>
    <p:sldId id="310" r:id="rId10"/>
    <p:sldId id="295" r:id="rId11"/>
    <p:sldId id="296" r:id="rId12"/>
    <p:sldId id="297" r:id="rId13"/>
    <p:sldId id="287" r:id="rId14"/>
    <p:sldId id="288" r:id="rId15"/>
    <p:sldId id="289" r:id="rId16"/>
    <p:sldId id="290" r:id="rId17"/>
    <p:sldId id="307" r:id="rId18"/>
    <p:sldId id="301" r:id="rId19"/>
    <p:sldId id="291" r:id="rId20"/>
    <p:sldId id="303" r:id="rId21"/>
    <p:sldId id="311" r:id="rId22"/>
    <p:sldId id="312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3FA"/>
    <a:srgbClr val="339933"/>
    <a:srgbClr val="FFFFD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93FDFD-9AF5-46A0-AC90-A26F59179BC1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0EF94-218D-4AC5-98B6-9903D10BC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50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BECCCA7-FDB9-4AB2-977D-85C37F9B6026}" type="slidenum">
              <a:rPr lang="en-US" altLang="en-US" smtClean="0">
                <a:latin typeface="Times New Roman" pitchFamily="18" charset="0"/>
              </a:rPr>
              <a:pPr/>
              <a:t>14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519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EF1790D-2D08-49B8-B785-F3126F17646C}" type="slidenum">
              <a:rPr lang="en-US" altLang="en-US" smtClean="0">
                <a:latin typeface="Times New Roman" pitchFamily="18" charset="0"/>
              </a:rPr>
              <a:pPr/>
              <a:t>15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4482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95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23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135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402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0330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60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553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64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780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92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87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40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92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847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269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533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06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67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77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416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45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416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45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366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96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51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517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57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79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45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66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94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74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781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373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1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600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97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09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051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93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02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012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95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7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370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75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68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5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198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2803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6011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64133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52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31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03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07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5970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108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0546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643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E2F0B-3BD7-4760-A933-42D666FCE5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3325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4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E2F0B-3BD7-4760-A933-42D666FCE5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8739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3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E2F0B-3BD7-4760-A933-42D666FCE5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3077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2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E2F0B-3BD7-4760-A933-42D666FCE5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290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89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0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E2F0B-3BD7-4760-A933-42D666FCE5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272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55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.xml"/><Relationship Id="rId71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203F9-7351-4A4E-BAF9-145CBC5A08DB}" type="datetimeFigureOut">
              <a:rPr lang="en-US" smtClean="0"/>
              <a:t>10/8/2021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11561-4E0D-4EF3-9396-81DFCD913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87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18" r:id="rId2"/>
    <p:sldLayoutId id="2147483710" r:id="rId3"/>
    <p:sldLayoutId id="2147483708" r:id="rId4"/>
    <p:sldLayoutId id="2147483707" r:id="rId5"/>
    <p:sldLayoutId id="2147483696" r:id="rId6"/>
    <p:sldLayoutId id="2147483694" r:id="rId7"/>
    <p:sldLayoutId id="2147483690" r:id="rId8"/>
    <p:sldLayoutId id="2147483677" r:id="rId9"/>
    <p:sldLayoutId id="2147483671" r:id="rId10"/>
    <p:sldLayoutId id="2147483668" r:id="rId11"/>
    <p:sldLayoutId id="2147483667" r:id="rId12"/>
    <p:sldLayoutId id="2147483666" r:id="rId13"/>
    <p:sldLayoutId id="2147483664" r:id="rId14"/>
    <p:sldLayoutId id="2147483663" r:id="rId15"/>
    <p:sldLayoutId id="2147483650" r:id="rId16"/>
    <p:sldLayoutId id="2147483716" r:id="rId17"/>
    <p:sldLayoutId id="2147483713" r:id="rId18"/>
    <p:sldLayoutId id="2147483712" r:id="rId19"/>
    <p:sldLayoutId id="2147483711" r:id="rId20"/>
    <p:sldLayoutId id="2147483709" r:id="rId21"/>
    <p:sldLayoutId id="2147483706" r:id="rId22"/>
    <p:sldLayoutId id="2147483705" r:id="rId23"/>
    <p:sldLayoutId id="2147483703" r:id="rId24"/>
    <p:sldLayoutId id="2147483700" r:id="rId25"/>
    <p:sldLayoutId id="2147483699" r:id="rId26"/>
    <p:sldLayoutId id="2147483698" r:id="rId27"/>
    <p:sldLayoutId id="2147483697" r:id="rId28"/>
    <p:sldLayoutId id="2147483695" r:id="rId29"/>
    <p:sldLayoutId id="2147483693" r:id="rId30"/>
    <p:sldLayoutId id="2147483692" r:id="rId31"/>
    <p:sldLayoutId id="2147483691" r:id="rId32"/>
    <p:sldLayoutId id="2147483689" r:id="rId33"/>
    <p:sldLayoutId id="2147483688" r:id="rId34"/>
    <p:sldLayoutId id="2147483687" r:id="rId35"/>
    <p:sldLayoutId id="2147483686" r:id="rId36"/>
    <p:sldLayoutId id="2147483685" r:id="rId37"/>
    <p:sldLayoutId id="2147483684" r:id="rId38"/>
    <p:sldLayoutId id="2147483683" r:id="rId39"/>
    <p:sldLayoutId id="2147483682" r:id="rId40"/>
    <p:sldLayoutId id="2147483681" r:id="rId41"/>
    <p:sldLayoutId id="2147483680" r:id="rId42"/>
    <p:sldLayoutId id="2147483679" r:id="rId43"/>
    <p:sldLayoutId id="2147483678" r:id="rId44"/>
    <p:sldLayoutId id="2147483676" r:id="rId45"/>
    <p:sldLayoutId id="2147483675" r:id="rId46"/>
    <p:sldLayoutId id="2147483674" r:id="rId47"/>
    <p:sldLayoutId id="2147483673" r:id="rId48"/>
    <p:sldLayoutId id="2147483672" r:id="rId49"/>
    <p:sldLayoutId id="2147483670" r:id="rId50"/>
    <p:sldLayoutId id="2147483669" r:id="rId51"/>
    <p:sldLayoutId id="2147483665" r:id="rId52"/>
    <p:sldLayoutId id="2147483662" r:id="rId53"/>
    <p:sldLayoutId id="2147483661" r:id="rId54"/>
    <p:sldLayoutId id="2147483651" r:id="rId55"/>
    <p:sldLayoutId id="2147483652" r:id="rId56"/>
    <p:sldLayoutId id="2147483653" r:id="rId57"/>
    <p:sldLayoutId id="2147483654" r:id="rId58"/>
    <p:sldLayoutId id="2147483655" r:id="rId59"/>
    <p:sldLayoutId id="2147483717" r:id="rId60"/>
    <p:sldLayoutId id="2147483704" r:id="rId61"/>
    <p:sldLayoutId id="2147483656" r:id="rId62"/>
    <p:sldLayoutId id="2147483657" r:id="rId63"/>
    <p:sldLayoutId id="2147483658" r:id="rId64"/>
    <p:sldLayoutId id="2147483659" r:id="rId65"/>
    <p:sldLayoutId id="2147483660" r:id="rId66"/>
    <p:sldLayoutId id="2147483715" r:id="rId67"/>
    <p:sldLayoutId id="2147483714" r:id="rId68"/>
    <p:sldLayoutId id="2147483702" r:id="rId69"/>
    <p:sldLayoutId id="2147483701" r:id="rId7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6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7800" y="2171469"/>
            <a:ext cx="33185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>
                <a:ln/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5400" b="1" cap="none" spc="0" dirty="0">
                <a:ln/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cap="none" spc="0" dirty="0" err="1">
                <a:ln/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5400" b="1" cap="none" spc="0" dirty="0">
              <a:ln/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9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7362"/>
            <a:ext cx="1801092" cy="2270638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1209966" y="3759799"/>
            <a:ext cx="7767783" cy="1969008"/>
          </a:xfrm>
          <a:prstGeom prst="roundRect">
            <a:avLst/>
          </a:prstGeom>
          <a:solidFill>
            <a:srgbClr val="FDD3FA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Tx/>
              <a:buChar char="-"/>
            </a:pP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Chỗ mở đầu đoạn văn là chỗ đầu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dòng,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 </a:t>
            </a: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lùi vào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 </a:t>
            </a: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Chỗ kết thúc đoạn văn là chỗ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xuống </a:t>
            </a:r>
            <a:r>
              <a:rPr lang="vi-VN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dòng.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60207" y="73895"/>
            <a:ext cx="84974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alt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89534" y="1080653"/>
            <a:ext cx="8432799" cy="236450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2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thúng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gieo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trồng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hẹn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trừng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mồ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côi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Chôm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dốc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nảy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nô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nức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chở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kinh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nộp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Chôm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quỳ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tâu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:</a:t>
            </a:r>
          </a:p>
          <a:p>
            <a:pPr algn="l">
              <a:buFont typeface="Wingdings" pitchFamily="2" charset="2"/>
              <a:buNone/>
              <a:defRPr/>
            </a:pP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Tâu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Bệ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hạ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 Con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nảy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9534" y="100676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020" y="18010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020" y="24106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640377" y="1098997"/>
            <a:ext cx="482852" cy="239952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513066" y="1575623"/>
            <a:ext cx="297893" cy="225467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428784" y="2744546"/>
            <a:ext cx="451691" cy="307707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1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7" grpId="0"/>
      <p:bldP spid="8" grpId="0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92887"/>
            <a:ext cx="2360607" cy="1965113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299012" y="2893208"/>
            <a:ext cx="7767783" cy="1665913"/>
          </a:xfrm>
          <a:prstGeom prst="round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mở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văn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lùi vào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 thúc đoạn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xuống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dòng.</a:t>
            </a:r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76286" y="1969878"/>
            <a:ext cx="895389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7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vi-VN" sz="27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7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việc</a:t>
            </a:r>
          </a:p>
          <a:p>
            <a:r>
              <a:rPr lang="en-US" sz="27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30310" y="785611"/>
            <a:ext cx="3152593" cy="783193"/>
          </a:xfrm>
          <a:prstGeom prst="round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000" smtClean="0">
                <a:latin typeface=" TimeNewRoman"/>
              </a:rPr>
              <a:t>II, GHI NHỚ</a:t>
            </a:r>
            <a:endParaRPr lang="en-US" sz="4000">
              <a:latin typeface=" TimeNewRoman"/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299012" y="533740"/>
            <a:ext cx="7476055" cy="1286933"/>
          </a:xfrm>
          <a:prstGeom prst="cloudCallout">
            <a:avLst>
              <a:gd name="adj1" fmla="val -48202"/>
              <a:gd name="adj2" fmla="val 79502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04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875144" y="3246151"/>
            <a:ext cx="756073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vi-VN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ầu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 văn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lùi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 1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Chỗ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 thúc đoạn văn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xuống dòng.</a:t>
            </a:r>
          </a:p>
        </p:txBody>
      </p:sp>
      <p:sp>
        <p:nvSpPr>
          <p:cNvPr id="7" name="Rectangle 6"/>
          <p:cNvSpPr/>
          <p:nvPr/>
        </p:nvSpPr>
        <p:spPr>
          <a:xfrm>
            <a:off x="3468870" y="1434869"/>
            <a:ext cx="21723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vi-VN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902852" y="2166542"/>
            <a:ext cx="729903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297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58046" y="2913115"/>
            <a:ext cx="8753432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32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Dưới đây là ba đoạn văn được viết theo cốt truyện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Hai mẹ con và bà tiên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 trong đó có hai đoạn đã hoàn chỉnh, còn một đoạn mới chỉ có phần mở đầu và phần kết thúc. Hãy viết tiếp vào phần còn thiếu.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081334" y="4887891"/>
            <a:ext cx="49106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6132945" y="4887891"/>
            <a:ext cx="2373746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822382" y="414067"/>
            <a:ext cx="6876111" cy="2271998"/>
            <a:chOff x="501963" y="593139"/>
            <a:chExt cx="4692591" cy="3155143"/>
          </a:xfrm>
        </p:grpSpPr>
        <p:grpSp>
          <p:nvGrpSpPr>
            <p:cNvPr id="19" name="Group 18"/>
            <p:cNvGrpSpPr/>
            <p:nvPr/>
          </p:nvGrpSpPr>
          <p:grpSpPr>
            <a:xfrm rot="779021">
              <a:off x="1906329" y="593139"/>
              <a:ext cx="3288225" cy="2133473"/>
              <a:chOff x="1214333" y="5025712"/>
              <a:chExt cx="1133475" cy="1571625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1214333" y="5025712"/>
                <a:ext cx="1133475" cy="1571625"/>
                <a:chOff x="1214333" y="5025712"/>
                <a:chExt cx="1133475" cy="1571625"/>
              </a:xfrm>
            </p:grpSpPr>
            <p:pic>
              <p:nvPicPr>
                <p:cNvPr id="26" name="Picture 2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0594517">
                  <a:off x="1214333" y="5025712"/>
                  <a:ext cx="1133475" cy="1571625"/>
                </a:xfrm>
                <a:prstGeom prst="rect">
                  <a:avLst/>
                </a:prstGeom>
              </p:spPr>
            </p:pic>
            <p:sp>
              <p:nvSpPr>
                <p:cNvPr id="27" name="Rectangle 26"/>
                <p:cNvSpPr/>
                <p:nvPr/>
              </p:nvSpPr>
              <p:spPr>
                <a:xfrm rot="20628557">
                  <a:off x="1260343" y="5126751"/>
                  <a:ext cx="971554" cy="13580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5" name="Rectangle 24"/>
              <p:cNvSpPr/>
              <p:nvPr/>
            </p:nvSpPr>
            <p:spPr>
              <a:xfrm rot="20665241">
                <a:off x="1233129" y="5256934"/>
                <a:ext cx="1025979" cy="87149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4000" b="1" dirty="0" err="1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Hoạt</a:t>
                </a:r>
                <a:r>
                  <a:rPr lang="en-US" sz="4000" b="1" dirty="0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4000" b="1" dirty="0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smtClean="0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3. </a:t>
                </a:r>
                <a:endParaRPr lang="en-US" sz="4000" b="1" dirty="0">
                  <a:ln w="12700" cmpd="sng">
                    <a:solidFill>
                      <a:schemeClr val="accent4"/>
                    </a:solidFill>
                    <a:prstDash val="solid"/>
                  </a:ln>
                  <a:solidFill>
                    <a:srgbClr val="92D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en-US" sz="4000" b="1" dirty="0" err="1" smtClean="0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Thực</a:t>
                </a:r>
                <a:r>
                  <a:rPr lang="en-US" sz="4000" b="1" dirty="0" smtClean="0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 smtClean="0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hành</a:t>
                </a:r>
                <a:endParaRPr lang="en-US" sz="4000" b="1" dirty="0">
                  <a:ln w="12700" cmpd="sng">
                    <a:solidFill>
                      <a:schemeClr val="accent4"/>
                    </a:solidFill>
                    <a:prstDash val="solid"/>
                  </a:ln>
                  <a:solidFill>
                    <a:srgbClr val="92D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501963" y="891735"/>
              <a:ext cx="2127132" cy="2856547"/>
              <a:chOff x="1086331" y="3256870"/>
              <a:chExt cx="1539304" cy="1628775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4094" b="100000" l="0" r="59322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5218"/>
              <a:stretch/>
            </p:blipFill>
            <p:spPr>
              <a:xfrm>
                <a:off x="1086331" y="3256870"/>
                <a:ext cx="1539304" cy="1628775"/>
              </a:xfrm>
              <a:prstGeom prst="rect">
                <a:avLst/>
              </a:prstGeom>
            </p:spPr>
          </p:pic>
          <p:sp>
            <p:nvSpPr>
              <p:cNvPr id="22" name="Oval 21"/>
              <p:cNvSpPr/>
              <p:nvPr/>
            </p:nvSpPr>
            <p:spPr>
              <a:xfrm>
                <a:off x="1489166" y="3791352"/>
                <a:ext cx="127506" cy="12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1908200" y="3727599"/>
                <a:ext cx="127506" cy="12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955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Content Placeholder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-1"/>
            <a:ext cx="2590800" cy="4219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038600"/>
            <a:ext cx="2590800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10068" y="93135"/>
            <a:ext cx="6477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ở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túp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lều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lụng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vất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vả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alt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mách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                                                                                     </a:t>
            </a:r>
            <a:r>
              <a:rPr lang="en-US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Ở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altLang="en-US" sz="24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nom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9269" y="3743525"/>
            <a:ext cx="6477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hiếu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tai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nải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………………</a:t>
            </a:r>
          </a:p>
          <a:p>
            <a:pPr eaLnBrk="1" hangingPunct="1"/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/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hiếu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thà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Ta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Con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con. </a:t>
            </a:r>
          </a:p>
        </p:txBody>
      </p:sp>
    </p:spTree>
    <p:extLst>
      <p:ext uri="{BB962C8B-B14F-4D97-AF65-F5344CB8AC3E}">
        <p14:creationId xmlns:p14="http://schemas.microsoft.com/office/powerpoint/2010/main" val="855897457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/>
          </p:cNvSpPr>
          <p:nvPr/>
        </p:nvSpPr>
        <p:spPr bwMode="auto">
          <a:xfrm>
            <a:off x="50802" y="770467"/>
            <a:ext cx="6477000" cy="3672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hiếu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lo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bạc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thuốc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Bỗng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tai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nải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eaLnBrk="1" hangingPunct="1">
              <a:spcBef>
                <a:spcPct val="20000"/>
              </a:spcBef>
              <a:defRPr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</a:t>
            </a:r>
          </a:p>
          <a:p>
            <a:pPr algn="just" eaLnBrk="1" hangingPunct="1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lão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spcBef>
                <a:spcPct val="20000"/>
              </a:spcBef>
              <a:defRPr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hiếu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thà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Ta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Con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chữa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bệnh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con. </a:t>
            </a:r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0133" y="524933"/>
            <a:ext cx="2514600" cy="42417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2" name="Rectangle 9"/>
          <p:cNvSpPr>
            <a:spLocks noChangeArrowheads="1"/>
          </p:cNvSpPr>
          <p:nvPr/>
        </p:nvSpPr>
        <p:spPr bwMode="auto">
          <a:xfrm>
            <a:off x="609614" y="169333"/>
            <a:ext cx="657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0908" y="4516581"/>
            <a:ext cx="6077528" cy="193899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TIÊU CHÍ NHẬN XÉT</a:t>
            </a:r>
          </a:p>
          <a:p>
            <a:pPr marL="342900" indent="-342900">
              <a:buAutoNum type="arabicPeriod"/>
            </a:pP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342900" indent="-342900">
              <a:buAutoNum type="arabicPeriod"/>
            </a:pP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27802" y="5043055"/>
            <a:ext cx="2477653" cy="109912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 MIỆNG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795438"/>
      </p:ext>
    </p:extLst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12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292" grpId="0"/>
      <p:bldP spid="2" grpId="0" animBg="1"/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3868" y="218967"/>
            <a:ext cx="9033933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hiếu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mấy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đủ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tiền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thuốc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Bỗng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tai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bỏ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quên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nhặt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túi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hiểu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thoáng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bên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thỏi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lấp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lánh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Ngửng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chợt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phía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bóng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còng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đang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chầm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chậm.Cô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đoán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chắc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đây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Tội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nghiệp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mất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chiếc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chắc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buồn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tiếc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lắm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Nghĩ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bèn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rảo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đuổi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eaLnBrk="1" hangingPunct="1"/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ơi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,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dừng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đánh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rơi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eaLnBrk="1" hangingPunct="1"/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lẽ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nặng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tai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mãi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nghe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dừng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Cô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tới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nơi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hổn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hển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nói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“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quên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nải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đằng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kia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altLang="en-US" sz="24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ạ?” </a:t>
            </a:r>
          </a:p>
          <a:p>
            <a:pPr eaLnBrk="1" hangingPunct="1"/>
            <a:r>
              <a:rPr lang="en-US" altLang="en-US" sz="2400" dirty="0">
                <a:solidFill>
                  <a:srgbClr val="0000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lão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cười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hiền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hậu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/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Khen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hiếu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Ta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tiên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đấy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thôi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Con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thật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đáng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giúp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đỡ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chữa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mẹ</a:t>
            </a:r>
            <a:r>
              <a:rPr lang="en-US" alt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con. </a:t>
            </a: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1066800" y="6240463"/>
            <a:ext cx="5943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634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96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248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5818" y="361312"/>
            <a:ext cx="5033817" cy="325311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938098" y="675667"/>
            <a:ext cx="314995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loud 3"/>
          <p:cNvSpPr/>
          <p:nvPr/>
        </p:nvSpPr>
        <p:spPr>
          <a:xfrm>
            <a:off x="332510" y="3639113"/>
            <a:ext cx="8691418" cy="2817937"/>
          </a:xfrm>
          <a:prstGeom prst="cloud">
            <a:avLst/>
          </a:prstGeom>
          <a:solidFill>
            <a:srgbClr val="FDD3FA"/>
          </a:solidFill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Con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phê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phán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727" y="158618"/>
            <a:ext cx="1413164" cy="1440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596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445219" y="878278"/>
            <a:ext cx="29161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DẶN DÒ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D014F35-4951-4479-B186-D204CE25E8D1}"/>
              </a:ext>
            </a:extLst>
          </p:cNvPr>
          <p:cNvSpPr txBox="1"/>
          <p:nvPr/>
        </p:nvSpPr>
        <p:spPr>
          <a:xfrm>
            <a:off x="443947" y="2146852"/>
            <a:ext cx="8474765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Về nhà hoàn thành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đoạn </a:t>
            </a: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văn còn </a:t>
            </a:r>
            <a:r>
              <a:rPr lang="vi-VN" sz="2800" dirty="0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vi-VN" sz="2800" dirty="0">
                <a:latin typeface="Times New Roman" pitchFamily="18" charset="0"/>
                <a:cs typeface="Times New Roman" pitchFamily="18" charset="0"/>
              </a:rPr>
              <a:t>Chuẩn bị bài sau: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x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ây </a:t>
            </a:r>
            <a:r>
              <a:rPr lang="vi-VN" sz="2800" b="1" dirty="0">
                <a:latin typeface="Times New Roman" pitchFamily="18" charset="0"/>
                <a:cs typeface="Times New Roman" pitchFamily="18" charset="0"/>
              </a:rPr>
              <a:t>dựng đoạn văn kể chuyện.</a:t>
            </a:r>
          </a:p>
        </p:txBody>
      </p:sp>
    </p:spTree>
    <p:extLst>
      <p:ext uri="{BB962C8B-B14F-4D97-AF65-F5344CB8AC3E}">
        <p14:creationId xmlns:p14="http://schemas.microsoft.com/office/powerpoint/2010/main" val="78076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 descr="?attid=0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762000" y="1447800"/>
            <a:ext cx="7315200" cy="3429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 CÁC EM !</a:t>
            </a:r>
          </a:p>
        </p:txBody>
      </p:sp>
    </p:spTree>
    <p:extLst>
      <p:ext uri="{BB962C8B-B14F-4D97-AF65-F5344CB8AC3E}">
        <p14:creationId xmlns:p14="http://schemas.microsoft.com/office/powerpoint/2010/main" val="286806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0" name="AutoShape 28"/>
          <p:cNvSpPr>
            <a:spLocks noChangeArrowheads="1"/>
          </p:cNvSpPr>
          <p:nvPr/>
        </p:nvSpPr>
        <p:spPr bwMode="auto">
          <a:xfrm>
            <a:off x="1981200" y="2810469"/>
            <a:ext cx="5538788" cy="800100"/>
          </a:xfrm>
          <a:prstGeom prst="flowChartTerminator">
            <a:avLst/>
          </a:prstGeom>
          <a:solidFill>
            <a:schemeClr val="bg2"/>
          </a:soli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B . Là một câu chuyện đầy đủ chi tiết.</a:t>
            </a:r>
          </a:p>
        </p:txBody>
      </p:sp>
      <p:sp>
        <p:nvSpPr>
          <p:cNvPr id="23581" name="AutoShape 29"/>
          <p:cNvSpPr>
            <a:spLocks noChangeArrowheads="1"/>
          </p:cNvSpPr>
          <p:nvPr/>
        </p:nvSpPr>
        <p:spPr bwMode="auto">
          <a:xfrm>
            <a:off x="1490663" y="3893144"/>
            <a:ext cx="6858000" cy="1028700"/>
          </a:xfrm>
          <a:prstGeom prst="flowChartTerminator">
            <a:avLst/>
          </a:prstGeom>
          <a:solidFill>
            <a:schemeClr val="bg2"/>
          </a:soli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C. Là một chuỗi sự việc làm nòng cốt</a:t>
            </a:r>
          </a:p>
          <a:p>
            <a:pPr algn="ctr"/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cho diễn biến của truyện.</a:t>
            </a:r>
          </a:p>
          <a:p>
            <a:pPr algn="ctr"/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82" name="AutoShape 30"/>
          <p:cNvSpPr>
            <a:spLocks noChangeArrowheads="1"/>
          </p:cNvSpPr>
          <p:nvPr/>
        </p:nvSpPr>
        <p:spPr bwMode="auto">
          <a:xfrm>
            <a:off x="2667000" y="2065932"/>
            <a:ext cx="3798888" cy="461962"/>
          </a:xfrm>
          <a:prstGeom prst="flowChartTerminator">
            <a:avLst/>
          </a:prstGeom>
          <a:solidFill>
            <a:schemeClr val="bg2"/>
          </a:solidFill>
          <a:ln w="9525">
            <a:solidFill>
              <a:srgbClr val="00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A . Là một sự việc.</a:t>
            </a:r>
          </a:p>
          <a:p>
            <a:pPr algn="ctr"/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6" name="Text Box 24"/>
          <p:cNvSpPr txBox="1">
            <a:spLocks noChangeArrowheads="1"/>
          </p:cNvSpPr>
          <p:nvPr/>
        </p:nvSpPr>
        <p:spPr bwMode="auto">
          <a:xfrm>
            <a:off x="1047750" y="506413"/>
            <a:ext cx="6743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46087" name="Text Box 31"/>
          <p:cNvSpPr txBox="1">
            <a:spLocks noChangeArrowheads="1"/>
          </p:cNvSpPr>
          <p:nvPr/>
        </p:nvSpPr>
        <p:spPr bwMode="auto">
          <a:xfrm>
            <a:off x="1257300" y="1321394"/>
            <a:ext cx="2876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Cốt truyện là :</a:t>
            </a:r>
          </a:p>
        </p:txBody>
      </p:sp>
    </p:spTree>
    <p:extLst>
      <p:ext uri="{BB962C8B-B14F-4D97-AF65-F5344CB8AC3E}">
        <p14:creationId xmlns:p14="http://schemas.microsoft.com/office/powerpoint/2010/main" val="341161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3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3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4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235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0" grpId="0" animBg="1"/>
      <p:bldP spid="23581" grpId="0" animBg="1"/>
      <p:bldP spid="23581" grpId="1" animBg="1"/>
      <p:bldP spid="2358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/>
            </a:extLst>
          </p:cNvPr>
          <p:cNvSpPr/>
          <p:nvPr/>
        </p:nvSpPr>
        <p:spPr>
          <a:xfrm>
            <a:off x="2561953" y="519356"/>
            <a:ext cx="3791495" cy="719138"/>
          </a:xfrm>
          <a:prstGeom prst="roundRect">
            <a:avLst/>
          </a:prstGeom>
          <a:solidFill>
            <a:srgbClr val="FFD1FF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Yêu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447473" y="1721812"/>
            <a:ext cx="7532746" cy="1409316"/>
            <a:chOff x="-8052" y="1705603"/>
            <a:chExt cx="9543853" cy="841868"/>
          </a:xfrm>
          <a:solidFill>
            <a:srgbClr val="FF99FF"/>
          </a:solidFill>
        </p:grpSpPr>
        <p:sp>
          <p:nvSpPr>
            <p:cNvPr id="5" name="Rectangle 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78061" y="1705603"/>
              <a:ext cx="8857740" cy="841868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vi-VN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Hiểu được thế nào là đoạn văn kể </a:t>
              </a:r>
              <a:r>
                <a:rPr lang="vi-VN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chuyện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vi-VN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ận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v</a:t>
              </a:r>
              <a:r>
                <a:rPr lang="vi-VN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iết </a:t>
              </a:r>
              <a:r>
                <a:rPr lang="vi-VN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được đoạn văn kể </a:t>
              </a:r>
              <a:r>
                <a:rPr lang="vi-VN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chuyện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Oval 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690563" y="3589338"/>
            <a:ext cx="7077219" cy="909637"/>
            <a:chOff x="-8052" y="1747250"/>
            <a:chExt cx="8976506" cy="910989"/>
          </a:xfrm>
        </p:grpSpPr>
        <p:sp>
          <p:nvSpPr>
            <p:cNvPr id="13" name="Rectangle 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57899" y="1747250"/>
              <a:ext cx="8310555" cy="910989"/>
            </a:xfrm>
            <a:prstGeom prst="rect">
              <a:avLst/>
            </a:prstGeom>
            <a:solidFill>
              <a:srgbClr val="66FFFF"/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Hình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thành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phát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triển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ngôn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ngữ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hợp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tác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endPara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defRPr/>
              </a:pPr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giao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tiếp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14" name="Oval 1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674688" y="4964113"/>
            <a:ext cx="7305531" cy="971550"/>
            <a:chOff x="-8052" y="1749159"/>
            <a:chExt cx="9469072" cy="972406"/>
          </a:xfrm>
        </p:grpSpPr>
        <p:sp>
          <p:nvSpPr>
            <p:cNvPr id="16" name="Rectangle 1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78062" y="1749159"/>
              <a:ext cx="8782958" cy="972406"/>
            </a:xfrm>
            <a:prstGeom prst="rect">
              <a:avLst/>
            </a:prstGeom>
            <a:solidFill>
              <a:srgbClr val="99FF33"/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2800">
                  <a:solidFill>
                    <a:schemeClr val="tx1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Có những cảm xúc tốt đẹp.</a:t>
              </a:r>
              <a:endPara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val 1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6600391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/>
            </a:extLst>
          </p:cNvPr>
          <p:cNvSpPr/>
          <p:nvPr/>
        </p:nvSpPr>
        <p:spPr>
          <a:xfrm>
            <a:off x="2561953" y="519356"/>
            <a:ext cx="3791495" cy="719138"/>
          </a:xfrm>
          <a:prstGeom prst="roundRect">
            <a:avLst/>
          </a:prstGeom>
          <a:solidFill>
            <a:srgbClr val="FFD1FF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Yêu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447473" y="13716000"/>
            <a:ext cx="7532746" cy="1409316"/>
            <a:chOff x="-8052" y="1705603"/>
            <a:chExt cx="9543853" cy="841868"/>
          </a:xfrm>
          <a:solidFill>
            <a:srgbClr val="FF99FF"/>
          </a:solidFill>
        </p:grpSpPr>
        <p:sp>
          <p:nvSpPr>
            <p:cNvPr id="5" name="Rectangle 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78061" y="1705603"/>
              <a:ext cx="8857740" cy="841868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vi-VN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Hiểu được thế nào là đoạn văn kể </a:t>
              </a:r>
              <a:r>
                <a:rPr lang="vi-VN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chuyện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vi-VN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ận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v</a:t>
              </a:r>
              <a:r>
                <a:rPr lang="vi-VN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iết </a:t>
              </a:r>
              <a:r>
                <a:rPr lang="vi-VN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được đoạn văn kể </a:t>
              </a:r>
              <a:r>
                <a:rPr lang="vi-VN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chuyện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Oval 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690563" y="13716000"/>
            <a:ext cx="7077219" cy="909637"/>
            <a:chOff x="-8052" y="1747250"/>
            <a:chExt cx="8976506" cy="910989"/>
          </a:xfrm>
        </p:grpSpPr>
        <p:sp>
          <p:nvSpPr>
            <p:cNvPr id="13" name="Rectangle 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57899" y="1747250"/>
              <a:ext cx="8310555" cy="910989"/>
            </a:xfrm>
            <a:prstGeom prst="rect">
              <a:avLst/>
            </a:prstGeom>
            <a:solidFill>
              <a:srgbClr val="66FFFF"/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Hình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thành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phát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triển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ngôn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ngữ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hợp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tác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endPara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defRPr/>
              </a:pPr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giao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tiếp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14" name="Oval 1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674688" y="13716000"/>
            <a:ext cx="7305531" cy="971550"/>
            <a:chOff x="-8052" y="1749159"/>
            <a:chExt cx="9469072" cy="972406"/>
          </a:xfrm>
        </p:grpSpPr>
        <p:sp>
          <p:nvSpPr>
            <p:cNvPr id="16" name="Rectangle 1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78062" y="1749159"/>
              <a:ext cx="8782958" cy="972406"/>
            </a:xfrm>
            <a:prstGeom prst="rect">
              <a:avLst/>
            </a:prstGeom>
            <a:solidFill>
              <a:srgbClr val="99FF33"/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2800">
                  <a:solidFill>
                    <a:schemeClr val="tx1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Có những cảm xúc tốt đẹp.</a:t>
              </a:r>
              <a:endPara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val 1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2255299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/>
            </a:extLst>
          </p:cNvPr>
          <p:cNvSpPr/>
          <p:nvPr/>
        </p:nvSpPr>
        <p:spPr>
          <a:xfrm>
            <a:off x="2561953" y="519356"/>
            <a:ext cx="3791495" cy="719138"/>
          </a:xfrm>
          <a:prstGeom prst="roundRect">
            <a:avLst/>
          </a:prstGeom>
          <a:solidFill>
            <a:srgbClr val="FFD1FF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Yêu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447473" y="1721812"/>
            <a:ext cx="7532746" cy="1409316"/>
            <a:chOff x="-8052" y="1705603"/>
            <a:chExt cx="9543853" cy="841868"/>
          </a:xfrm>
          <a:solidFill>
            <a:srgbClr val="FF99FF"/>
          </a:solidFill>
        </p:grpSpPr>
        <p:sp>
          <p:nvSpPr>
            <p:cNvPr id="5" name="Rectangle 4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78061" y="1705603"/>
              <a:ext cx="8857740" cy="841868"/>
            </a:xfrm>
            <a:prstGeom prst="rect">
              <a:avLst/>
            </a:prstGeom>
            <a:ln/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vi-VN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Hiểu được thế nào là đoạn văn kể </a:t>
              </a:r>
              <a:r>
                <a:rPr lang="vi-VN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chuyện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vi-VN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ận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v</a:t>
              </a:r>
              <a:r>
                <a:rPr lang="vi-VN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iết </a:t>
              </a:r>
              <a:r>
                <a:rPr lang="vi-VN" sz="280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được đoạn văn kể </a:t>
              </a:r>
              <a:r>
                <a:rPr lang="vi-VN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chuyện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Oval 7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690563" y="3589338"/>
            <a:ext cx="7077219" cy="909637"/>
            <a:chOff x="-8052" y="1747250"/>
            <a:chExt cx="8976506" cy="910989"/>
          </a:xfrm>
        </p:grpSpPr>
        <p:sp>
          <p:nvSpPr>
            <p:cNvPr id="13" name="Rectangle 12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57899" y="1747250"/>
              <a:ext cx="8310555" cy="910989"/>
            </a:xfrm>
            <a:prstGeom prst="rect">
              <a:avLst/>
            </a:prstGeom>
            <a:solidFill>
              <a:srgbClr val="66FFFF"/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2800" dirty="0" err="1">
                  <a:solidFill>
                    <a:schemeClr val="tx1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Hình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thành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phát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triển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ngôn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ngữ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hợp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tác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endPara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just">
                <a:defRPr/>
              </a:pPr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giao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tiếp</a:t>
              </a:r>
              <a:r>
                <a:rPr lang="en-US" sz="2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14" name="Oval 13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674688" y="4964113"/>
            <a:ext cx="7305531" cy="971550"/>
            <a:chOff x="-8052" y="1749159"/>
            <a:chExt cx="9469072" cy="972406"/>
          </a:xfrm>
        </p:grpSpPr>
        <p:sp>
          <p:nvSpPr>
            <p:cNvPr id="16" name="Rectangle 15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678062" y="1749159"/>
              <a:ext cx="8782958" cy="972406"/>
            </a:xfrm>
            <a:prstGeom prst="rect">
              <a:avLst/>
            </a:prstGeom>
            <a:solidFill>
              <a:srgbClr val="99FF33"/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2800">
                  <a:solidFill>
                    <a:schemeClr val="tx1"/>
                  </a:solidFill>
                  <a:latin typeface="Times New Roman" pitchFamily="18" charset="0"/>
                  <a:cs typeface="Times New Roman" panose="02020603050405020304" pitchFamily="18" charset="0"/>
                </a:rPr>
                <a:t>Có những cảm xúc tốt đẹp.</a:t>
              </a:r>
              <a:endPara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val 16">
              <a:extLst>
                <a:ext uri="{FF2B5EF4-FFF2-40B4-BE49-F238E27FC236}"/>
              </a:extLst>
            </p:cNvPr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9118205"/>
      </p:ext>
    </p:ext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Callout 1"/>
          <p:cNvSpPr/>
          <p:nvPr/>
        </p:nvSpPr>
        <p:spPr>
          <a:xfrm>
            <a:off x="606473" y="156584"/>
            <a:ext cx="7704667" cy="1261532"/>
          </a:xfrm>
          <a:prstGeom prst="cloudCallout">
            <a:avLst>
              <a:gd name="adj1" fmla="val -40174"/>
              <a:gd name="adj2" fmla="val 286661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en-US" alt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Cốt</a:t>
            </a:r>
            <a:r>
              <a:rPr lang="en-US" alt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alt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61417"/>
            <a:ext cx="2296583" cy="2296583"/>
          </a:xfrm>
          <a:prstGeom prst="rect">
            <a:avLst/>
          </a:prstGeom>
        </p:spPr>
      </p:pic>
      <p:sp>
        <p:nvSpPr>
          <p:cNvPr id="4" name="Rounded Rectangle 3">
            <a:extLst>
              <a:ext uri="{FF2B5EF4-FFF2-40B4-BE49-F238E27FC236}"/>
            </a:extLst>
          </p:cNvPr>
          <p:cNvSpPr/>
          <p:nvPr/>
        </p:nvSpPr>
        <p:spPr>
          <a:xfrm>
            <a:off x="3104429" y="2975408"/>
            <a:ext cx="5753244" cy="204915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en-US" sz="2700" b="1" dirty="0">
                <a:solidFill>
                  <a:srgbClr val="000099"/>
                </a:solidFill>
                <a:latin typeface="Times New Roman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7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altLang="en-US" sz="27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altLang="en-US" sz="27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altLang="en-US" sz="27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7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27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27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defRPr/>
            </a:pPr>
            <a:r>
              <a:rPr lang="en-US" altLang="en-US" sz="27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7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sz="27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endParaRPr lang="en-US" altLang="en-US" sz="27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27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7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altLang="en-US" sz="27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endParaRPr lang="en-US" altLang="en-US" sz="27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27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7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27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endParaRPr lang="en-US" alt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92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85398" y="2619428"/>
            <a:ext cx="361096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văn</a:t>
            </a:r>
            <a:endParaRPr lang="en-US" sz="40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28571" y="3463025"/>
            <a:ext cx="6737678" cy="63094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5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5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5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5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5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5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5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endParaRPr lang="en-US" sz="3500" b="1" cap="none" spc="0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/>
          <p:nvPr/>
        </p:nvSpPr>
        <p:spPr>
          <a:xfrm>
            <a:off x="1239443" y="1891353"/>
            <a:ext cx="7066358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</p:spTree>
    <p:extLst>
      <p:ext uri="{BB962C8B-B14F-4D97-AF65-F5344CB8AC3E}">
        <p14:creationId xmlns:p14="http://schemas.microsoft.com/office/powerpoint/2010/main" val="346753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="" xmlns:a16="http://schemas.microsoft.com/office/drawing/2014/main" id="{FC4AA681-3F36-42B8-9DF9-F59457234ED6}"/>
              </a:ext>
            </a:extLst>
          </p:cNvPr>
          <p:cNvSpPr/>
          <p:nvPr/>
        </p:nvSpPr>
        <p:spPr>
          <a:xfrm>
            <a:off x="2561953" y="519356"/>
            <a:ext cx="4993392" cy="71913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906605" y="1688558"/>
            <a:ext cx="5648740" cy="1102805"/>
            <a:chOff x="-8052" y="1484784"/>
            <a:chExt cx="8831534" cy="1435925"/>
          </a:xfrm>
          <a:solidFill>
            <a:srgbClr val="FF99FF"/>
          </a:solidFill>
        </p:grpSpPr>
        <p:sp>
          <p:nvSpPr>
            <p:cNvPr id="5" name="Rectangle 4">
              <a:extLst>
                <a:ext uri="{FF2B5EF4-FFF2-40B4-BE49-F238E27FC236}">
                  <a16:creationId xmlns="" xmlns:a16="http://schemas.microsoft.com/office/drawing/2014/main" id="{1C59C6FF-16F6-4D4A-8D30-C9647637D21A}"/>
                </a:ext>
              </a:extLst>
            </p:cNvPr>
            <p:cNvSpPr/>
            <p:nvPr/>
          </p:nvSpPr>
          <p:spPr>
            <a:xfrm>
              <a:off x="695211" y="1484784"/>
              <a:ext cx="8128271" cy="1435925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Nhận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xét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–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Khám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phá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kiến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thức</a:t>
              </a:r>
              <a:endPara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="" xmlns:a16="http://schemas.microsoft.com/office/drawing/2014/main" id="{1CC2396C-46DF-4CA0-86ED-4BF9BDDE7B02}"/>
                </a:ext>
              </a:extLst>
            </p:cNvPr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361681" y="3347260"/>
            <a:ext cx="5528668" cy="910467"/>
            <a:chOff x="-8052" y="1747250"/>
            <a:chExt cx="8354602" cy="910989"/>
          </a:xfrm>
        </p:grpSpPr>
        <p:sp>
          <p:nvSpPr>
            <p:cNvPr id="13" name="Rectangle 12">
              <a:extLst>
                <a:ext uri="{FF2B5EF4-FFF2-40B4-BE49-F238E27FC236}">
                  <a16:creationId xmlns="" xmlns:a16="http://schemas.microsoft.com/office/drawing/2014/main" id="{1C59C6FF-16F6-4D4A-8D30-C9647637D21A}"/>
                </a:ext>
              </a:extLst>
            </p:cNvPr>
            <p:cNvSpPr/>
            <p:nvPr/>
          </p:nvSpPr>
          <p:spPr>
            <a:xfrm>
              <a:off x="657899" y="1747250"/>
              <a:ext cx="7688651" cy="910989"/>
            </a:xfrm>
            <a:prstGeom prst="rect">
              <a:avLst/>
            </a:prstGeom>
            <a:solidFill>
              <a:srgbClr val="66FFFF"/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Ghi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nhớ</a:t>
              </a:r>
              <a:endPara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="" xmlns:a16="http://schemas.microsoft.com/office/drawing/2014/main" id="{1CC2396C-46DF-4CA0-86ED-4BF9BDDE7B02}"/>
                </a:ext>
              </a:extLst>
            </p:cNvPr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sz="3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761341" y="4964468"/>
            <a:ext cx="6369132" cy="971849"/>
            <a:chOff x="-8052" y="1749159"/>
            <a:chExt cx="9469072" cy="972406"/>
          </a:xfrm>
        </p:grpSpPr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1C59C6FF-16F6-4D4A-8D30-C9647637D21A}"/>
                </a:ext>
              </a:extLst>
            </p:cNvPr>
            <p:cNvSpPr/>
            <p:nvPr/>
          </p:nvSpPr>
          <p:spPr>
            <a:xfrm>
              <a:off x="678062" y="1749159"/>
              <a:ext cx="8782958" cy="972406"/>
            </a:xfrm>
            <a:prstGeom prst="rect">
              <a:avLst/>
            </a:prstGeom>
            <a:solidFill>
              <a:srgbClr val="99FF33"/>
            </a:solidFill>
            <a:ln w="28575"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Luyện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Vận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dụng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trải</a:t>
              </a:r>
              <a:r>
                <a:rPr lang="en-US" sz="2800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800" dirty="0" err="1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nghiệm</a:t>
              </a:r>
              <a:endPara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val 16">
              <a:extLst>
                <a:ext uri="{FF2B5EF4-FFF2-40B4-BE49-F238E27FC236}">
                  <a16:creationId xmlns="" xmlns:a16="http://schemas.microsoft.com/office/drawing/2014/main" id="{1CC2396C-46DF-4CA0-86ED-4BF9BDDE7B02}"/>
                </a:ext>
              </a:extLst>
            </p:cNvPr>
            <p:cNvSpPr/>
            <p:nvPr/>
          </p:nvSpPr>
          <p:spPr>
            <a:xfrm>
              <a:off x="-8052" y="1914449"/>
              <a:ext cx="576299" cy="57659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2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9508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942" y="1933303"/>
            <a:ext cx="6211786" cy="351390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2657288" y="2167542"/>
            <a:ext cx="40511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51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1694906" y="1604141"/>
            <a:ext cx="5261066" cy="3529563"/>
            <a:chOff x="501963" y="593139"/>
            <a:chExt cx="4692591" cy="3155143"/>
          </a:xfrm>
        </p:grpSpPr>
        <p:grpSp>
          <p:nvGrpSpPr>
            <p:cNvPr id="17" name="Group 16"/>
            <p:cNvGrpSpPr/>
            <p:nvPr/>
          </p:nvGrpSpPr>
          <p:grpSpPr>
            <a:xfrm rot="779021">
              <a:off x="1906329" y="593139"/>
              <a:ext cx="3288225" cy="2133473"/>
              <a:chOff x="1214333" y="5025712"/>
              <a:chExt cx="1133475" cy="1571625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1214333" y="5025712"/>
                <a:ext cx="1133475" cy="1571625"/>
                <a:chOff x="1214333" y="5025712"/>
                <a:chExt cx="1133475" cy="1571625"/>
              </a:xfrm>
            </p:grpSpPr>
            <p:pic>
              <p:nvPicPr>
                <p:cNvPr id="20" name="Picture 19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0594517">
                  <a:off x="1214333" y="5025712"/>
                  <a:ext cx="1133475" cy="1571625"/>
                </a:xfrm>
                <a:prstGeom prst="rect">
                  <a:avLst/>
                </a:prstGeom>
              </p:spPr>
            </p:pic>
            <p:sp>
              <p:nvSpPr>
                <p:cNvPr id="21" name="Rectangle 20"/>
                <p:cNvSpPr/>
                <p:nvPr/>
              </p:nvSpPr>
              <p:spPr>
                <a:xfrm rot="20628557">
                  <a:off x="1260343" y="5126751"/>
                  <a:ext cx="971554" cy="135805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9" name="Rectangle 18"/>
              <p:cNvSpPr/>
              <p:nvPr/>
            </p:nvSpPr>
            <p:spPr>
              <a:xfrm rot="20665241">
                <a:off x="1233129" y="5256934"/>
                <a:ext cx="1025979" cy="87149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4000" b="1" dirty="0" err="1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Hoạt</a:t>
                </a:r>
                <a:r>
                  <a:rPr lang="en-US" sz="4000" b="1" dirty="0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động</a:t>
                </a:r>
                <a:r>
                  <a:rPr lang="en-US" sz="4000" b="1" dirty="0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 </a:t>
                </a:r>
              </a:p>
              <a:p>
                <a:pPr algn="ctr"/>
                <a:r>
                  <a:rPr lang="en-US" sz="4000" b="1" dirty="0" err="1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Nhận</a:t>
                </a:r>
                <a:r>
                  <a:rPr lang="en-US" sz="4000" b="1" dirty="0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dirty="0" err="1">
                    <a:ln w="12700" cmpd="sng">
                      <a:solidFill>
                        <a:schemeClr val="accent4"/>
                      </a:solidFill>
                      <a:prstDash val="solid"/>
                    </a:ln>
                    <a:solidFill>
                      <a:srgbClr val="92D05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xét</a:t>
                </a:r>
                <a:endParaRPr lang="en-US" sz="4000" b="1" dirty="0">
                  <a:ln w="12700" cmpd="sng">
                    <a:solidFill>
                      <a:schemeClr val="accent4"/>
                    </a:solidFill>
                    <a:prstDash val="solid"/>
                  </a:ln>
                  <a:solidFill>
                    <a:srgbClr val="92D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501963" y="891735"/>
              <a:ext cx="2127132" cy="2856547"/>
              <a:chOff x="1086331" y="3256870"/>
              <a:chExt cx="1539304" cy="1628775"/>
            </a:xfrm>
          </p:grpSpPr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4094" b="100000" l="0" r="59322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5218"/>
              <a:stretch/>
            </p:blipFill>
            <p:spPr>
              <a:xfrm>
                <a:off x="1086331" y="3256870"/>
                <a:ext cx="1539304" cy="1628775"/>
              </a:xfrm>
              <a:prstGeom prst="rect">
                <a:avLst/>
              </a:prstGeom>
            </p:spPr>
          </p:pic>
          <p:sp>
            <p:nvSpPr>
              <p:cNvPr id="22" name="Oval 21"/>
              <p:cNvSpPr/>
              <p:nvPr/>
            </p:nvSpPr>
            <p:spPr>
              <a:xfrm>
                <a:off x="1489166" y="3791352"/>
                <a:ext cx="127506" cy="12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1908200" y="3727599"/>
                <a:ext cx="127506" cy="12750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8489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0038" y="84636"/>
            <a:ext cx="8991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cốt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hạt</a:t>
            </a:r>
            <a:r>
              <a:rPr lang="en-US" alt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altLang="en-US" sz="28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 Cho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alt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758760" y="507818"/>
            <a:ext cx="60113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401296" y="507818"/>
            <a:ext cx="101600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877418" y="513026"/>
            <a:ext cx="143086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6790236" y="964654"/>
            <a:ext cx="1753401" cy="249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881405"/>
              </p:ext>
            </p:extLst>
          </p:nvPr>
        </p:nvGraphicFramePr>
        <p:xfrm>
          <a:off x="110068" y="1202262"/>
          <a:ext cx="8881531" cy="4945745"/>
        </p:xfrm>
        <a:graphic>
          <a:graphicData uri="http://schemas.openxmlformats.org/drawingml/2006/table">
            <a:tbl>
              <a:tblPr firstRow="1" bandRow="1"/>
              <a:tblGrid>
                <a:gridCol w="7535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878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401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26190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Sự</a:t>
                      </a:r>
                      <a:r>
                        <a:rPr lang="en-US" sz="2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việc</a:t>
                      </a:r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Nội</a:t>
                      </a:r>
                      <a:r>
                        <a:rPr lang="en-US" sz="25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dung </a:t>
                      </a:r>
                      <a:r>
                        <a:rPr lang="en-US" sz="2500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chính</a:t>
                      </a:r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Đoạn</a:t>
                      </a:r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36790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24349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16518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141898">
                <a:tc>
                  <a:txBody>
                    <a:bodyPr/>
                    <a:lstStyle/>
                    <a:p>
                      <a:pPr algn="ctr"/>
                      <a:endParaRPr lang="en-US" sz="2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8" name="Text Box 86"/>
          <p:cNvSpPr txBox="1">
            <a:spLocks noChangeArrowheads="1"/>
          </p:cNvSpPr>
          <p:nvPr/>
        </p:nvSpPr>
        <p:spPr bwMode="auto">
          <a:xfrm>
            <a:off x="254001" y="2125166"/>
            <a:ext cx="533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9" name="Text Box 87"/>
          <p:cNvSpPr txBox="1">
            <a:spLocks noChangeArrowheads="1"/>
          </p:cNvSpPr>
          <p:nvPr/>
        </p:nvSpPr>
        <p:spPr bwMode="auto">
          <a:xfrm>
            <a:off x="287865" y="3024965"/>
            <a:ext cx="4741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40" name="Text Box 88"/>
          <p:cNvSpPr txBox="1">
            <a:spLocks noChangeArrowheads="1"/>
          </p:cNvSpPr>
          <p:nvPr/>
        </p:nvSpPr>
        <p:spPr bwMode="auto">
          <a:xfrm>
            <a:off x="313268" y="4140174"/>
            <a:ext cx="4741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1" name="Text Box 89"/>
          <p:cNvSpPr txBox="1">
            <a:spLocks noChangeArrowheads="1"/>
          </p:cNvSpPr>
          <p:nvPr/>
        </p:nvSpPr>
        <p:spPr bwMode="auto">
          <a:xfrm>
            <a:off x="313268" y="5119307"/>
            <a:ext cx="4402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42" name="Text Box 97"/>
          <p:cNvSpPr txBox="1">
            <a:spLocks noChangeArrowheads="1"/>
          </p:cNvSpPr>
          <p:nvPr/>
        </p:nvSpPr>
        <p:spPr bwMode="auto">
          <a:xfrm>
            <a:off x="855128" y="2043322"/>
            <a:ext cx="55880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endParaRPr lang="en-US" altLang="en-US" sz="2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 Box 91"/>
          <p:cNvSpPr txBox="1">
            <a:spLocks noChangeArrowheads="1"/>
          </p:cNvSpPr>
          <p:nvPr/>
        </p:nvSpPr>
        <p:spPr bwMode="auto">
          <a:xfrm>
            <a:off x="6231467" y="2049289"/>
            <a:ext cx="291255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1:     </a:t>
            </a:r>
          </a:p>
          <a:p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….</a:t>
            </a:r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trừng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phạt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4" name="Text Box 98"/>
          <p:cNvSpPr txBox="1">
            <a:spLocks noChangeArrowheads="1"/>
          </p:cNvSpPr>
          <p:nvPr/>
        </p:nvSpPr>
        <p:spPr bwMode="auto">
          <a:xfrm>
            <a:off x="897464" y="3075059"/>
            <a:ext cx="54440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Chôm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dốc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nảy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5" name="Text Box 92"/>
          <p:cNvSpPr txBox="1">
            <a:spLocks noChangeArrowheads="1"/>
          </p:cNvSpPr>
          <p:nvPr/>
        </p:nvSpPr>
        <p:spPr bwMode="auto">
          <a:xfrm>
            <a:off x="6392332" y="3066592"/>
            <a:ext cx="2667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</a:p>
          <a:p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nảy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6" name="Text Box 93"/>
          <p:cNvSpPr txBox="1">
            <a:spLocks noChangeArrowheads="1"/>
          </p:cNvSpPr>
          <p:nvPr/>
        </p:nvSpPr>
        <p:spPr bwMode="auto">
          <a:xfrm>
            <a:off x="6417733" y="4184311"/>
            <a:ext cx="2667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</a:p>
          <a:p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 ….  </a:t>
            </a:r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ta.</a:t>
            </a:r>
          </a:p>
        </p:txBody>
      </p:sp>
      <p:sp>
        <p:nvSpPr>
          <p:cNvPr id="47" name="Text Box 99"/>
          <p:cNvSpPr txBox="1">
            <a:spLocks noChangeArrowheads="1"/>
          </p:cNvSpPr>
          <p:nvPr/>
        </p:nvSpPr>
        <p:spPr bwMode="auto">
          <a:xfrm>
            <a:off x="897463" y="4141976"/>
            <a:ext cx="533400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Chôm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tâu</a:t>
            </a:r>
            <a:r>
              <a:rPr lang="en-US" alt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ngạc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8" name="Text Box 94"/>
          <p:cNvSpPr txBox="1">
            <a:spLocks noChangeArrowheads="1"/>
          </p:cNvSpPr>
          <p:nvPr/>
        </p:nvSpPr>
        <p:spPr bwMode="auto">
          <a:xfrm>
            <a:off x="6629419" y="5102350"/>
            <a:ext cx="2514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</a:p>
          <a:p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altLang="en-US" sz="24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endParaRPr lang="en-US" altLang="en-US" sz="24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 Box 100"/>
          <p:cNvSpPr txBox="1">
            <a:spLocks noChangeArrowheads="1"/>
          </p:cNvSpPr>
          <p:nvPr/>
        </p:nvSpPr>
        <p:spPr bwMode="auto">
          <a:xfrm>
            <a:off x="880530" y="5009215"/>
            <a:ext cx="544406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alt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vua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khen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ngợi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Chôm</a:t>
            </a:r>
            <a:r>
              <a:rPr lang="en-US" alt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400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altLang="en-US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dirty="0" err="1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Chôm</a:t>
            </a:r>
            <a:r>
              <a:rPr lang="en-US" altLang="en-US" sz="2400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910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892887"/>
            <a:ext cx="2360607" cy="1965113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864346" y="270873"/>
            <a:ext cx="7697741" cy="2020357"/>
          </a:xfrm>
          <a:prstGeom prst="cloudCallout">
            <a:avLst>
              <a:gd name="adj1" fmla="val -49257"/>
              <a:gd name="adj2" fmla="val 59415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vi-V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310185" y="2730042"/>
            <a:ext cx="895389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7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</a:t>
            </a:r>
            <a:r>
              <a:rPr lang="vi-VN" sz="27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7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69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1097267192"/>
</p:tagLst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1409</Words>
  <Application>Microsoft Office PowerPoint</Application>
  <PresentationFormat>On-screen Show (4:3)</PresentationFormat>
  <Paragraphs>126</Paragraphs>
  <Slides>22</Slides>
  <Notes>2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 TimeNewRoman</vt:lpstr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Vân võ</dc:creator>
  <cp:lastModifiedBy>ismail - [2010]</cp:lastModifiedBy>
  <cp:revision>68</cp:revision>
  <dcterms:created xsi:type="dcterms:W3CDTF">2019-09-20T13:13:40Z</dcterms:created>
  <dcterms:modified xsi:type="dcterms:W3CDTF">2021-10-08T02:38:56Z</dcterms:modified>
</cp:coreProperties>
</file>