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729" r:id="rId2"/>
    <p:sldMasterId id="2147483795" r:id="rId3"/>
  </p:sldMasterIdLst>
  <p:notesMasterIdLst>
    <p:notesMasterId r:id="rId29"/>
  </p:notesMasterIdLst>
  <p:sldIdLst>
    <p:sldId id="303" r:id="rId4"/>
    <p:sldId id="315" r:id="rId5"/>
    <p:sldId id="336" r:id="rId6"/>
    <p:sldId id="338" r:id="rId7"/>
    <p:sldId id="339" r:id="rId8"/>
    <p:sldId id="330" r:id="rId9"/>
    <p:sldId id="331" r:id="rId10"/>
    <p:sldId id="329" r:id="rId11"/>
    <p:sldId id="349" r:id="rId12"/>
    <p:sldId id="316" r:id="rId13"/>
    <p:sldId id="297" r:id="rId14"/>
    <p:sldId id="353" r:id="rId15"/>
    <p:sldId id="298" r:id="rId16"/>
    <p:sldId id="354" r:id="rId17"/>
    <p:sldId id="289" r:id="rId18"/>
    <p:sldId id="333" r:id="rId19"/>
    <p:sldId id="343" r:id="rId20"/>
    <p:sldId id="352" r:id="rId21"/>
    <p:sldId id="345" r:id="rId22"/>
    <p:sldId id="351" r:id="rId23"/>
    <p:sldId id="324" r:id="rId24"/>
    <p:sldId id="325" r:id="rId25"/>
    <p:sldId id="347" r:id="rId26"/>
    <p:sldId id="326" r:id="rId27"/>
    <p:sldId id="287" r:id="rId28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9BDB"/>
    <a:srgbClr val="F9F29D"/>
    <a:srgbClr val="FDD7F3"/>
    <a:srgbClr val="F98BDC"/>
    <a:srgbClr val="CCFF99"/>
    <a:srgbClr val="FEE786"/>
    <a:srgbClr val="FFFFFF"/>
    <a:srgbClr val="97EBFF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3" autoAdjust="0"/>
    <p:restoredTop sz="94513" autoAdjust="0"/>
  </p:normalViewPr>
  <p:slideViewPr>
    <p:cSldViewPr>
      <p:cViewPr varScale="1">
        <p:scale>
          <a:sx n="65" d="100"/>
          <a:sy n="65" d="100"/>
        </p:scale>
        <p:origin x="13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tags" Target="tags/tag1.xml"/><Relationship Id="rId8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5555555555555552E-2"/>
          <c:y val="4.0669856459330141E-2"/>
          <c:w val="0.9285714285714286"/>
          <c:h val="0.82057416267942584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2"/>
            </a:solidFill>
            <a:ln w="11113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1111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7AC7-4EEB-9749-8F77AE854830}"/>
              </c:ext>
            </c:extLst>
          </c:dPt>
          <c:dPt>
            <c:idx val="1"/>
            <c:invertIfNegative val="0"/>
            <c:bubble3D val="0"/>
            <c:spPr>
              <a:solidFill>
                <a:srgbClr val="FF9900"/>
              </a:solidFill>
              <a:ln w="1111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7AC7-4EEB-9749-8F77AE85483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7AC7-4EEB-9749-8F77AE854830}"/>
              </c:ext>
            </c:extLst>
          </c:dPt>
          <c:dPt>
            <c:idx val="3"/>
            <c:invertIfNegative val="0"/>
            <c:bubble3D val="0"/>
            <c:spPr>
              <a:solidFill>
                <a:srgbClr val="FF00FF"/>
              </a:solidFill>
              <a:ln w="1111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7AC7-4EEB-9749-8F77AE854830}"/>
              </c:ext>
            </c:extLst>
          </c:dPt>
          <c:cat>
            <c:strRef>
              <c:f>Sheet1!$B$1:$E$1</c:f>
              <c:strCache>
                <c:ptCount val="3"/>
                <c:pt idx="0">
                  <c:v>2001 - 2002</c:v>
                </c:pt>
                <c:pt idx="2">
                  <c:v>2003- 2004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6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AC7-4EEB-9749-8F77AE8548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-1569060224"/>
        <c:axId val="-1569078720"/>
        <c:axId val="0"/>
      </c:bar3DChart>
      <c:catAx>
        <c:axId val="-1569060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77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75" b="1" i="0" u="none" strike="noStrike" baseline="0">
                <a:solidFill>
                  <a:schemeClr val="tx1"/>
                </a:solidFill>
                <a:latin typeface=".VnTime"/>
                <a:ea typeface=".VnTime"/>
                <a:cs typeface=".VnTime"/>
              </a:defRPr>
            </a:pPr>
            <a:endParaRPr lang="en-US"/>
          </a:p>
        </c:txPr>
        <c:crossAx val="-1569078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5690787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77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7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569060224"/>
        <c:crosses val="autoZero"/>
        <c:crossBetween val="between"/>
      </c:valAx>
      <c:spPr>
        <a:noFill/>
        <a:ln w="2222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7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EFC2962-793E-4C49-9FB4-B25E78E43F6B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506A7F0-6238-4402-B1F9-DB038043F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2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B6CC8-04EB-4EF8-B3AF-4B36B8403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48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E23C5-0D43-43F1-87B5-7205405F3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0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96218-D262-49BD-81B8-834644340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62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F8BC5-394E-4233-B08D-B493E4103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96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4B4FE-B796-44A8-AEBA-E2B785CBA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61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787D9150-69DC-4229-A62A-07DB7D488B21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A1E4A5CB-1CC4-4BC6-B634-EE391FD88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01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161E4471-A055-445A-8243-63E8D33C5556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13944D6C-3872-40B6-ACF2-EE64DAD6A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47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5EC00FEC-C3E8-4DAD-B21F-80B0142003D1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4BC1D765-C4CC-4047-8F6B-BEA4720B16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28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8CD59588-27F1-4809-A9BD-50F9ED999AE2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575725A1-2F25-4D20-864E-0E2FE9CE9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39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6BA30CFF-9D9A-4215-8B89-276463537FC8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0CF37958-C0AB-4694-AE91-0194446CF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95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E2A80F41-E4A0-4FBB-B9DB-7A02D59B5177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EC9D32E8-FD6B-4CA3-B47F-10DBC5CD4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9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16749-E41C-4BCB-9A51-0D0A1160F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33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BE12069F-E543-43C6-8B32-35B1643A9283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C2ACE302-FB99-45C0-82A2-4E5D588A8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661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8FE83668-CCDD-4134-9740-D4F4AFFD8E45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310BC926-9E1A-4524-9028-0E61DEF559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4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AC49804D-227B-4C97-9FE1-3F77239D744D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1BBD7B78-6FC0-46D1-9C66-C1A065972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968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47859C9A-1BC2-44EC-A49A-20DAF86265BE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882AB57B-8D2A-47CD-A435-413929504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813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24BEE9FA-E526-4849-BE74-B3A22F2E63AC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u="sng">
                <a:latin typeface="Tahoma" panose="020B0604030504040204" pitchFamily="34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2408E91C-DDFD-4A95-82AB-297CBFEF6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866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4228D-43F7-4413-8289-7FA6F3E7F3D6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2443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BB117-2745-4746-96A5-9CF3A62980FB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5663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1FC7F-52EC-483C-B61B-95420DDDE6BA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3372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FA9D2-B03E-43A7-B17A-7DACC5038436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8213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39133-80DA-4C56-9DF0-FF149EF78BC0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864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C6343-F459-429F-A13B-E03AF26A0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7899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2BF9E-C2F2-4DD4-B4DC-F13B8BFCA47A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8422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02CCC-8415-448F-B378-D8B94166CED3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6045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CC3F1-F945-4A78-BC6F-5EE8C865EF82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3857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32770-1955-49B1-9A74-E11356B05700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6125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EBB66-5643-4854-AEE2-138D9DB01BAA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5739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B6A91-989C-4789-9554-4798CEF824B6}" type="slidenum">
              <a:rPr lang="en-US" altLang="zh-C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6385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9"/>
          <p:cNvSpPr txBox="1">
            <a:spLocks noGrp="1"/>
          </p:cNvSpPr>
          <p:nvPr>
            <p:ph type="title"/>
          </p:nvPr>
        </p:nvSpPr>
        <p:spPr>
          <a:xfrm>
            <a:off x="1080884" y="2909684"/>
            <a:ext cx="2984100" cy="8856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33" name="Google Shape;233;p9"/>
          <p:cNvSpPr txBox="1">
            <a:spLocks noGrp="1"/>
          </p:cNvSpPr>
          <p:nvPr>
            <p:ph type="body" idx="1"/>
          </p:nvPr>
        </p:nvSpPr>
        <p:spPr>
          <a:xfrm>
            <a:off x="4739711" y="2361000"/>
            <a:ext cx="3540300" cy="21360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189" lvl="0" indent="-30479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Thin"/>
              <a:buChar char="●"/>
              <a:defRPr sz="1800"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378" lvl="1" indent="-30479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Thin"/>
              <a:buChar char="○"/>
              <a:defRPr sz="1200"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566" lvl="2" indent="-30479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Thin"/>
              <a:buChar char="■"/>
              <a:defRPr sz="1200"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754" lvl="3" indent="-30479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Thin"/>
              <a:buChar char="●"/>
              <a:defRPr sz="1200"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5943" lvl="4" indent="-30479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Thin"/>
              <a:buChar char="○"/>
              <a:defRPr sz="1200"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132" lvl="5" indent="-30479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Thin"/>
              <a:buChar char="■"/>
              <a:defRPr sz="1200"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320" lvl="6" indent="-30479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Thin"/>
              <a:buChar char="●"/>
              <a:defRPr sz="1200"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509" lvl="7" indent="-30479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Thin"/>
              <a:buChar char="○"/>
              <a:defRPr sz="1200"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697" lvl="8" indent="-30479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aleway Thin"/>
              <a:buChar char="■"/>
              <a:defRPr sz="1200"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endParaRPr/>
          </a:p>
        </p:txBody>
      </p:sp>
      <p:sp>
        <p:nvSpPr>
          <p:cNvPr id="234" name="Google Shape;234;p9"/>
          <p:cNvSpPr txBox="1">
            <a:spLocks noGrp="1"/>
          </p:cNvSpPr>
          <p:nvPr>
            <p:ph type="title" idx="2"/>
          </p:nvPr>
        </p:nvSpPr>
        <p:spPr>
          <a:xfrm>
            <a:off x="3387900" y="1011936"/>
            <a:ext cx="2368200" cy="7680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1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4533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255425" y="2655767"/>
            <a:ext cx="4633200" cy="1546400"/>
          </a:xfrm>
          <a:prstGeom prst="rect">
            <a:avLst/>
          </a:prstGeom>
        </p:spPr>
        <p:txBody>
          <a:bodyPr spcFirstLastPara="1" lIns="91425" tIns="91425" rIns="91425" b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75818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EBEA5-61E3-43DC-A19C-87030C820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0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0F3D0-2109-4AD7-AD00-2561C9CD4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6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43626-11AF-462E-A078-3E000C218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5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24C5D-BA1B-44E5-B5F4-32A0F2BEA5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89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C0BA6-E643-4147-B3BB-9A81C139E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53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C94-FC5B-4732-9B6F-82323FDAF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7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547BA2B-63BA-42C2-9CC8-00F7F6F48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83" r:id="rId12"/>
    <p:sldLayoutId id="214748368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u="none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426D985C-DA3D-47E2-833A-1AAD1D3FAA2C}" type="datetimeFigureOut">
              <a:rPr lang="en-US"/>
              <a:pPr>
                <a:defRPr/>
              </a:pPr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u="none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u="none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A01ACCC0-D070-4E77-AA23-0F7957CA6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05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 u="sng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 u="sng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1AD658-E845-4DC0-AEC3-05BDB0F3351B}" type="slidenum">
              <a:rPr lang="en-US" altLang="zh-CN" u="sng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zh-CN" u="sng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3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800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5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9.jpeg"/><Relationship Id="rId7" Type="http://schemas.openxmlformats.org/officeDocument/2006/relationships/image" Target="../media/image12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hyperlink" Target="http://images.google.com.vn/imgres?imgurl=http://www.quangninh.gov.vn/Data/images/QT_so_vhttdl/thang%2011/co%20vua%20-%20c%20o%20tuong.JPG&amp;imgrefurl=http://www.quangninh.gov.vn/So-VHTTDL/hoat_dong_the_thao/002849.aspx&amp;usg=__AWAzDLqBzi7QhG2z-ClTAHY3Ues=&amp;h=369&amp;w=506&amp;sz=94&amp;hl=vi&amp;start=55&amp;um=1&amp;tbnid=gm4SxvLS7TqOQM:&amp;tbnh=96&amp;tbnw=131&amp;prev=/images?q=co+vua+thieu+nhi&amp;ndsp=20&amp;hl=vi&amp;sa=N&amp;start=40&amp;um=1" TargetMode="External"/><Relationship Id="rId9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Nội quy lớp học - Học Điện T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Nội quy lớp học - Học Điện Tử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Nội quy lớp học - Học Điện Tử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82573" y="-757201"/>
            <a:ext cx="6392864" cy="853273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944373" y="2514600"/>
            <a:ext cx="8001000" cy="1524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14400" y="3810000"/>
            <a:ext cx="8001000" cy="1524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14400" y="762000"/>
            <a:ext cx="8001000" cy="1524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057400" y="838200"/>
            <a:ext cx="76200" cy="55626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206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23502" y="228600"/>
            <a:ext cx="44871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endParaRPr lang="en-US" sz="5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386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10" name="Text Box 14"/>
          <p:cNvSpPr txBox="1">
            <a:spLocks noChangeArrowheads="1"/>
          </p:cNvSpPr>
          <p:nvPr/>
        </p:nvSpPr>
        <p:spPr bwMode="auto">
          <a:xfrm>
            <a:off x="381000" y="325751"/>
            <a:ext cx="858356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en-US" altLang="en-US" sz="3600" b="1" dirty="0">
                <a:solidFill>
                  <a:srgbClr val="0000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endParaRPr lang="en-US" alt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6523" name="Object 2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493377446"/>
              </p:ext>
            </p:extLst>
          </p:nvPr>
        </p:nvGraphicFramePr>
        <p:xfrm>
          <a:off x="-167148" y="2369383"/>
          <a:ext cx="472440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0" name="Chart" r:id="rId3" imgW="6096000" imgH="2219325" progId="MSGraph.Chart.8">
                  <p:embed followColorScheme="full"/>
                </p:oleObj>
              </mc:Choice>
              <mc:Fallback>
                <p:oleObj name="Chart" r:id="rId3" imgW="6096000" imgH="2219325" progId="MSGraph.Chart.8">
                  <p:embed followColorScheme="full"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67148" y="2369383"/>
                        <a:ext cx="4724400" cy="419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19" name="Text Box 23"/>
          <p:cNvSpPr txBox="1">
            <a:spLocks noChangeArrowheads="1"/>
          </p:cNvSpPr>
          <p:nvPr/>
        </p:nvSpPr>
        <p:spPr bwMode="auto">
          <a:xfrm>
            <a:off x="564126" y="2850462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cs typeface="Arial" panose="020B0604020202020204" pitchFamily="34" charset="0"/>
              </a:rPr>
              <a:t>35</a:t>
            </a:r>
          </a:p>
        </p:txBody>
      </p:sp>
      <p:sp>
        <p:nvSpPr>
          <p:cNvPr id="106520" name="Text Box 24"/>
          <p:cNvSpPr txBox="1">
            <a:spLocks noChangeArrowheads="1"/>
          </p:cNvSpPr>
          <p:nvPr/>
        </p:nvSpPr>
        <p:spPr bwMode="auto">
          <a:xfrm>
            <a:off x="2078459" y="2247807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cs typeface="Arial" panose="020B0604020202020204" pitchFamily="34" charset="0"/>
              </a:rPr>
              <a:t>45</a:t>
            </a:r>
          </a:p>
        </p:txBody>
      </p:sp>
      <p:sp>
        <p:nvSpPr>
          <p:cNvPr id="106521" name="Text Box 25"/>
          <p:cNvSpPr txBox="1">
            <a:spLocks noChangeArrowheads="1"/>
          </p:cNvSpPr>
          <p:nvPr/>
        </p:nvSpPr>
        <p:spPr bwMode="auto">
          <a:xfrm>
            <a:off x="2735532" y="2642775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cs typeface="Arial" panose="020B0604020202020204" pitchFamily="34" charset="0"/>
              </a:rPr>
              <a:t>40</a:t>
            </a:r>
          </a:p>
        </p:txBody>
      </p:sp>
      <p:sp>
        <p:nvSpPr>
          <p:cNvPr id="106522" name="Text Box 26"/>
          <p:cNvSpPr txBox="1">
            <a:spLocks noChangeArrowheads="1"/>
          </p:cNvSpPr>
          <p:nvPr/>
        </p:nvSpPr>
        <p:spPr bwMode="auto">
          <a:xfrm rot="10626626" flipV="1">
            <a:off x="3505199" y="3699304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cs typeface="Arial" panose="020B0604020202020204" pitchFamily="34" charset="0"/>
              </a:rPr>
              <a:t>23</a:t>
            </a:r>
          </a:p>
        </p:txBody>
      </p:sp>
      <p:sp>
        <p:nvSpPr>
          <p:cNvPr id="106524" name="Text Box 28"/>
          <p:cNvSpPr txBox="1">
            <a:spLocks noChangeArrowheads="1"/>
          </p:cNvSpPr>
          <p:nvPr/>
        </p:nvSpPr>
        <p:spPr bwMode="auto">
          <a:xfrm>
            <a:off x="1316459" y="3325552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cs typeface="Arial" panose="020B0604020202020204" pitchFamily="34" charset="0"/>
              </a:rPr>
              <a:t>28</a:t>
            </a:r>
          </a:p>
        </p:txBody>
      </p:sp>
      <p:sp>
        <p:nvSpPr>
          <p:cNvPr id="106526" name="Text Box 30"/>
          <p:cNvSpPr txBox="1">
            <a:spLocks noChangeArrowheads="1"/>
          </p:cNvSpPr>
          <p:nvPr/>
        </p:nvSpPr>
        <p:spPr bwMode="auto">
          <a:xfrm>
            <a:off x="76200" y="2404427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FF"/>
                </a:solidFill>
              </a:rPr>
              <a:t>cây</a:t>
            </a:r>
          </a:p>
        </p:txBody>
      </p:sp>
      <p:sp>
        <p:nvSpPr>
          <p:cNvPr id="106527" name="Text Box 31"/>
          <p:cNvSpPr txBox="1">
            <a:spLocks noChangeArrowheads="1"/>
          </p:cNvSpPr>
          <p:nvPr/>
        </p:nvSpPr>
        <p:spPr bwMode="auto">
          <a:xfrm>
            <a:off x="3494062" y="603291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 err="1">
                <a:solidFill>
                  <a:srgbClr val="0000FF"/>
                </a:solidFill>
              </a:rPr>
              <a:t>Lớp</a:t>
            </a:r>
            <a:r>
              <a:rPr lang="en-US" altLang="en-US" sz="2000" b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06511" name="Text Box 15"/>
          <p:cNvSpPr txBox="1">
            <a:spLocks noChangeArrowheads="1"/>
          </p:cNvSpPr>
          <p:nvPr/>
        </p:nvSpPr>
        <p:spPr bwMode="auto">
          <a:xfrm>
            <a:off x="76200" y="1470858"/>
            <a:ext cx="373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cây của khối lớp 4                                 và khối lớp 5 đã trồng.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49865" y="1679559"/>
            <a:ext cx="4495800" cy="1191816"/>
          </a:xfrm>
          <a:prstGeom prst="roundRect">
            <a:avLst/>
          </a:prstGeom>
          <a:solidFill>
            <a:srgbClr val="FB9BDB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Con hãy nêu cấu tạo của biểu đồ?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49865" y="3558432"/>
            <a:ext cx="4495800" cy="1940957"/>
          </a:xfrm>
          <a:prstGeom prst="roundRect">
            <a:avLst/>
          </a:prstGeom>
          <a:solidFill>
            <a:srgbClr val="FB9BDB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+ Trục bên trái</a:t>
            </a:r>
          </a:p>
          <a:p>
            <a:pPr algn="just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+ Trục năm ngang</a:t>
            </a:r>
          </a:p>
          <a:p>
            <a:pPr algn="just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+ Các cột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9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6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6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6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6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6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10" grpId="0"/>
      <p:bldP spid="106526" grpId="0"/>
      <p:bldP spid="106511" grpId="0"/>
      <p:bldP spid="23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10" name="Text Box 14"/>
          <p:cNvSpPr txBox="1">
            <a:spLocks noChangeArrowheads="1"/>
          </p:cNvSpPr>
          <p:nvPr/>
        </p:nvSpPr>
        <p:spPr bwMode="auto">
          <a:xfrm>
            <a:off x="381000" y="325751"/>
            <a:ext cx="858356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en-US" altLang="en-US" sz="3600" b="1" dirty="0">
                <a:solidFill>
                  <a:srgbClr val="0000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endParaRPr lang="en-US" alt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6523" name="Object 27"/>
          <p:cNvGraphicFramePr>
            <a:graphicFrameLocks noGrp="1" noChangeAspect="1"/>
          </p:cNvGraphicFramePr>
          <p:nvPr>
            <p:ph/>
          </p:nvPr>
        </p:nvGraphicFramePr>
        <p:xfrm>
          <a:off x="-167148" y="2369383"/>
          <a:ext cx="472440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6" name="Chart" r:id="rId3" imgW="6096000" imgH="2219325" progId="MSGraph.Chart.8">
                  <p:embed followColorScheme="full"/>
                </p:oleObj>
              </mc:Choice>
              <mc:Fallback>
                <p:oleObj name="Chart" r:id="rId3" imgW="6096000" imgH="221932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67148" y="2369383"/>
                        <a:ext cx="4724400" cy="419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19" name="Text Box 23"/>
          <p:cNvSpPr txBox="1">
            <a:spLocks noChangeArrowheads="1"/>
          </p:cNvSpPr>
          <p:nvPr/>
        </p:nvSpPr>
        <p:spPr bwMode="auto">
          <a:xfrm>
            <a:off x="564126" y="2850462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cs typeface="Arial" panose="020B0604020202020204" pitchFamily="34" charset="0"/>
              </a:rPr>
              <a:t>35</a:t>
            </a:r>
          </a:p>
        </p:txBody>
      </p:sp>
      <p:sp>
        <p:nvSpPr>
          <p:cNvPr id="106520" name="Text Box 24"/>
          <p:cNvSpPr txBox="1">
            <a:spLocks noChangeArrowheads="1"/>
          </p:cNvSpPr>
          <p:nvPr/>
        </p:nvSpPr>
        <p:spPr bwMode="auto">
          <a:xfrm>
            <a:off x="2078459" y="2247807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cs typeface="Arial" panose="020B0604020202020204" pitchFamily="34" charset="0"/>
              </a:rPr>
              <a:t>45</a:t>
            </a:r>
          </a:p>
        </p:txBody>
      </p:sp>
      <p:sp>
        <p:nvSpPr>
          <p:cNvPr id="106521" name="Text Box 25"/>
          <p:cNvSpPr txBox="1">
            <a:spLocks noChangeArrowheads="1"/>
          </p:cNvSpPr>
          <p:nvPr/>
        </p:nvSpPr>
        <p:spPr bwMode="auto">
          <a:xfrm>
            <a:off x="2735532" y="2642775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cs typeface="Arial" panose="020B0604020202020204" pitchFamily="34" charset="0"/>
              </a:rPr>
              <a:t>40</a:t>
            </a:r>
          </a:p>
        </p:txBody>
      </p:sp>
      <p:sp>
        <p:nvSpPr>
          <p:cNvPr id="106522" name="Text Box 26"/>
          <p:cNvSpPr txBox="1">
            <a:spLocks noChangeArrowheads="1"/>
          </p:cNvSpPr>
          <p:nvPr/>
        </p:nvSpPr>
        <p:spPr bwMode="auto">
          <a:xfrm rot="10626626" flipV="1">
            <a:off x="3505199" y="3699304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cs typeface="Arial" panose="020B0604020202020204" pitchFamily="34" charset="0"/>
              </a:rPr>
              <a:t>23</a:t>
            </a:r>
          </a:p>
        </p:txBody>
      </p:sp>
      <p:sp>
        <p:nvSpPr>
          <p:cNvPr id="106524" name="Text Box 28"/>
          <p:cNvSpPr txBox="1">
            <a:spLocks noChangeArrowheads="1"/>
          </p:cNvSpPr>
          <p:nvPr/>
        </p:nvSpPr>
        <p:spPr bwMode="auto">
          <a:xfrm>
            <a:off x="1316459" y="3325552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cs typeface="Arial" panose="020B0604020202020204" pitchFamily="34" charset="0"/>
              </a:rPr>
              <a:t>28</a:t>
            </a:r>
          </a:p>
        </p:txBody>
      </p:sp>
      <p:sp>
        <p:nvSpPr>
          <p:cNvPr id="106526" name="Text Box 30"/>
          <p:cNvSpPr txBox="1">
            <a:spLocks noChangeArrowheads="1"/>
          </p:cNvSpPr>
          <p:nvPr/>
        </p:nvSpPr>
        <p:spPr bwMode="auto">
          <a:xfrm>
            <a:off x="76200" y="2404427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FF"/>
                </a:solidFill>
              </a:rPr>
              <a:t>cây</a:t>
            </a:r>
          </a:p>
        </p:txBody>
      </p:sp>
      <p:sp>
        <p:nvSpPr>
          <p:cNvPr id="106527" name="Text Box 31"/>
          <p:cNvSpPr txBox="1">
            <a:spLocks noChangeArrowheads="1"/>
          </p:cNvSpPr>
          <p:nvPr/>
        </p:nvSpPr>
        <p:spPr bwMode="auto">
          <a:xfrm>
            <a:off x="3494062" y="603291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 err="1">
                <a:solidFill>
                  <a:srgbClr val="0000FF"/>
                </a:solidFill>
              </a:rPr>
              <a:t>Lớp</a:t>
            </a:r>
            <a:r>
              <a:rPr lang="en-US" altLang="en-US" sz="2000" b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06511" name="Text Box 15"/>
          <p:cNvSpPr txBox="1">
            <a:spLocks noChangeArrowheads="1"/>
          </p:cNvSpPr>
          <p:nvPr/>
        </p:nvSpPr>
        <p:spPr bwMode="auto">
          <a:xfrm>
            <a:off x="76200" y="1470858"/>
            <a:ext cx="373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cây của khối lớp 4                                 và khối lớp 5 đã trồng.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19665" y="1734890"/>
            <a:ext cx="4297680" cy="1191816"/>
          </a:xfrm>
          <a:prstGeom prst="roundRect">
            <a:avLst/>
          </a:prstGeom>
          <a:solidFill>
            <a:srgbClr val="FB9BD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 TimNewRoman"/>
              </a:rPr>
              <a:t>Quan sát biểu đồ trả lời các câu hỏi SGK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8459" y="3135516"/>
            <a:ext cx="4297680" cy="1188720"/>
          </a:xfrm>
          <a:prstGeom prst="roundRect">
            <a:avLst/>
          </a:prstGeom>
          <a:solidFill>
            <a:srgbClr val="FB9BD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 TimNewRoman"/>
              </a:rPr>
              <a:t>Làm bài miệng </a:t>
            </a:r>
          </a:p>
          <a:p>
            <a:pPr algn="ctr"/>
            <a:r>
              <a:rPr lang="en-US" sz="3200">
                <a:latin typeface=" TimNewRoman"/>
              </a:rPr>
              <a:t>theo cặp đôi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85095" y="4480596"/>
            <a:ext cx="4297680" cy="1191816"/>
          </a:xfrm>
          <a:prstGeom prst="roundRect">
            <a:avLst/>
          </a:prstGeom>
          <a:solidFill>
            <a:srgbClr val="FB9BD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 TimNewRoman"/>
              </a:rPr>
              <a:t>Tìm cặp đôi hỏi- đáp nhanh nhất!</a:t>
            </a:r>
          </a:p>
        </p:txBody>
      </p:sp>
    </p:spTree>
    <p:extLst>
      <p:ext uri="{BB962C8B-B14F-4D97-AF65-F5344CB8AC3E}">
        <p14:creationId xmlns:p14="http://schemas.microsoft.com/office/powerpoint/2010/main" val="183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70" name="Object 27"/>
          <p:cNvGraphicFramePr>
            <a:graphicFrameLocks noGrp="1" noChangeAspect="1"/>
          </p:cNvGraphicFramePr>
          <p:nvPr>
            <p:ph/>
          </p:nvPr>
        </p:nvGraphicFramePr>
        <p:xfrm>
          <a:off x="-228600" y="2971800"/>
          <a:ext cx="472440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9" name="Chart" r:id="rId3" imgW="6096000" imgH="2219325" progId="MSGraph.Chart.8">
                  <p:embed followColorScheme="full"/>
                </p:oleObj>
              </mc:Choice>
              <mc:Fallback>
                <p:oleObj name="Chart" r:id="rId3" imgW="6096000" imgH="2219325" progId="MSGraph.Chart.8">
                  <p:embed followColorScheme="full"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28600" y="2971800"/>
                        <a:ext cx="4724400" cy="419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23"/>
          <p:cNvSpPr txBox="1">
            <a:spLocks noChangeArrowheads="1"/>
          </p:cNvSpPr>
          <p:nvPr/>
        </p:nvSpPr>
        <p:spPr bwMode="auto">
          <a:xfrm>
            <a:off x="533400" y="3581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cs typeface="Arial" panose="020B0604020202020204" pitchFamily="34" charset="0"/>
              </a:rPr>
              <a:t>35</a:t>
            </a:r>
          </a:p>
        </p:txBody>
      </p:sp>
      <p:sp>
        <p:nvSpPr>
          <p:cNvPr id="11272" name="Text Box 24"/>
          <p:cNvSpPr txBox="1">
            <a:spLocks noChangeArrowheads="1"/>
          </p:cNvSpPr>
          <p:nvPr/>
        </p:nvSpPr>
        <p:spPr bwMode="auto">
          <a:xfrm>
            <a:off x="1981200" y="2895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cs typeface="Arial" panose="020B0604020202020204" pitchFamily="34" charset="0"/>
              </a:rPr>
              <a:t>45</a:t>
            </a:r>
          </a:p>
        </p:txBody>
      </p:sp>
      <p:sp>
        <p:nvSpPr>
          <p:cNvPr id="11273" name="Text Box 25"/>
          <p:cNvSpPr txBox="1">
            <a:spLocks noChangeArrowheads="1"/>
          </p:cNvSpPr>
          <p:nvPr/>
        </p:nvSpPr>
        <p:spPr bwMode="auto">
          <a:xfrm>
            <a:off x="2819400" y="3200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cs typeface="Arial" panose="020B0604020202020204" pitchFamily="34" charset="0"/>
              </a:rPr>
              <a:t>40</a:t>
            </a:r>
          </a:p>
        </p:txBody>
      </p:sp>
      <p:sp>
        <p:nvSpPr>
          <p:cNvPr id="11274" name="Text Box 26"/>
          <p:cNvSpPr txBox="1">
            <a:spLocks noChangeArrowheads="1"/>
          </p:cNvSpPr>
          <p:nvPr/>
        </p:nvSpPr>
        <p:spPr bwMode="auto">
          <a:xfrm rot="10626626" flipV="1">
            <a:off x="3505200" y="4189413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cs typeface="Arial" panose="020B0604020202020204" pitchFamily="34" charset="0"/>
              </a:rPr>
              <a:t>23</a:t>
            </a:r>
          </a:p>
        </p:txBody>
      </p:sp>
      <p:sp>
        <p:nvSpPr>
          <p:cNvPr id="11275" name="Text Box 28"/>
          <p:cNvSpPr txBox="1">
            <a:spLocks noChangeArrowheads="1"/>
          </p:cNvSpPr>
          <p:nvPr/>
        </p:nvSpPr>
        <p:spPr bwMode="auto">
          <a:xfrm>
            <a:off x="1295400" y="3886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cs typeface="Arial" panose="020B0604020202020204" pitchFamily="34" charset="0"/>
              </a:rPr>
              <a:t>28</a:t>
            </a:r>
          </a:p>
        </p:txBody>
      </p:sp>
      <p:sp>
        <p:nvSpPr>
          <p:cNvPr id="11276" name="Text Box 30"/>
          <p:cNvSpPr txBox="1">
            <a:spLocks noChangeArrowheads="1"/>
          </p:cNvSpPr>
          <p:nvPr/>
        </p:nvSpPr>
        <p:spPr bwMode="auto">
          <a:xfrm>
            <a:off x="0" y="2971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FF"/>
                </a:solidFill>
              </a:rPr>
              <a:t>cây</a:t>
            </a:r>
          </a:p>
        </p:txBody>
      </p:sp>
      <p:sp>
        <p:nvSpPr>
          <p:cNvPr id="11277" name="Text Box 31"/>
          <p:cNvSpPr txBox="1">
            <a:spLocks noChangeArrowheads="1"/>
          </p:cNvSpPr>
          <p:nvPr/>
        </p:nvSpPr>
        <p:spPr bwMode="auto">
          <a:xfrm>
            <a:off x="3657600" y="6461125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FF"/>
                </a:solidFill>
              </a:rPr>
              <a:t>Lớp </a:t>
            </a:r>
          </a:p>
        </p:txBody>
      </p:sp>
      <p:sp>
        <p:nvSpPr>
          <p:cNvPr id="11278" name="Text Box 15"/>
          <p:cNvSpPr txBox="1">
            <a:spLocks noChangeArrowheads="1"/>
          </p:cNvSpPr>
          <p:nvPr/>
        </p:nvSpPr>
        <p:spPr bwMode="auto">
          <a:xfrm>
            <a:off x="0" y="2133600"/>
            <a:ext cx="373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cây của khối lớp 4                                 và khối lớp 5 đã trồng.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3810000" y="2368588"/>
            <a:ext cx="508819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2662" name="Text Box 22"/>
          <p:cNvSpPr txBox="1">
            <a:spLocks noChangeArrowheads="1"/>
          </p:cNvSpPr>
          <p:nvPr/>
        </p:nvSpPr>
        <p:spPr bwMode="auto">
          <a:xfrm>
            <a:off x="4267200" y="3538305"/>
            <a:ext cx="477827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8939" name="Text Box 27"/>
          <p:cNvSpPr txBox="1">
            <a:spLocks noChangeArrowheads="1"/>
          </p:cNvSpPr>
          <p:nvPr/>
        </p:nvSpPr>
        <p:spPr bwMode="auto">
          <a:xfrm>
            <a:off x="4496937" y="4724865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35+ 28 + 45+ 40+23 = 171(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381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lang="en-US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810000" y="569966"/>
            <a:ext cx="508819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có thể đố các bạn các câu hỏi khác SGK không?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8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6" grpId="0"/>
      <p:bldP spid="112662" grpId="0"/>
      <p:bldP spid="38939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91152" y="685800"/>
            <a:ext cx="8686800" cy="15544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cột có tác dụng gì?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91152" y="2743200"/>
            <a:ext cx="8686800" cy="24688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cột: giúp biểu thị nhiều nội dung, số liệu lớn nhưng người xem dễ nhìn, dễ so sánh, đối chiếu.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183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337782" y="122765"/>
            <a:ext cx="3505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4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endParaRPr lang="en-US" alt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529" name="Text Box 9"/>
          <p:cNvSpPr txBox="1">
            <a:spLocks noChangeArrowheads="1"/>
          </p:cNvSpPr>
          <p:nvPr/>
        </p:nvSpPr>
        <p:spPr bwMode="auto">
          <a:xfrm>
            <a:off x="4259460" y="310018"/>
            <a:ext cx="518835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4251095" y="1101358"/>
            <a:ext cx="4572000" cy="82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altLang="en-US" sz="24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Hòa Bình 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24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4075216" y="1807672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0593354"/>
              </p:ext>
            </p:extLst>
          </p:nvPr>
        </p:nvGraphicFramePr>
        <p:xfrm>
          <a:off x="3984767" y="2126431"/>
          <a:ext cx="523240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6040982" y="34322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7528273" y="6018542"/>
            <a:ext cx="152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8153400" y="5500687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5877067" y="554686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7971367" y="2838228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4906876" y="2831408"/>
            <a:ext cx="622679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" name="Cloud 1"/>
          <p:cNvSpPr/>
          <p:nvPr/>
        </p:nvSpPr>
        <p:spPr>
          <a:xfrm>
            <a:off x="183191" y="3134655"/>
            <a:ext cx="3383280" cy="2743200"/>
          </a:xfrm>
          <a:prstGeom prst="cloud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sát xem những vị trí nào cần viết tiếp? Viết nội dung gì?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6905594" y="1806823"/>
            <a:ext cx="622679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693" y="1008041"/>
            <a:ext cx="36222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Số lớp Một như sau:</a:t>
            </a:r>
          </a:p>
          <a:p>
            <a:r>
              <a:rPr lang="en-US"/>
              <a:t>Năm 2001-2002: 4 lớp </a:t>
            </a:r>
          </a:p>
          <a:p>
            <a:r>
              <a:rPr lang="en-US"/>
              <a:t>Năm 2002-2003: 3 lớp</a:t>
            </a:r>
          </a:p>
          <a:p>
            <a:r>
              <a:rPr lang="en-US"/>
              <a:t>Năm 2003-2004: 6 lớp</a:t>
            </a:r>
          </a:p>
          <a:p>
            <a:r>
              <a:rPr lang="en-US"/>
              <a:t>Năm 2004-2005: 4 lớp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15197" y="525137"/>
            <a:ext cx="2468880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 TimNewRoman"/>
              </a:rPr>
              <a:t>Viết vào sách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309349" y="186241"/>
            <a:ext cx="3505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529" name="Text Box 9"/>
          <p:cNvSpPr txBox="1">
            <a:spLocks noChangeArrowheads="1"/>
          </p:cNvSpPr>
          <p:nvPr/>
        </p:nvSpPr>
        <p:spPr bwMode="auto">
          <a:xfrm>
            <a:off x="4031841" y="557797"/>
            <a:ext cx="518835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3695700" y="1761885"/>
            <a:ext cx="5562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endParaRPr lang="en-US" altLang="en-US" sz="24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3810000" y="2422525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107532" name="Object 12"/>
          <p:cNvGraphicFramePr>
            <a:graphicFrameLocks noChangeAspect="1"/>
          </p:cNvGraphicFramePr>
          <p:nvPr>
            <p:extLst/>
          </p:nvPr>
        </p:nvGraphicFramePr>
        <p:xfrm>
          <a:off x="3810000" y="2590800"/>
          <a:ext cx="5334000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Chart" r:id="rId3" imgW="6096000" imgH="4076700" progId="MSGraph.Chart.8">
                  <p:embed followColorScheme="full"/>
                </p:oleObj>
              </mc:Choice>
              <mc:Fallback>
                <p:oleObj name="Chart" r:id="rId3" imgW="6096000" imgH="40767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590800"/>
                        <a:ext cx="5334000" cy="407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33" name="Text Box 13"/>
          <p:cNvSpPr txBox="1">
            <a:spLocks noChangeArrowheads="1"/>
          </p:cNvSpPr>
          <p:nvPr/>
        </p:nvSpPr>
        <p:spPr bwMode="auto">
          <a:xfrm>
            <a:off x="4800600" y="33909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5867400" y="38862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6934200" y="24003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07536" name="Text Box 16"/>
          <p:cNvSpPr txBox="1">
            <a:spLocks noChangeArrowheads="1"/>
          </p:cNvSpPr>
          <p:nvPr/>
        </p:nvSpPr>
        <p:spPr bwMode="auto">
          <a:xfrm>
            <a:off x="8001000" y="33147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07537" name="Text Box 17"/>
          <p:cNvSpPr txBox="1">
            <a:spLocks noChangeArrowheads="1"/>
          </p:cNvSpPr>
          <p:nvPr/>
        </p:nvSpPr>
        <p:spPr bwMode="auto">
          <a:xfrm>
            <a:off x="5486400" y="6096000"/>
            <a:ext cx="1209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2002-2003</a:t>
            </a:r>
          </a:p>
        </p:txBody>
      </p:sp>
      <p:sp>
        <p:nvSpPr>
          <p:cNvPr id="107538" name="Text Box 18"/>
          <p:cNvSpPr txBox="1">
            <a:spLocks noChangeArrowheads="1"/>
          </p:cNvSpPr>
          <p:nvPr/>
        </p:nvSpPr>
        <p:spPr bwMode="auto">
          <a:xfrm>
            <a:off x="7620000" y="609600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2004-2005</a:t>
            </a:r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7696200" y="6387272"/>
            <a:ext cx="152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7924800" y="6019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5786437" y="6019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7924800" y="341909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6850039" y="24021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4686300" y="344815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" name="Cloud 1"/>
          <p:cNvSpPr/>
          <p:nvPr/>
        </p:nvSpPr>
        <p:spPr>
          <a:xfrm>
            <a:off x="-190500" y="899576"/>
            <a:ext cx="3946729" cy="703291"/>
          </a:xfrm>
          <a:prstGeom prst="cloud">
            <a:avLst/>
          </a:prstGeom>
          <a:solidFill>
            <a:srgbClr val="CC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loud 28"/>
          <p:cNvSpPr/>
          <p:nvPr/>
        </p:nvSpPr>
        <p:spPr>
          <a:xfrm>
            <a:off x="-172807" y="1590876"/>
            <a:ext cx="3886200" cy="831649"/>
          </a:xfrm>
          <a:prstGeom prst="cloud">
            <a:avLst/>
          </a:prstGeom>
          <a:solidFill>
            <a:srgbClr val="CC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82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3" grpId="0"/>
      <p:bldP spid="107534" grpId="0"/>
      <p:bldP spid="107535" grpId="0"/>
      <p:bldP spid="107536" grpId="0"/>
      <p:bldP spid="107537" grpId="0"/>
      <p:bldP spid="107538" grpId="0"/>
      <p:bldP spid="107539" grpId="0"/>
      <p:bldP spid="12310" grpId="0"/>
      <p:bldP spid="12310" grpId="1"/>
      <p:bldP spid="12311" grpId="0"/>
      <p:bldP spid="12312" grpId="0"/>
      <p:bldP spid="12312" grpId="1"/>
      <p:bldP spid="12313" grpId="0"/>
      <p:bldP spid="12313" grpId="1"/>
      <p:bldP spid="2" grpId="0" animBg="1"/>
      <p:bldP spid="2" grpId="1" animBg="1"/>
      <p:bldP spid="29" grpId="0" animBg="1"/>
      <p:bldP spid="2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77676" y="289181"/>
            <a:ext cx="3915696" cy="1272654"/>
          </a:xfrm>
          <a:prstGeom prst="rect">
            <a:avLst/>
          </a:prstGeom>
          <a:solidFill>
            <a:srgbClr val="F9F29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2003-2004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2002-2003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-76200" y="2346325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1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158015"/>
              </p:ext>
            </p:extLst>
          </p:nvPr>
        </p:nvGraphicFramePr>
        <p:xfrm>
          <a:off x="-76200" y="2514600"/>
          <a:ext cx="5334000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Chart" r:id="rId3" imgW="6096000" imgH="4076700" progId="MSGraph.Chart.8">
                  <p:embed followColorScheme="full"/>
                </p:oleObj>
              </mc:Choice>
              <mc:Fallback>
                <p:oleObj name="Chart" r:id="rId3" imgW="6096000" imgH="40767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2514600"/>
                        <a:ext cx="5334000" cy="407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014537" y="3832225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1600200" y="6064250"/>
            <a:ext cx="1209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2002-2003</a:t>
            </a: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3810000" y="6311072"/>
            <a:ext cx="152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971797" y="3352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3124200" y="2316162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4167648" y="3124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3838575" y="606425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2004-2005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333374" y="213245"/>
            <a:ext cx="4238626" cy="6096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077676" y="2166933"/>
            <a:ext cx="3915696" cy="1752600"/>
          </a:xfrm>
          <a:prstGeom prst="rect">
            <a:avLst/>
          </a:prstGeom>
          <a:solidFill>
            <a:srgbClr val="F9F29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2002 – 2003 </a:t>
            </a:r>
            <a:r>
              <a:rPr lang="en-US" sz="2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</a:t>
            </a:r>
            <a:r>
              <a:rPr lang="en-US" sz="2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133975" y="4450355"/>
            <a:ext cx="3864053" cy="1752600"/>
          </a:xfrm>
          <a:prstGeom prst="rect">
            <a:avLst/>
          </a:prstGeom>
          <a:solidFill>
            <a:srgbClr val="F9F29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2004 – 2005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</a:t>
            </a:r>
            <a:r>
              <a:rPr lang="en-US" sz="2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2002 – 2003 </a:t>
            </a:r>
            <a:r>
              <a:rPr lang="en-US" sz="2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2004 – 2005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5" name="Oval 34"/>
          <p:cNvSpPr/>
          <p:nvPr/>
        </p:nvSpPr>
        <p:spPr>
          <a:xfrm>
            <a:off x="495300" y="1219200"/>
            <a:ext cx="2628900" cy="685800"/>
          </a:xfrm>
          <a:prstGeom prst="ellipse">
            <a:avLst/>
          </a:prstGeom>
          <a:solidFill>
            <a:srgbClr val="F9F29D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496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-76200" y="2346325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1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13865"/>
              </p:ext>
            </p:extLst>
          </p:nvPr>
        </p:nvGraphicFramePr>
        <p:xfrm>
          <a:off x="-152400" y="2514600"/>
          <a:ext cx="4900268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Chart" r:id="rId3" imgW="6096000" imgH="4076700" progId="MSGraph.Chart.8">
                  <p:embed followColorScheme="full"/>
                </p:oleObj>
              </mc:Choice>
              <mc:Fallback>
                <p:oleObj name="Chart" r:id="rId3" imgW="6096000" imgH="40767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2400" y="2514600"/>
                        <a:ext cx="4900268" cy="407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824036" y="3812275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1409699" y="6064250"/>
            <a:ext cx="1209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2002-2003</a:t>
            </a: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3124200" y="6327656"/>
            <a:ext cx="152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876300" y="3355075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2802061" y="2316162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3837141" y="3300792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3418041" y="6068894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2004-2005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333374" y="213245"/>
            <a:ext cx="4238626" cy="6096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74283" y="1904826"/>
            <a:ext cx="4483866" cy="132555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2002 – 2003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713441" y="3851416"/>
            <a:ext cx="4474651" cy="17526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2004 – 2005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32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2002 – 2003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2004 – 2005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5119688" y="3355075"/>
            <a:ext cx="3740228" cy="56121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180677" y="5512368"/>
            <a:ext cx="3768803" cy="88843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52978" y="3364387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 x 3 = 105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65648" y="5526188"/>
            <a:ext cx="37464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32 x 4 = 128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128 –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105 =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4896421" y="122919"/>
            <a:ext cx="429167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2003-2004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2002-2003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5080652" y="1240026"/>
            <a:ext cx="3740228" cy="514719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5553" y="1283015"/>
            <a:ext cx="3524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– 3 = 3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57955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838200" y="685800"/>
            <a:ext cx="7696200" cy="2209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làm thế nào để xác định đúng số liệu được thể hiện ở mỗi cột khi xem biểu đồ?</a:t>
            </a:r>
            <a:endParaRPr lang="en-US" sz="4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85800" y="3200400"/>
            <a:ext cx="7696200" cy="2209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 dóng trên đỉnh cột biểu đồ với số liệu ghi ở trục bên trái.</a:t>
            </a:r>
            <a:endParaRPr lang="en-US" sz="4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82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381000"/>
            <a:ext cx="440409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5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5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5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5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5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5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587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30352" y="2091252"/>
            <a:ext cx="1811173" cy="911659"/>
          </a:xfrm>
          <a:prstGeom prst="roundRect">
            <a:avLst/>
          </a:prstGeom>
          <a:solidFill>
            <a:srgbClr val="F9F2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811951" y="609600"/>
            <a:ext cx="1738648" cy="858937"/>
          </a:xfrm>
          <a:prstGeom prst="roundRect">
            <a:avLst/>
          </a:prstGeom>
          <a:solidFill>
            <a:srgbClr val="97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endParaRPr lang="en-US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>
            <a:stCxn id="3" idx="1"/>
            <a:endCxn id="2" idx="3"/>
          </p:cNvCxnSpPr>
          <p:nvPr/>
        </p:nvCxnSpPr>
        <p:spPr>
          <a:xfrm flipH="1">
            <a:off x="2041525" y="1039069"/>
            <a:ext cx="770426" cy="15080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2046829" y="2524250"/>
            <a:ext cx="988826" cy="456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2789205" y="2036129"/>
            <a:ext cx="1730198" cy="86254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sz="32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671678" y="3716128"/>
            <a:ext cx="1847723" cy="782747"/>
          </a:xfrm>
          <a:prstGeom prst="roundRect">
            <a:avLst/>
          </a:prstGeom>
          <a:solidFill>
            <a:srgbClr val="FB9B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7" idx="1"/>
            <a:endCxn id="2" idx="3"/>
          </p:cNvCxnSpPr>
          <p:nvPr/>
        </p:nvCxnSpPr>
        <p:spPr>
          <a:xfrm flipH="1" flipV="1">
            <a:off x="2041525" y="2547082"/>
            <a:ext cx="630153" cy="15604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5" idx="1"/>
            <a:endCxn id="6" idx="3"/>
          </p:cNvCxnSpPr>
          <p:nvPr/>
        </p:nvCxnSpPr>
        <p:spPr>
          <a:xfrm flipH="1">
            <a:off x="4519403" y="1782469"/>
            <a:ext cx="1018901" cy="6849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4519402" y="2515148"/>
            <a:ext cx="941481" cy="6386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4482852" y="2516319"/>
            <a:ext cx="1006133" cy="7691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8" idx="1"/>
          </p:cNvCxnSpPr>
          <p:nvPr/>
        </p:nvCxnSpPr>
        <p:spPr>
          <a:xfrm flipH="1">
            <a:off x="4511284" y="4107501"/>
            <a:ext cx="991764" cy="7692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511569" y="4226644"/>
            <a:ext cx="868337" cy="6539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5545128" y="659863"/>
            <a:ext cx="2734888" cy="590356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538304" y="1487291"/>
            <a:ext cx="2734889" cy="590356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endParaRPr lang="en-US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460883" y="2236093"/>
            <a:ext cx="2812310" cy="590356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endParaRPr lang="en-US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499593" y="2964249"/>
            <a:ext cx="2773599" cy="590356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503048" y="3812323"/>
            <a:ext cx="2770144" cy="590356"/>
          </a:xfrm>
          <a:prstGeom prst="roundRect">
            <a:avLst/>
          </a:prstGeom>
          <a:solidFill>
            <a:srgbClr val="FDD7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endParaRPr lang="en-US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351972" y="4498874"/>
            <a:ext cx="3334828" cy="1981201"/>
          </a:xfrm>
          <a:prstGeom prst="roundRect">
            <a:avLst/>
          </a:prstGeom>
          <a:solidFill>
            <a:srgbClr val="FDD7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dóng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20" name="Straight Connector 19"/>
          <p:cNvCxnSpPr>
            <a:endCxn id="3" idx="3"/>
          </p:cNvCxnSpPr>
          <p:nvPr/>
        </p:nvCxnSpPr>
        <p:spPr>
          <a:xfrm flipH="1">
            <a:off x="4550599" y="1019743"/>
            <a:ext cx="987705" cy="193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0" y="152400"/>
            <a:ext cx="2671678" cy="50746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NHỚ</a:t>
            </a:r>
          </a:p>
        </p:txBody>
      </p:sp>
    </p:spTree>
    <p:extLst>
      <p:ext uri="{BB962C8B-B14F-4D97-AF65-F5344CB8AC3E}">
        <p14:creationId xmlns:p14="http://schemas.microsoft.com/office/powerpoint/2010/main" val="100820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95600" y="304800"/>
            <a:ext cx="38587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8055691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057400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thành tích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8800" y="723379"/>
            <a:ext cx="5300663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rgbClr val="F0A22E"/>
              </a:buClr>
              <a:buSzPct val="75000"/>
              <a:buFont typeface="Monotype Sorts" pitchFamily="2" charset="2"/>
              <a:buNone/>
              <a:defRPr/>
            </a:pPr>
            <a:r>
              <a:rPr lang="en-US" sz="495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1544140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1301750"/>
            <a:ext cx="5300663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rgbClr val="F0A22E"/>
              </a:buClr>
              <a:buSzPct val="75000"/>
              <a:buFont typeface="Monotype Sorts" pitchFamily="2" charset="2"/>
              <a:buNone/>
              <a:defRPr/>
            </a:pPr>
            <a:r>
              <a:rPr lang="en-US" sz="495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1158875" y="2411413"/>
            <a:ext cx="7032625" cy="2603790"/>
          </a:xfrm>
          <a:prstGeom prst="rect">
            <a:avLst/>
          </a:prstGeom>
          <a:solidFill>
            <a:srgbClr val="F7E0E3"/>
          </a:solidFill>
          <a:ln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algn="ctr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9pPr>
          </a:lstStyle>
          <a:p>
            <a:pPr marL="385763" indent="-385763" algn="l" eaLnBrk="1" hangingPunct="1">
              <a:buClr>
                <a:srgbClr val="F0A22E"/>
              </a:buClr>
              <a:buFont typeface="Monotype Sorts" pitchFamily="2" charset="2"/>
              <a:buAutoNum type="arabicPeriod"/>
              <a:defRPr/>
            </a:pPr>
            <a:r>
              <a:rPr lang="en-US" altLang="en-US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85763" indent="-385763" algn="l" eaLnBrk="1" hangingPunct="1">
              <a:buClr>
                <a:srgbClr val="F0A22E"/>
              </a:buClr>
              <a:buFont typeface="Monotype Sorts" pitchFamily="2" charset="2"/>
              <a:buAutoNum type="arabicPeriod"/>
              <a:defRPr/>
            </a:pPr>
            <a:r>
              <a:rPr lang="en-US" altLang="en-US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33)</a:t>
            </a:r>
          </a:p>
          <a:p>
            <a:pPr marL="385763" indent="-385763" algn="l" eaLnBrk="1" hangingPunct="1">
              <a:buClr>
                <a:srgbClr val="F0A22E"/>
              </a:buClr>
              <a:buFont typeface="Monotype Sorts" pitchFamily="2" charset="2"/>
              <a:buAutoNum type="arabicPeriod"/>
              <a:defRPr/>
            </a:pPr>
            <a:r>
              <a:rPr lang="en-US" altLang="en-US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Clr>
                <a:srgbClr val="F0A22E"/>
              </a:buClr>
              <a:defRPr/>
            </a:pP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qua.</a:t>
            </a:r>
          </a:p>
          <a:p>
            <a:pPr marL="385763" indent="-385763" eaLnBrk="1" hangingPunct="1">
              <a:buClr>
                <a:srgbClr val="F0A22E"/>
              </a:buClr>
              <a:buFont typeface="Monotype Sorts" pitchFamily="2" charset="2"/>
              <a:buAutoNum type="arabicPeriod"/>
              <a:defRPr/>
            </a:pPr>
            <a:endParaRPr lang="en-US" altLang="en-US" b="1" u="sng" dirty="0">
              <a:solidFill>
                <a:srgbClr val="66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268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43984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668" y="507365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-27039" y="5087767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2400" dirty="0">
                <a:solidFill>
                  <a:srgbClr val="0000FF"/>
                </a:solidFill>
              </a:rPr>
              <a:t>-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194168" y="150168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293" name="Group 101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4171168594"/>
              </p:ext>
            </p:extLst>
          </p:nvPr>
        </p:nvGraphicFramePr>
        <p:xfrm>
          <a:off x="537068" y="1143000"/>
          <a:ext cx="8077200" cy="370205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03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39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269" name="Picture 77" descr="bongdathieun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468" y="1219200"/>
            <a:ext cx="1447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70" name="Picture 78" descr="bongdathieun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268" y="3733800"/>
            <a:ext cx="1600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73" name="Picture 81" descr="co%2520vua%2520-%2520c%2520o%2520tuo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468" y="1219200"/>
            <a:ext cx="1371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79" name="Picture 87" descr="daca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868" y="1219200"/>
            <a:ext cx="1447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82" name="Picture 90" descr="dacau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668" y="2514600"/>
            <a:ext cx="13335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5" name="Picture 103" descr="keo c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668" y="2438400"/>
            <a:ext cx="1600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6" name="Picture 104" descr="keo co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468" y="3733800"/>
            <a:ext cx="1371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7" name="Picture 105" descr="co%2520vua%2520-%2520c%2520o%2520tuo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868" y="3733800"/>
            <a:ext cx="1600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8" name="Picture 106" descr="keo co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468" y="1219200"/>
            <a:ext cx="1752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88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38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88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38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88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38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88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38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8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88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8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380"/>
                            </p:stCondLst>
                            <p:childTnLst>
                              <p:par>
                                <p:cTn id="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  <p:bldP spid="2058" grpId="1"/>
      <p:bldP spid="2059" grpId="0"/>
      <p:bldP spid="2059" grpId="1"/>
      <p:bldP spid="20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/>
          </p:cNvPr>
          <p:cNvSpPr/>
          <p:nvPr/>
        </p:nvSpPr>
        <p:spPr>
          <a:xfrm>
            <a:off x="1545329" y="660004"/>
            <a:ext cx="5952541" cy="94792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906605" y="2123668"/>
            <a:ext cx="5332394" cy="827104"/>
            <a:chOff x="-8052" y="1484784"/>
            <a:chExt cx="8831534" cy="1435925"/>
          </a:xfrm>
          <a:solidFill>
            <a:srgbClr val="FF99FF"/>
          </a:solidFill>
        </p:grpSpPr>
        <p:sp>
          <p:nvSpPr>
            <p:cNvPr id="5" name="Rectangle 4">
              <a:extLst/>
            </p:cNvPr>
            <p:cNvSpPr/>
            <p:nvPr/>
          </p:nvSpPr>
          <p:spPr>
            <a:xfrm>
              <a:off x="695211" y="1484784"/>
              <a:ext cx="8128271" cy="14359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Khám</a:t>
              </a: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phá</a:t>
              </a: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kiến</a:t>
              </a: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mới</a:t>
              </a:r>
              <a:endPara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val 7">
              <a:extLst/>
            </p:cNvPr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906588" y="3319463"/>
            <a:ext cx="5332412" cy="682625"/>
            <a:chOff x="-8052" y="1747250"/>
            <a:chExt cx="9234664" cy="910989"/>
          </a:xfrm>
        </p:grpSpPr>
        <p:sp>
          <p:nvSpPr>
            <p:cNvPr id="13" name="Rectangle 12">
              <a:extLst/>
            </p:cNvPr>
            <p:cNvSpPr/>
            <p:nvPr/>
          </p:nvSpPr>
          <p:spPr>
            <a:xfrm>
              <a:off x="657898" y="1747250"/>
              <a:ext cx="8568714" cy="910989"/>
            </a:xfrm>
            <a:prstGeom prst="rect">
              <a:avLst/>
            </a:prstGeom>
            <a:solidFill>
              <a:srgbClr val="66FFFF"/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Luyện</a:t>
              </a: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hành</a:t>
              </a:r>
              <a:endPara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/>
            </p:cNvPr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50" b="1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1906588" y="4579938"/>
            <a:ext cx="5332412" cy="730250"/>
            <a:chOff x="-8052" y="1749159"/>
            <a:chExt cx="10443548" cy="972406"/>
          </a:xfrm>
        </p:grpSpPr>
        <p:sp>
          <p:nvSpPr>
            <p:cNvPr id="16" name="Rectangle 15">
              <a:extLst/>
            </p:cNvPr>
            <p:cNvSpPr/>
            <p:nvPr/>
          </p:nvSpPr>
          <p:spPr>
            <a:xfrm>
              <a:off x="678059" y="1749159"/>
              <a:ext cx="9757437" cy="972406"/>
            </a:xfrm>
            <a:prstGeom prst="rect">
              <a:avLst/>
            </a:prstGeom>
            <a:solidFill>
              <a:srgbClr val="99FF33"/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Vận</a:t>
              </a: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r>
                <a:rPr 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Trải</a:t>
              </a:r>
              <a:r>
                <a: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nghiệm</a:t>
              </a:r>
              <a:endPara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val 16">
              <a:extLst/>
            </p:cNvPr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64494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0800" y="838200"/>
            <a:ext cx="40511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303971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36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998237"/>
              </p:ext>
            </p:extLst>
          </p:nvPr>
        </p:nvGraphicFramePr>
        <p:xfrm>
          <a:off x="-228600" y="1752600"/>
          <a:ext cx="4773304" cy="486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Chart" r:id="rId3" imgW="2743200" imgH="3314814" progId="MSGraph.Chart.8">
                  <p:embed followColorScheme="full"/>
                </p:oleObj>
              </mc:Choice>
              <mc:Fallback>
                <p:oleObj name="Chart" r:id="rId3" imgW="2743200" imgH="331481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28600" y="1752600"/>
                        <a:ext cx="4773304" cy="48609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64" name="Text Box 12"/>
          <p:cNvSpPr txBox="1">
            <a:spLocks noChangeArrowheads="1"/>
          </p:cNvSpPr>
          <p:nvPr/>
        </p:nvSpPr>
        <p:spPr bwMode="auto">
          <a:xfrm>
            <a:off x="14785" y="1585327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</a:p>
        </p:txBody>
      </p:sp>
      <p:sp>
        <p:nvSpPr>
          <p:cNvPr id="100365" name="Text Box 13"/>
          <p:cNvSpPr txBox="1">
            <a:spLocks noChangeArrowheads="1"/>
          </p:cNvSpPr>
          <p:nvPr/>
        </p:nvSpPr>
        <p:spPr bwMode="auto">
          <a:xfrm>
            <a:off x="4015285" y="5868511"/>
            <a:ext cx="1143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710820" y="2896602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</a:p>
        </p:txBody>
      </p:sp>
      <p:sp>
        <p:nvSpPr>
          <p:cNvPr id="100367" name="Text Box 15"/>
          <p:cNvSpPr txBox="1">
            <a:spLocks noChangeArrowheads="1"/>
          </p:cNvSpPr>
          <p:nvPr/>
        </p:nvSpPr>
        <p:spPr bwMode="auto">
          <a:xfrm>
            <a:off x="1605886" y="269557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2200</a:t>
            </a:r>
          </a:p>
        </p:txBody>
      </p:sp>
      <p:sp>
        <p:nvSpPr>
          <p:cNvPr id="100368" name="Text Box 16"/>
          <p:cNvSpPr txBox="1">
            <a:spLocks noChangeArrowheads="1"/>
          </p:cNvSpPr>
          <p:nvPr/>
        </p:nvSpPr>
        <p:spPr bwMode="auto">
          <a:xfrm>
            <a:off x="2417927" y="3417224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1600</a:t>
            </a:r>
          </a:p>
        </p:txBody>
      </p:sp>
      <p:sp>
        <p:nvSpPr>
          <p:cNvPr id="100369" name="Text Box 17"/>
          <p:cNvSpPr txBox="1">
            <a:spLocks noChangeArrowheads="1"/>
          </p:cNvSpPr>
          <p:nvPr/>
        </p:nvSpPr>
        <p:spPr bwMode="auto">
          <a:xfrm>
            <a:off x="3413644" y="2087042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2750</a:t>
            </a:r>
          </a:p>
        </p:txBody>
      </p:sp>
      <p:sp>
        <p:nvSpPr>
          <p:cNvPr id="4149" name="Text Box 53"/>
          <p:cNvSpPr txBox="1">
            <a:spLocks noChangeArrowheads="1"/>
          </p:cNvSpPr>
          <p:nvPr/>
        </p:nvSpPr>
        <p:spPr bwMode="auto">
          <a:xfrm>
            <a:off x="0" y="1147527"/>
            <a:ext cx="454470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752600" y="689456"/>
            <a:ext cx="26789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endParaRPr lang="en-US" altLang="en-US" sz="24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4658435" y="148821"/>
            <a:ext cx="463796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4762785" y="2793072"/>
            <a:ext cx="457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76199" y="194370"/>
            <a:ext cx="1789563" cy="72087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677770" y="1777671"/>
            <a:ext cx="4599295" cy="9018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(500 con)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861446" y="3656149"/>
            <a:ext cx="4114800" cy="61786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endParaRPr lang="en-US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93692" y="4447960"/>
            <a:ext cx="42825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eaLnBrk="1" hangingPunct="1"/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861446" y="5323538"/>
            <a:ext cx="4114800" cy="9450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560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6" grpId="0" animBg="1"/>
      <p:bldP spid="27" grpId="0" animBg="1"/>
      <p:bldP spid="4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363" name="Object 11"/>
          <p:cNvGraphicFramePr>
            <a:graphicFrameLocks noChangeAspect="1"/>
          </p:cNvGraphicFramePr>
          <p:nvPr>
            <p:extLst/>
          </p:nvPr>
        </p:nvGraphicFramePr>
        <p:xfrm>
          <a:off x="-228600" y="1752600"/>
          <a:ext cx="4773304" cy="486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Chart" r:id="rId3" imgW="2743200" imgH="3314814" progId="MSGraph.Chart.8">
                  <p:embed followColorScheme="full"/>
                </p:oleObj>
              </mc:Choice>
              <mc:Fallback>
                <p:oleObj name="Chart" r:id="rId3" imgW="2743200" imgH="331481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28600" y="1752600"/>
                        <a:ext cx="4773304" cy="486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64" name="Text Box 12"/>
          <p:cNvSpPr txBox="1">
            <a:spLocks noChangeArrowheads="1"/>
          </p:cNvSpPr>
          <p:nvPr/>
        </p:nvSpPr>
        <p:spPr bwMode="auto">
          <a:xfrm>
            <a:off x="14785" y="1585327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</a:p>
        </p:txBody>
      </p:sp>
      <p:sp>
        <p:nvSpPr>
          <p:cNvPr id="100365" name="Text Box 13"/>
          <p:cNvSpPr txBox="1">
            <a:spLocks noChangeArrowheads="1"/>
          </p:cNvSpPr>
          <p:nvPr/>
        </p:nvSpPr>
        <p:spPr bwMode="auto">
          <a:xfrm>
            <a:off x="4015285" y="5868511"/>
            <a:ext cx="1143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710820" y="2896602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</a:p>
        </p:txBody>
      </p:sp>
      <p:sp>
        <p:nvSpPr>
          <p:cNvPr id="100367" name="Text Box 15"/>
          <p:cNvSpPr txBox="1">
            <a:spLocks noChangeArrowheads="1"/>
          </p:cNvSpPr>
          <p:nvPr/>
        </p:nvSpPr>
        <p:spPr bwMode="auto">
          <a:xfrm>
            <a:off x="1605886" y="269557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2200</a:t>
            </a:r>
          </a:p>
        </p:txBody>
      </p:sp>
      <p:sp>
        <p:nvSpPr>
          <p:cNvPr id="100368" name="Text Box 16"/>
          <p:cNvSpPr txBox="1">
            <a:spLocks noChangeArrowheads="1"/>
          </p:cNvSpPr>
          <p:nvPr/>
        </p:nvSpPr>
        <p:spPr bwMode="auto">
          <a:xfrm>
            <a:off x="2417927" y="3417224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1600</a:t>
            </a:r>
          </a:p>
        </p:txBody>
      </p:sp>
      <p:sp>
        <p:nvSpPr>
          <p:cNvPr id="100369" name="Text Box 17"/>
          <p:cNvSpPr txBox="1">
            <a:spLocks noChangeArrowheads="1"/>
          </p:cNvSpPr>
          <p:nvPr/>
        </p:nvSpPr>
        <p:spPr bwMode="auto">
          <a:xfrm>
            <a:off x="3413644" y="2087042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2750</a:t>
            </a:r>
          </a:p>
        </p:txBody>
      </p:sp>
      <p:sp>
        <p:nvSpPr>
          <p:cNvPr id="4149" name="Text Box 53"/>
          <p:cNvSpPr txBox="1">
            <a:spLocks noChangeArrowheads="1"/>
          </p:cNvSpPr>
          <p:nvPr/>
        </p:nvSpPr>
        <p:spPr bwMode="auto">
          <a:xfrm>
            <a:off x="0" y="1147527"/>
            <a:ext cx="454470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4693691" y="468998"/>
            <a:ext cx="388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76199" y="194370"/>
            <a:ext cx="2077873" cy="72087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 tạo</a:t>
            </a:r>
            <a:endParaRPr lang="en-US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1"/>
          <p:cNvSpPr txBox="1">
            <a:spLocks noChangeArrowheads="1"/>
          </p:cNvSpPr>
          <p:nvPr/>
        </p:nvSpPr>
        <p:spPr bwMode="auto">
          <a:xfrm>
            <a:off x="4788089" y="1402055"/>
            <a:ext cx="429790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2400" b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788088" y="3173562"/>
            <a:ext cx="4297909" cy="201899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2000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2200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1600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Thượng:2750</a:t>
            </a:r>
          </a:p>
        </p:txBody>
      </p:sp>
    </p:spTree>
    <p:extLst>
      <p:ext uri="{BB962C8B-B14F-4D97-AF65-F5344CB8AC3E}">
        <p14:creationId xmlns:p14="http://schemas.microsoft.com/office/powerpoint/2010/main" val="389049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363" name="Object 11"/>
          <p:cNvGraphicFramePr>
            <a:graphicFrameLocks noChangeAspect="1"/>
          </p:cNvGraphicFramePr>
          <p:nvPr>
            <p:extLst/>
          </p:nvPr>
        </p:nvGraphicFramePr>
        <p:xfrm>
          <a:off x="-228600" y="1752600"/>
          <a:ext cx="4773304" cy="486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0" name="Chart" r:id="rId3" imgW="2743200" imgH="3314814" progId="MSGraph.Chart.8">
                  <p:embed followColorScheme="full"/>
                </p:oleObj>
              </mc:Choice>
              <mc:Fallback>
                <p:oleObj name="Chart" r:id="rId3" imgW="2743200" imgH="331481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28600" y="1752600"/>
                        <a:ext cx="4773304" cy="486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64" name="Text Box 12"/>
          <p:cNvSpPr txBox="1">
            <a:spLocks noChangeArrowheads="1"/>
          </p:cNvSpPr>
          <p:nvPr/>
        </p:nvSpPr>
        <p:spPr bwMode="auto">
          <a:xfrm>
            <a:off x="14785" y="1585327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</a:p>
        </p:txBody>
      </p:sp>
      <p:sp>
        <p:nvSpPr>
          <p:cNvPr id="100365" name="Text Box 13"/>
          <p:cNvSpPr txBox="1">
            <a:spLocks noChangeArrowheads="1"/>
          </p:cNvSpPr>
          <p:nvPr/>
        </p:nvSpPr>
        <p:spPr bwMode="auto">
          <a:xfrm>
            <a:off x="4015285" y="5868511"/>
            <a:ext cx="1143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710820" y="2896602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</a:p>
        </p:txBody>
      </p:sp>
      <p:sp>
        <p:nvSpPr>
          <p:cNvPr id="100367" name="Text Box 15"/>
          <p:cNvSpPr txBox="1">
            <a:spLocks noChangeArrowheads="1"/>
          </p:cNvSpPr>
          <p:nvPr/>
        </p:nvSpPr>
        <p:spPr bwMode="auto">
          <a:xfrm>
            <a:off x="1605886" y="269557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2200</a:t>
            </a:r>
          </a:p>
        </p:txBody>
      </p:sp>
      <p:sp>
        <p:nvSpPr>
          <p:cNvPr id="100368" name="Text Box 16"/>
          <p:cNvSpPr txBox="1">
            <a:spLocks noChangeArrowheads="1"/>
          </p:cNvSpPr>
          <p:nvPr/>
        </p:nvSpPr>
        <p:spPr bwMode="auto">
          <a:xfrm>
            <a:off x="2417927" y="3417224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1600</a:t>
            </a:r>
          </a:p>
        </p:txBody>
      </p:sp>
      <p:sp>
        <p:nvSpPr>
          <p:cNvPr id="100369" name="Text Box 17"/>
          <p:cNvSpPr txBox="1">
            <a:spLocks noChangeArrowheads="1"/>
          </p:cNvSpPr>
          <p:nvPr/>
        </p:nvSpPr>
        <p:spPr bwMode="auto">
          <a:xfrm>
            <a:off x="3413644" y="2087042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2750</a:t>
            </a:r>
          </a:p>
        </p:txBody>
      </p:sp>
      <p:sp>
        <p:nvSpPr>
          <p:cNvPr id="4149" name="Text Box 53"/>
          <p:cNvSpPr txBox="1">
            <a:spLocks noChangeArrowheads="1"/>
          </p:cNvSpPr>
          <p:nvPr/>
        </p:nvSpPr>
        <p:spPr bwMode="auto">
          <a:xfrm>
            <a:off x="0" y="1147527"/>
            <a:ext cx="454470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4693691" y="468998"/>
            <a:ext cx="388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11"/>
          <p:cNvSpPr txBox="1">
            <a:spLocks noChangeArrowheads="1"/>
          </p:cNvSpPr>
          <p:nvPr/>
        </p:nvSpPr>
        <p:spPr bwMode="auto">
          <a:xfrm>
            <a:off x="4693691" y="1189228"/>
            <a:ext cx="42979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76199" y="194370"/>
            <a:ext cx="2077873" cy="72087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1"/>
          <p:cNvSpPr txBox="1">
            <a:spLocks noChangeArrowheads="1"/>
          </p:cNvSpPr>
          <p:nvPr/>
        </p:nvSpPr>
        <p:spPr bwMode="auto">
          <a:xfrm>
            <a:off x="4763636" y="3252891"/>
            <a:ext cx="4495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4693691" y="4057843"/>
            <a:ext cx="4297909" cy="19349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25536" y="233647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hangingPunct="1"/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6478622" y="1676311"/>
            <a:ext cx="2512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 TimNewRoman"/>
              </a:rPr>
              <a:t>Thôn Thượng</a:t>
            </a:r>
          </a:p>
        </p:txBody>
      </p:sp>
      <p:sp>
        <p:nvSpPr>
          <p:cNvPr id="17" name="TextBox 16"/>
          <p:cNvSpPr txBox="1"/>
          <p:nvPr/>
        </p:nvSpPr>
        <p:spPr>
          <a:xfrm flipH="1">
            <a:off x="6326222" y="2829580"/>
            <a:ext cx="2512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 TimNewRoman"/>
              </a:rPr>
              <a:t>Thôn Đoài</a:t>
            </a:r>
          </a:p>
        </p:txBody>
      </p:sp>
    </p:spTree>
    <p:extLst>
      <p:ext uri="{BB962C8B-B14F-4D97-AF65-F5344CB8AC3E}">
        <p14:creationId xmlns:p14="http://schemas.microsoft.com/office/powerpoint/2010/main" val="330021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8" grpId="0"/>
      <p:bldP spid="30" grpId="0" animBg="1"/>
      <p:bldP spid="3" grpId="0"/>
      <p:bldP spid="4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4680325" y="2211814"/>
            <a:ext cx="451655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0923449"/>
              </p:ext>
            </p:extLst>
          </p:nvPr>
        </p:nvGraphicFramePr>
        <p:xfrm>
          <a:off x="-202727" y="2192764"/>
          <a:ext cx="4773304" cy="486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Chart" r:id="rId3" imgW="2743200" imgH="3314814" progId="MSGraph.Chart.8">
                  <p:embed followColorScheme="full"/>
                </p:oleObj>
              </mc:Choice>
              <mc:Fallback>
                <p:oleObj name="Chart" r:id="rId3" imgW="2743200" imgH="331481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02727" y="2192764"/>
                        <a:ext cx="4773304" cy="486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4785" y="1994327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4015285" y="6277511"/>
            <a:ext cx="1143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710820" y="3305602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605886" y="3104575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2200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2417927" y="3826224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1600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3413644" y="2496042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2750</a:t>
            </a:r>
          </a:p>
        </p:txBody>
      </p:sp>
      <p:sp>
        <p:nvSpPr>
          <p:cNvPr id="12" name="Text Box 53"/>
          <p:cNvSpPr txBox="1">
            <a:spLocks noChangeArrowheads="1"/>
          </p:cNvSpPr>
          <p:nvPr/>
        </p:nvSpPr>
        <p:spPr bwMode="auto">
          <a:xfrm>
            <a:off x="171734" y="1838316"/>
            <a:ext cx="454470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559204" y="359352"/>
            <a:ext cx="4297627" cy="15544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cột khác gì với biểu đồ hình vẽ?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454567" y="2316729"/>
            <a:ext cx="4616360" cy="3657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2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hình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biểu thị nội dung thông báo bằng hình vẽ cụ thể.</a:t>
            </a:r>
          </a:p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2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cột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biểu thị các số liệu dưới dạng các cột.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62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30352" y="2091252"/>
            <a:ext cx="1811173" cy="911659"/>
          </a:xfrm>
          <a:prstGeom prst="roundRect">
            <a:avLst/>
          </a:prstGeom>
          <a:solidFill>
            <a:srgbClr val="F9F2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811951" y="609600"/>
            <a:ext cx="1738648" cy="858937"/>
          </a:xfrm>
          <a:prstGeom prst="roundRect">
            <a:avLst/>
          </a:prstGeom>
          <a:solidFill>
            <a:srgbClr val="97E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endParaRPr lang="en-US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>
            <a:stCxn id="3" idx="1"/>
            <a:endCxn id="2" idx="3"/>
          </p:cNvCxnSpPr>
          <p:nvPr/>
        </p:nvCxnSpPr>
        <p:spPr>
          <a:xfrm flipH="1">
            <a:off x="2041525" y="1039069"/>
            <a:ext cx="770426" cy="15080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2046829" y="2524250"/>
            <a:ext cx="988826" cy="456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2789205" y="2036129"/>
            <a:ext cx="1730198" cy="86254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sz="32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671678" y="3716128"/>
            <a:ext cx="1847723" cy="782747"/>
          </a:xfrm>
          <a:prstGeom prst="roundRect">
            <a:avLst/>
          </a:prstGeom>
          <a:solidFill>
            <a:srgbClr val="FB9B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7" idx="1"/>
            <a:endCxn id="2" idx="3"/>
          </p:cNvCxnSpPr>
          <p:nvPr/>
        </p:nvCxnSpPr>
        <p:spPr>
          <a:xfrm flipH="1" flipV="1">
            <a:off x="2041525" y="2547082"/>
            <a:ext cx="630153" cy="15604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5" idx="1"/>
            <a:endCxn id="6" idx="3"/>
          </p:cNvCxnSpPr>
          <p:nvPr/>
        </p:nvCxnSpPr>
        <p:spPr>
          <a:xfrm flipH="1">
            <a:off x="4519403" y="1782469"/>
            <a:ext cx="1018901" cy="6849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4519402" y="2515148"/>
            <a:ext cx="941481" cy="6386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4482852" y="2516319"/>
            <a:ext cx="1006133" cy="7691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8" idx="1"/>
          </p:cNvCxnSpPr>
          <p:nvPr/>
        </p:nvCxnSpPr>
        <p:spPr>
          <a:xfrm flipH="1">
            <a:off x="4511284" y="4107501"/>
            <a:ext cx="991764" cy="7692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511569" y="4226644"/>
            <a:ext cx="868337" cy="6539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5545128" y="659863"/>
            <a:ext cx="2734888" cy="590356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538304" y="1487291"/>
            <a:ext cx="2734889" cy="590356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endParaRPr lang="en-US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460883" y="2236093"/>
            <a:ext cx="2812310" cy="590356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endParaRPr lang="en-US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499593" y="2964249"/>
            <a:ext cx="2773599" cy="590356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endParaRPr lang="en-US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503048" y="3812323"/>
            <a:ext cx="2770144" cy="590356"/>
          </a:xfrm>
          <a:prstGeom prst="roundRect">
            <a:avLst/>
          </a:prstGeom>
          <a:solidFill>
            <a:srgbClr val="FDD7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endParaRPr lang="en-US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351972" y="4498874"/>
            <a:ext cx="3334828" cy="1981201"/>
          </a:xfrm>
          <a:prstGeom prst="roundRect">
            <a:avLst/>
          </a:prstGeom>
          <a:solidFill>
            <a:srgbClr val="FDD7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dóng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20" name="Straight Connector 19"/>
          <p:cNvCxnSpPr>
            <a:endCxn id="3" idx="3"/>
          </p:cNvCxnSpPr>
          <p:nvPr/>
        </p:nvCxnSpPr>
        <p:spPr>
          <a:xfrm flipH="1">
            <a:off x="4550599" y="1019743"/>
            <a:ext cx="987705" cy="193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0" y="152400"/>
            <a:ext cx="2671678" cy="50746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NHỚ</a:t>
            </a:r>
          </a:p>
        </p:txBody>
      </p:sp>
    </p:spTree>
    <p:extLst>
      <p:ext uri="{BB962C8B-B14F-4D97-AF65-F5344CB8AC3E}">
        <p14:creationId xmlns:p14="http://schemas.microsoft.com/office/powerpoint/2010/main" val="271502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301&quot;/&gt;&lt;/object&gt;&lt;object type=&quot;3&quot; unique_id=&quot;10005&quot;&gt;&lt;property id=&quot;20148&quot; value=&quot;5&quot;/&gt;&lt;property id=&quot;20300&quot; value=&quot;Slide 2&quot;/&gt;&lt;property id=&quot;20307&quot; value=&quot;28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91&quot;/&gt;&lt;/object&gt;&lt;object type=&quot;3&quot; unique_id=&quot;10008&quot;&gt;&lt;property id=&quot;20148&quot; value=&quot;5&quot;/&gt;&lt;property id=&quot;20300&quot; value=&quot;Slide 5&quot;/&gt;&lt;property id=&quot;20307&quot; value=&quot;294&quot;/&gt;&lt;/object&gt;&lt;object type=&quot;3&quot; unique_id=&quot;10009&quot;&gt;&lt;property id=&quot;20148&quot; value=&quot;5&quot;/&gt;&lt;property id=&quot;20300&quot; value=&quot;Slide 6&quot;/&gt;&lt;property id=&quot;20307&quot; value=&quot;295&quot;/&gt;&lt;/object&gt;&lt;object type=&quot;3&quot; unique_id=&quot;10010&quot;&gt;&lt;property id=&quot;20148&quot; value=&quot;5&quot;/&gt;&lt;property id=&quot;20300&quot; value=&quot;Slide 7&quot;/&gt;&lt;property id=&quot;20307&quot; value=&quot;296&quot;/&gt;&lt;/object&gt;&lt;object type=&quot;3&quot; unique_id=&quot;10011&quot;&gt;&lt;property id=&quot;20148&quot; value=&quot;5&quot;/&gt;&lt;property id=&quot;20300&quot; value=&quot;Slide 8&quot;/&gt;&lt;property id=&quot;20307&quot; value=&quot;297&quot;/&gt;&lt;/object&gt;&lt;object type=&quot;3&quot; unique_id=&quot;10012&quot;&gt;&lt;property id=&quot;20148&quot; value=&quot;5&quot;/&gt;&lt;property id=&quot;20300&quot; value=&quot;Slide 9&quot;/&gt;&lt;property id=&quot;20307&quot; value=&quot;298&quot;/&gt;&lt;/object&gt;&lt;object type=&quot;3&quot; unique_id=&quot;10013&quot;&gt;&lt;property id=&quot;20148&quot; value=&quot;5&quot;/&gt;&lt;property id=&quot;20300&quot; value=&quot;Slide 10&quot;/&gt;&lt;property id=&quot;20307&quot; value=&quot;289&quot;/&gt;&lt;/object&gt;&lt;object type=&quot;3&quot; unique_id=&quot;10014&quot;&gt;&lt;property id=&quot;20148&quot; value=&quot;5&quot;/&gt;&lt;property id=&quot;20300&quot; value=&quot;Slide 11&quot;/&gt;&lt;property id=&quot;20307&quot; value=&quot;299&quot;/&gt;&lt;/object&gt;&lt;object type=&quot;3&quot; unique_id=&quot;10015&quot;&gt;&lt;property id=&quot;20148&quot; value=&quot;5&quot;/&gt;&lt;property id=&quot;20300&quot; value=&quot;Slide 12&quot;/&gt;&lt;property id=&quot;20307&quot; value=&quot;276&quot;/&gt;&lt;/object&gt;&lt;object type=&quot;3&quot; unique_id=&quot;10016&quot;&gt;&lt;property id=&quot;20148&quot; value=&quot;5&quot;/&gt;&lt;property id=&quot;20300&quot; value=&quot;Slide 13&quot;/&gt;&lt;property id=&quot;20307&quot; value=&quot;300&quot;/&gt;&lt;/object&gt;&lt;/object&gt;&lt;/object&gt;&lt;/database&gt;"/>
  <p:tag name="SECTOMILLISECCONVERTED" val="1"/>
  <p:tag name="INKNOELEADERBOARD" val="-459834248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2185</TotalTime>
  <Words>1212</Words>
  <Application>Microsoft Office PowerPoint</Application>
  <PresentationFormat>On-screen Show (4:3)</PresentationFormat>
  <Paragraphs>217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41" baseType="lpstr">
      <vt:lpstr>SimSun</vt:lpstr>
      <vt:lpstr>SimSun</vt:lpstr>
      <vt:lpstr> TimNewRoman</vt:lpstr>
      <vt:lpstr>.VnTime</vt:lpstr>
      <vt:lpstr>Arial</vt:lpstr>
      <vt:lpstr>Calibri</vt:lpstr>
      <vt:lpstr>Calibri Light</vt:lpstr>
      <vt:lpstr>Monotype Sorts</vt:lpstr>
      <vt:lpstr>Raleway Thin</vt:lpstr>
      <vt:lpstr>Tahoma</vt:lpstr>
      <vt:lpstr>Times New Roman</vt:lpstr>
      <vt:lpstr>Wingdings</vt:lpstr>
      <vt:lpstr>Default Design</vt:lpstr>
      <vt:lpstr>1_Office Theme</vt:lpstr>
      <vt:lpstr>2_Office Theme</vt:lpstr>
      <vt:lpstr>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My Hanh</cp:lastModifiedBy>
  <cp:revision>464</cp:revision>
  <dcterms:created xsi:type="dcterms:W3CDTF">2010-01-29T13:14:11Z</dcterms:created>
  <dcterms:modified xsi:type="dcterms:W3CDTF">2022-10-06T22:54:17Z</dcterms:modified>
</cp:coreProperties>
</file>