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4" r:id="rId2"/>
    <p:sldId id="282" r:id="rId3"/>
    <p:sldId id="258" r:id="rId4"/>
    <p:sldId id="262" r:id="rId5"/>
    <p:sldId id="263" r:id="rId6"/>
    <p:sldId id="257" r:id="rId7"/>
    <p:sldId id="259" r:id="rId8"/>
    <p:sldId id="280" r:id="rId9"/>
    <p:sldId id="264" r:id="rId10"/>
    <p:sldId id="265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7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CCFFCC"/>
    <a:srgbClr val="3399FF"/>
    <a:srgbClr val="FF0000"/>
    <a:srgbClr val="1839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F976-77B9-424B-9436-D9A15E111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B4A38-74F9-42A8-AE65-0EF58BD97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A2CF8-06CC-4A64-BDC6-1B05FDE9B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7884A-EFCF-4202-A06F-E2C316E2C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05C61-020C-4B60-9176-D15E5842A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04408-94E0-4394-801A-0B54DD4EC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813F9-95C8-49DC-B0BD-4D56D45BA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D421-BD5E-4CE3-ACA6-BD3B6623B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19640-3DC2-4837-B77E-446274339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ACDBA-AF5F-4D07-89D4-7DF04B6D0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8F0BD-A4E9-4FA0-B4E0-92A4626FA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50DD2C8C-5F74-404F-A5CB-1F851D57D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Relationship Id="rId9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A%20nhac\hoanchinh.mpg" TargetMode="External"/><Relationship Id="rId6" Type="http://schemas.openxmlformats.org/officeDocument/2006/relationships/image" Target="../media/image10.gif"/><Relationship Id="rId5" Type="http://schemas.openxmlformats.org/officeDocument/2006/relationships/hyperlink" Target="http://www.glitter-graphics.com/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Lop%20chung%20ta%20doan%20ket%20-%20Top%20Ca%20SIDO%20%5bNCT%2070633976129269375000%5d.mp3" TargetMode="Externa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rial"/>
            </a:endParaRPr>
          </a:p>
        </p:txBody>
      </p:sp>
      <p:pic>
        <p:nvPicPr>
          <p:cNvPr id="3075" name="Picture 3" descr="WCHH_058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66800" y="76200"/>
            <a:ext cx="754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3600" b="1">
              <a:solidFill>
                <a:srgbClr val="FF0000"/>
              </a:solidFill>
              <a:latin typeface="Arial" charset="0"/>
            </a:endParaRPr>
          </a:p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Arial" charset="0"/>
              </a:rPr>
              <a:t>Âm nhạc</a:t>
            </a:r>
            <a:endParaRPr lang="en-US" sz="54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81000" y="1524000"/>
            <a:ext cx="85344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latin typeface="Arial" charset="0"/>
              </a:rPr>
              <a:t>Học hát:</a:t>
            </a:r>
            <a:r>
              <a:rPr lang="en-US" sz="36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Arial" charset="0"/>
              </a:rPr>
              <a:t>LỚP CHÚNG TA ĐOÀN KẾT</a:t>
            </a:r>
          </a:p>
          <a:p>
            <a:pPr algn="r" eaLnBrk="1" hangingPunct="1"/>
            <a:r>
              <a:rPr lang="en-US" sz="3200" b="1">
                <a:solidFill>
                  <a:srgbClr val="FF0000"/>
                </a:solidFill>
                <a:latin typeface="Arial" charset="0"/>
              </a:rPr>
              <a:t>Nhạc và lời:Mộng Lân</a:t>
            </a:r>
          </a:p>
        </p:txBody>
      </p:sp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0" y="4114800"/>
            <a:ext cx="2133600" cy="2743200"/>
            <a:chOff x="3648" y="2400"/>
            <a:chExt cx="1200" cy="1116"/>
          </a:xfrm>
        </p:grpSpPr>
        <p:pic>
          <p:nvPicPr>
            <p:cNvPr id="3084" name="Picture 7" descr="4969105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72" y="2400"/>
              <a:ext cx="576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5" name="Picture 8" descr="496916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3648" y="2400"/>
              <a:ext cx="624" cy="1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9" name="Picture 9" descr="CHOI DÀ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3657600"/>
            <a:ext cx="4648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0" descr="rock20n20rollrpv9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15134">
            <a:off x="7413625" y="2289175"/>
            <a:ext cx="857250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1" descr="musical_notes_bubbling_md_wh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895600"/>
            <a:ext cx="2514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8" name="WordArt 12"/>
          <p:cNvSpPr>
            <a:spLocks noChangeArrowheads="1" noChangeShapeType="1" noTextEdit="1"/>
          </p:cNvSpPr>
          <p:nvPr/>
        </p:nvSpPr>
        <p:spPr bwMode="auto">
          <a:xfrm>
            <a:off x="1905000" y="2819400"/>
            <a:ext cx="5562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KHỞI ĐỘNG GIỌNG</a:t>
            </a:r>
          </a:p>
        </p:txBody>
      </p:sp>
      <p:pic>
        <p:nvPicPr>
          <p:cNvPr id="3083" name="Picture 13" descr="musical_notes_bubbling_md_wh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133600"/>
            <a:ext cx="259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4000" smtClean="0">
              <a:latin typeface="Arial"/>
            </a:endParaRPr>
          </a:p>
        </p:txBody>
      </p:sp>
      <p:pic>
        <p:nvPicPr>
          <p:cNvPr id="12291" name="Picture 4" descr="WCHH_02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381000" y="1524000"/>
            <a:ext cx="8534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chemeClr val="bg2"/>
                </a:solidFill>
                <a:latin typeface="Arial" charset="0"/>
              </a:rPr>
              <a:t>Học hát:</a:t>
            </a:r>
            <a:r>
              <a:rPr lang="en-US" sz="320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3200" b="1">
                <a:solidFill>
                  <a:schemeClr val="bg2"/>
                </a:solidFill>
                <a:latin typeface="Arial" charset="0"/>
              </a:rPr>
              <a:t>LỚP CHÚNG TA ĐOÀN KẾT</a:t>
            </a:r>
          </a:p>
          <a:p>
            <a:pPr algn="r" eaLnBrk="1" hangingPunct="1"/>
            <a:r>
              <a:rPr lang="en-US" sz="2800" b="1">
                <a:solidFill>
                  <a:schemeClr val="bg2"/>
                </a:solidFill>
                <a:latin typeface="Arial" charset="0"/>
              </a:rPr>
              <a:t>Nhạc và lời:Mộng Lân</a:t>
            </a: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304800" y="2895600"/>
            <a:ext cx="8534400" cy="1371600"/>
          </a:xfrm>
          <a:prstGeom prst="horizontalScroll">
            <a:avLst>
              <a:gd name="adj" fmla="val 12500"/>
            </a:avLst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Lớp chúng mình rất rất vui,</a:t>
            </a:r>
            <a:b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Anh em ta chan hoà tình thân.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304800" y="4267200"/>
            <a:ext cx="8610600" cy="19050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Lớp chúng mình rất rất vui,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</a:t>
            </a:r>
            <a:r>
              <a:rPr lang="vi-VN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keo s</a:t>
            </a:r>
            <a:r>
              <a:rPr lang="vi-VN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ơ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anh em một nhà.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1057275" y="44450"/>
            <a:ext cx="19621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3200" b="1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en-US" sz="3200" b="1">
                <a:solidFill>
                  <a:srgbClr val="FF0000"/>
                </a:solidFill>
                <a:latin typeface="Arial" charset="0"/>
              </a:rPr>
              <a:t>Âm Nhạc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4000" smtClean="0">
              <a:latin typeface="Arial"/>
            </a:endParaRPr>
          </a:p>
        </p:txBody>
      </p:sp>
      <p:pic>
        <p:nvPicPr>
          <p:cNvPr id="13315" name="Picture 4" descr="WCHH_038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1066800" y="228600"/>
            <a:ext cx="7543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3200" b="1">
              <a:solidFill>
                <a:srgbClr val="FF0000"/>
              </a:solidFill>
              <a:latin typeface="Arial" charset="0"/>
            </a:endParaRPr>
          </a:p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Arial" charset="0"/>
              </a:rPr>
              <a:t>Âm Nhạc</a:t>
            </a:r>
            <a:endParaRPr lang="en-US" sz="4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228600" y="1676400"/>
            <a:ext cx="87630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latin typeface="Arial" charset="0"/>
              </a:rPr>
              <a:t>Học hát:</a:t>
            </a:r>
            <a:r>
              <a:rPr lang="en-US" sz="3200">
                <a:latin typeface="Arial" charset="0"/>
              </a:rPr>
              <a:t> </a:t>
            </a:r>
            <a:r>
              <a:rPr lang="en-US" sz="3200" b="1">
                <a:solidFill>
                  <a:srgbClr val="00FF00"/>
                </a:solidFill>
                <a:latin typeface="Arial" charset="0"/>
              </a:rPr>
              <a:t> </a:t>
            </a:r>
            <a:r>
              <a:rPr lang="en-US" sz="3200" b="1">
                <a:latin typeface="Arial" charset="0"/>
              </a:rPr>
              <a:t>LỚP CHÚNG TA ĐOÀN KẾT</a:t>
            </a:r>
          </a:p>
          <a:p>
            <a:pPr algn="r" eaLnBrk="1" hangingPunct="1">
              <a:spcBef>
                <a:spcPct val="50000"/>
              </a:spcBef>
              <a:buClr>
                <a:schemeClr val="tx2"/>
              </a:buClr>
            </a:pPr>
            <a:r>
              <a:rPr lang="en-US" sz="2800" b="1">
                <a:latin typeface="Arial" charset="0"/>
              </a:rPr>
              <a:t>                               Nhạc và lời:Mộng Lân</a:t>
            </a: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381000" y="2971800"/>
            <a:ext cx="8305800" cy="1828800"/>
          </a:xfrm>
          <a:prstGeom prst="horizontalScroll">
            <a:avLst>
              <a:gd name="adj" fmla="val 12500"/>
            </a:avLst>
          </a:prstGeom>
          <a:solidFill>
            <a:srgbClr val="CC66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0FF00"/>
                </a:solidFill>
                <a:latin typeface="Arial" charset="0"/>
              </a:rPr>
              <a:t> </a:t>
            </a:r>
            <a:r>
              <a:rPr lang="en-US" sz="3600" b="1">
                <a:solidFill>
                  <a:srgbClr val="FFFF00"/>
                </a:solidFill>
                <a:latin typeface="Arial" charset="0"/>
              </a:rPr>
              <a:t>Đầy tình thân quý mến nhau,</a:t>
            </a:r>
          </a:p>
          <a:p>
            <a:r>
              <a:rPr lang="en-US" sz="3600" b="1">
                <a:solidFill>
                  <a:srgbClr val="FFFF00"/>
                </a:solidFill>
                <a:latin typeface="Arial" charset="0"/>
              </a:rPr>
              <a:t>Luôn thi </a:t>
            </a:r>
            <a:r>
              <a:rPr lang="vi-VN" sz="3600" b="1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3600" b="1">
                <a:solidFill>
                  <a:srgbClr val="FFFF00"/>
                </a:solidFill>
                <a:latin typeface="Arial" charset="0"/>
              </a:rPr>
              <a:t>ua học ch</a:t>
            </a:r>
            <a:r>
              <a:rPr lang="vi-VN" sz="3600" b="1">
                <a:solidFill>
                  <a:srgbClr val="FFFF00"/>
                </a:solidFill>
                <a:latin typeface="Arial" charset="0"/>
              </a:rPr>
              <a:t>ă</a:t>
            </a:r>
            <a:r>
              <a:rPr lang="en-US" sz="3600" b="1">
                <a:solidFill>
                  <a:srgbClr val="FFFF00"/>
                </a:solidFill>
                <a:latin typeface="Arial" charset="0"/>
              </a:rPr>
              <a:t>m tiến tới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304800" y="4800600"/>
            <a:ext cx="8382000" cy="1676400"/>
          </a:xfrm>
          <a:prstGeom prst="horizontalScrol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latin typeface="Arial" charset="0"/>
              </a:rPr>
              <a:t>Quyết kết </a:t>
            </a:r>
            <a:r>
              <a:rPr lang="vi-VN" sz="3600" b="1">
                <a:latin typeface="Arial" charset="0"/>
              </a:rPr>
              <a:t>đ</a:t>
            </a:r>
            <a:r>
              <a:rPr lang="en-US" sz="3600" b="1">
                <a:latin typeface="Arial" charset="0"/>
              </a:rPr>
              <a:t>oàn giữ vững bền.</a:t>
            </a:r>
          </a:p>
          <a:p>
            <a:r>
              <a:rPr lang="en-US" sz="3600" b="1">
                <a:latin typeface="Arial" charset="0"/>
              </a:rPr>
              <a:t>Giúp </a:t>
            </a:r>
            <a:r>
              <a:rPr lang="vi-VN" sz="3600" b="1">
                <a:latin typeface="Arial" charset="0"/>
              </a:rPr>
              <a:t>đ</a:t>
            </a:r>
            <a:r>
              <a:rPr lang="en-US" sz="3600" b="1">
                <a:latin typeface="Arial" charset="0"/>
              </a:rPr>
              <a:t>ỡ nhau xứng </a:t>
            </a:r>
            <a:r>
              <a:rPr lang="vi-VN" sz="3600" b="1">
                <a:latin typeface="Arial" charset="0"/>
              </a:rPr>
              <a:t>đ</a:t>
            </a:r>
            <a:r>
              <a:rPr lang="en-US" sz="3600" b="1">
                <a:latin typeface="Arial" charset="0"/>
              </a:rPr>
              <a:t>áng trò ngoan</a:t>
            </a:r>
            <a:r>
              <a:rPr lang="en-US" sz="2000" b="1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  <p:bldP spid="235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rial"/>
            </a:endParaRPr>
          </a:p>
        </p:txBody>
      </p:sp>
      <p:pic>
        <p:nvPicPr>
          <p:cNvPr id="25604" name="Picture 4" descr="1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4340" name="Picture 5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859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lunglin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152400"/>
            <a:ext cx="414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 descr="lunglin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228600"/>
            <a:ext cx="414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lunglin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914400"/>
            <a:ext cx="414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4000" smtClean="0">
              <a:latin typeface="Arial"/>
            </a:endParaRPr>
          </a:p>
        </p:txBody>
      </p:sp>
      <p:pic>
        <p:nvPicPr>
          <p:cNvPr id="15363" name="Picture 4" descr="16c9c44117e2e6e012b22a1343506b03-174486771[1]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066800" y="228600"/>
            <a:ext cx="7620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3200" b="1">
              <a:solidFill>
                <a:schemeClr val="tx2"/>
              </a:solidFill>
              <a:latin typeface="Arial" charset="0"/>
            </a:endParaRPr>
          </a:p>
          <a:p>
            <a:pPr algn="ctr" eaLnBrk="1" hangingPunct="1"/>
            <a:r>
              <a:rPr lang="en-US" sz="3200" b="1">
                <a:solidFill>
                  <a:schemeClr val="tx2"/>
                </a:solidFill>
                <a:latin typeface="Arial" charset="0"/>
              </a:rPr>
              <a:t>Âm Nhạc</a:t>
            </a:r>
            <a:endParaRPr lang="en-US" sz="4800" b="1">
              <a:latin typeface="Arial" charset="0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1295400" y="1676400"/>
            <a:ext cx="74676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latin typeface="Arial" charset="0"/>
              </a:rPr>
              <a:t>Học hát:</a:t>
            </a:r>
            <a:r>
              <a:rPr lang="en-US" sz="3200">
                <a:latin typeface="Arial" charset="0"/>
              </a:rPr>
              <a:t> </a:t>
            </a:r>
          </a:p>
          <a:p>
            <a:pPr eaLnBrk="1" hangingPunct="1"/>
            <a:r>
              <a:rPr lang="en-US" sz="3200" b="1">
                <a:solidFill>
                  <a:srgbClr val="00FF00"/>
                </a:solidFill>
                <a:latin typeface="Arial" charset="0"/>
              </a:rPr>
              <a:t>   </a:t>
            </a:r>
            <a:r>
              <a:rPr lang="en-US" sz="3200" b="1">
                <a:latin typeface="Arial" charset="0"/>
              </a:rPr>
              <a:t>LỚP CHÚNG TA ĐOÀN KẾT</a:t>
            </a:r>
          </a:p>
          <a:p>
            <a:pPr eaLnBrk="1" hangingPunct="1">
              <a:spcBef>
                <a:spcPct val="50000"/>
              </a:spcBef>
              <a:buClr>
                <a:schemeClr val="tx2"/>
              </a:buClr>
            </a:pPr>
            <a:r>
              <a:rPr lang="en-US" sz="2800" b="1">
                <a:latin typeface="Arial" charset="0"/>
              </a:rPr>
              <a:t>                                Nhạc và lời:Mộng Lân</a:t>
            </a:r>
          </a:p>
        </p:txBody>
      </p:sp>
      <p:sp>
        <p:nvSpPr>
          <p:cNvPr id="26632" name="WordArt 8"/>
          <p:cNvSpPr>
            <a:spLocks noChangeArrowheads="1" noChangeShapeType="1" noTextEdit="1"/>
          </p:cNvSpPr>
          <p:nvPr/>
        </p:nvSpPr>
        <p:spPr bwMode="auto">
          <a:xfrm>
            <a:off x="1143000" y="3962400"/>
            <a:ext cx="6858000" cy="1038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HÁT KẾT HỢP GÕ ĐỆM</a:t>
            </a:r>
          </a:p>
        </p:txBody>
      </p:sp>
      <p:pic>
        <p:nvPicPr>
          <p:cNvPr id="26633" name="Picture 9" descr="S128x128P_102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8160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S128x128P_102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51816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S128x128P_102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51816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S128x128P_102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181600"/>
            <a:ext cx="236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en-US" sz="4000" smtClean="0">
              <a:latin typeface="Arial"/>
            </a:endParaRPr>
          </a:p>
        </p:txBody>
      </p:sp>
      <p:sp>
        <p:nvSpPr>
          <p:cNvPr id="27657" name="WordArt 9"/>
          <p:cNvSpPr>
            <a:spLocks noChangeArrowheads="1" noChangeShapeType="1" noTextEdit="1"/>
          </p:cNvSpPr>
          <p:nvPr/>
        </p:nvSpPr>
        <p:spPr bwMode="auto">
          <a:xfrm>
            <a:off x="990600" y="304800"/>
            <a:ext cx="7239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Hát kết hợp gõ đệm theo nhịp</a:t>
            </a:r>
            <a:endParaRPr lang="en-US" sz="32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1676400"/>
            <a:ext cx="9144000" cy="4267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Lớp chúng mình rất rất vui, anh em ta chan hoà tình thân.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     </a:t>
            </a:r>
            <a:r>
              <a:rPr lang="en-US" sz="2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X                 X                 X                            X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Lớp chúng mình rất rất vui, nh</a:t>
            </a:r>
            <a:r>
              <a:rPr lang="vi-VN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keo s</a:t>
            </a:r>
            <a:r>
              <a:rPr lang="vi-VN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ơ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anh em một nhà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     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X </a:t>
            </a:r>
            <a:r>
              <a:rPr lang="en-US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</a:t>
            </a:r>
            <a:r>
              <a:rPr lang="en-US" sz="2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X                  X                          X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Đầy tình thân quý mến nhau, luôn thi </a:t>
            </a:r>
            <a:r>
              <a:rPr lang="vi-VN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ua học ch</a:t>
            </a:r>
            <a:r>
              <a:rPr lang="vi-VN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 tiến tới.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 </a:t>
            </a:r>
            <a:r>
              <a:rPr lang="en-US" sz="2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X                       X                    X                            X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Quyết kết </a:t>
            </a:r>
            <a:r>
              <a:rPr lang="vi-VN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oàn giữ vững bền, giúp </a:t>
            </a:r>
            <a:r>
              <a:rPr lang="vi-VN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ỡ nhau xứng </a:t>
            </a:r>
            <a:r>
              <a:rPr lang="vi-VN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áng trò ngoan.</a:t>
            </a:r>
            <a:endParaRPr lang="en-US" sz="2000" b="1" i="1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  </a:t>
            </a:r>
            <a:r>
              <a:rPr lang="en-US" sz="2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X                     X                      X                                 X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        </a:t>
            </a:r>
          </a:p>
        </p:txBody>
      </p:sp>
      <p:pic>
        <p:nvPicPr>
          <p:cNvPr id="27661" name="Picture 13" descr="S128x128P_1023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816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4" descr="S128x128P_1023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51816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15" descr="S128x128P_1023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1816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16" descr="S128x128P_1023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1816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/>
      <p:bldP spid="276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4000" smtClean="0">
              <a:latin typeface="Arial"/>
            </a:endParaRPr>
          </a:p>
        </p:txBody>
      </p:sp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8229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Hát kết hợp gõ đệm theo tiết tấu lời ca.</a:t>
            </a:r>
            <a:endParaRPr lang="en-US" sz="32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4267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Lớp chúng mình rất rất vui, anh em ta chan hoà tình thân.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X       X</a:t>
            </a:r>
            <a:r>
              <a:rPr lang="en-US" sz="24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</a:t>
            </a:r>
            <a:r>
              <a:rPr lang="en-US" sz="2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X         X     X     X      X       X    X      X       X       X         X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Lớp chúng mình rất rất vui, nh</a:t>
            </a:r>
            <a:r>
              <a:rPr lang="vi-VN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keo s</a:t>
            </a:r>
            <a:r>
              <a:rPr lang="vi-VN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ơ</a:t>
            </a: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anh em một nhà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4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</a:t>
            </a:r>
            <a:r>
              <a:rPr lang="en-US" sz="2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X        X          X          X     X     X      X       X      X      X       X     X       X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Đầy tình thân quý mến nhau, luôn thi </a:t>
            </a:r>
            <a:r>
              <a:rPr lang="vi-VN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ua học ch</a:t>
            </a:r>
            <a:r>
              <a:rPr lang="vi-VN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 tiến tới.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X        X       X         X      X         X          X       X      X      X        X         X       X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Quyết kết </a:t>
            </a:r>
            <a:r>
              <a:rPr lang="vi-VN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oàn giữ vững bền, giúp </a:t>
            </a:r>
            <a:r>
              <a:rPr lang="vi-VN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ỡ nhau xứng </a:t>
            </a:r>
            <a:r>
              <a:rPr lang="vi-VN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áng trò ngoan.</a:t>
            </a:r>
            <a:endParaRPr lang="en-US" sz="2000" b="1" i="1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4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</a:t>
            </a:r>
            <a:r>
              <a:rPr lang="en-US" sz="2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X  </a:t>
            </a:r>
            <a:r>
              <a:rPr lang="en-US" sz="24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</a:t>
            </a:r>
            <a:r>
              <a:rPr lang="en-US" sz="2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X     X       X      X     X</a:t>
            </a:r>
            <a:r>
              <a:rPr lang="en-US" sz="24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</a:t>
            </a:r>
            <a:r>
              <a:rPr lang="en-US" sz="2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X      X      X         X     X       X       X          </a:t>
            </a:r>
          </a:p>
        </p:txBody>
      </p:sp>
      <p:pic>
        <p:nvPicPr>
          <p:cNvPr id="28678" name="Picture 6" descr="S128x128P_1023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816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S128x128P_1023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51816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128x128P_1023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1816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 descr="S128x128P_1023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1816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rial"/>
            </a:endParaRPr>
          </a:p>
        </p:txBody>
      </p:sp>
      <p:pic>
        <p:nvPicPr>
          <p:cNvPr id="18435" name="Picture 4" descr="Informatica_005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5200" y="4143375"/>
            <a:ext cx="2133600" cy="2714625"/>
          </a:xfrm>
          <a:noFill/>
        </p:spPr>
      </p:pic>
      <p:grpSp>
        <p:nvGrpSpPr>
          <p:cNvPr id="18436" name="Group 5"/>
          <p:cNvGrpSpPr>
            <a:grpSpLocks/>
          </p:cNvGrpSpPr>
          <p:nvPr/>
        </p:nvGrpSpPr>
        <p:grpSpPr bwMode="auto">
          <a:xfrm>
            <a:off x="-685800" y="-1219200"/>
            <a:ext cx="10533063" cy="7218363"/>
            <a:chOff x="-411" y="0"/>
            <a:chExt cx="6635" cy="4547"/>
          </a:xfrm>
        </p:grpSpPr>
        <p:pic>
          <p:nvPicPr>
            <p:cNvPr id="18479" name="Picture 6" descr="Gach chan 15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777" y="2077"/>
              <a:ext cx="4246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0" name="Picture 7" descr="Gach chan 1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4235648">
              <a:off x="1806" y="2598"/>
              <a:ext cx="3463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1" name="Picture 8" descr="Gach chan 1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4235648" flipH="1">
              <a:off x="482" y="2585"/>
              <a:ext cx="3504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2" name="Picture 9" descr="Gach chan 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3458243">
              <a:off x="2368" y="2784"/>
              <a:ext cx="3438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3" name="Picture 10" descr="Gach chan 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458243" flipH="1">
              <a:off x="-88" y="2763"/>
              <a:ext cx="3486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4" name="Picture 11" descr="Gach chan 19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2620898">
              <a:off x="2941" y="3094"/>
              <a:ext cx="328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5" name="Picture 12" descr="Gach chan 19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2620898" flipH="1">
              <a:off x="-411" y="3132"/>
              <a:ext cx="3202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7" name="Group 13"/>
          <p:cNvGrpSpPr>
            <a:grpSpLocks/>
          </p:cNvGrpSpPr>
          <p:nvPr/>
        </p:nvGrpSpPr>
        <p:grpSpPr bwMode="auto">
          <a:xfrm>
            <a:off x="2209800" y="1752600"/>
            <a:ext cx="5105400" cy="3124200"/>
            <a:chOff x="384" y="2256"/>
            <a:chExt cx="2640" cy="1536"/>
          </a:xfrm>
        </p:grpSpPr>
        <p:sp>
          <p:nvSpPr>
            <p:cNvPr id="18474" name="Oval 14"/>
            <p:cNvSpPr>
              <a:spLocks noChangeArrowheads="1"/>
            </p:cNvSpPr>
            <p:nvPr/>
          </p:nvSpPr>
          <p:spPr bwMode="auto">
            <a:xfrm>
              <a:off x="384" y="2256"/>
              <a:ext cx="2640" cy="15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8475" name="Oval 15"/>
            <p:cNvSpPr>
              <a:spLocks noChangeArrowheads="1"/>
            </p:cNvSpPr>
            <p:nvPr/>
          </p:nvSpPr>
          <p:spPr bwMode="auto">
            <a:xfrm>
              <a:off x="506" y="2339"/>
              <a:ext cx="2400" cy="135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18476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034" y="2448"/>
              <a:ext cx="1344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TRÒ CHƠI</a:t>
              </a:r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8477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720" y="2806"/>
              <a:ext cx="1968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ÂM NHẠC</a:t>
              </a:r>
            </a:p>
          </p:txBody>
        </p:sp>
        <p:sp>
          <p:nvSpPr>
            <p:cNvPr id="18478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056" y="3312"/>
              <a:ext cx="1248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2010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762000" y="1600200"/>
            <a:ext cx="1371600" cy="609600"/>
            <a:chOff x="240" y="1392"/>
            <a:chExt cx="864" cy="384"/>
          </a:xfrm>
        </p:grpSpPr>
        <p:sp>
          <p:nvSpPr>
            <p:cNvPr id="18470" name="AutoShape 20"/>
            <p:cNvSpPr>
              <a:spLocks noChangeArrowheads="1"/>
            </p:cNvSpPr>
            <p:nvPr/>
          </p:nvSpPr>
          <p:spPr bwMode="auto">
            <a:xfrm>
              <a:off x="240" y="1392"/>
              <a:ext cx="864" cy="384"/>
            </a:xfrm>
            <a:prstGeom prst="roundRect">
              <a:avLst>
                <a:gd name="adj" fmla="val 16667"/>
              </a:avLst>
            </a:prstGeom>
            <a:solidFill>
              <a:srgbClr val="FF53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BB33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8471" name="Group 21"/>
            <p:cNvGrpSpPr>
              <a:grpSpLocks/>
            </p:cNvGrpSpPr>
            <p:nvPr/>
          </p:nvGrpSpPr>
          <p:grpSpPr bwMode="auto">
            <a:xfrm>
              <a:off x="371" y="1414"/>
              <a:ext cx="576" cy="336"/>
              <a:chOff x="384" y="1872"/>
              <a:chExt cx="576" cy="336"/>
            </a:xfrm>
          </p:grpSpPr>
          <p:sp>
            <p:nvSpPr>
              <p:cNvPr id="18472" name="Oval 22"/>
              <p:cNvSpPr>
                <a:spLocks noChangeArrowheads="1"/>
              </p:cNvSpPr>
              <p:nvPr/>
            </p:nvSpPr>
            <p:spPr bwMode="auto">
              <a:xfrm>
                <a:off x="384" y="1872"/>
                <a:ext cx="576" cy="33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1" hangingPunct="1"/>
                <a:r>
                  <a:rPr lang="en-US" sz="2400" b="1">
                    <a:solidFill>
                      <a:srgbClr val="0066FF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pic>
            <p:nvPicPr>
              <p:cNvPr id="18473" name="Picture 23" descr="Musica_040"/>
              <p:cNvPicPr>
                <a:picLocks noChangeAspect="1" noChangeArrowheads="1" noCrop="1"/>
              </p:cNvPicPr>
              <p:nvPr/>
            </p:nvPicPr>
            <p:blipFill>
              <a:blip r:embed="rId7">
                <a:lum bright="-18000" contrast="18000"/>
              </a:blip>
              <a:srcRect/>
              <a:stretch>
                <a:fillRect/>
              </a:stretch>
            </p:blipFill>
            <p:spPr bwMode="auto">
              <a:xfrm>
                <a:off x="462" y="1881"/>
                <a:ext cx="266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2895600" y="1295400"/>
            <a:ext cx="1371600" cy="609600"/>
            <a:chOff x="240" y="1392"/>
            <a:chExt cx="864" cy="384"/>
          </a:xfrm>
        </p:grpSpPr>
        <p:sp>
          <p:nvSpPr>
            <p:cNvPr id="18466" name="AutoShape 25"/>
            <p:cNvSpPr>
              <a:spLocks noChangeArrowheads="1"/>
            </p:cNvSpPr>
            <p:nvPr/>
          </p:nvSpPr>
          <p:spPr bwMode="auto">
            <a:xfrm>
              <a:off x="240" y="1392"/>
              <a:ext cx="864" cy="384"/>
            </a:xfrm>
            <a:prstGeom prst="roundRect">
              <a:avLst>
                <a:gd name="adj" fmla="val 16667"/>
              </a:avLst>
            </a:prstGeom>
            <a:solidFill>
              <a:srgbClr val="FF53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BB33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8467" name="Group 26"/>
            <p:cNvGrpSpPr>
              <a:grpSpLocks/>
            </p:cNvGrpSpPr>
            <p:nvPr/>
          </p:nvGrpSpPr>
          <p:grpSpPr bwMode="auto">
            <a:xfrm>
              <a:off x="371" y="1414"/>
              <a:ext cx="576" cy="336"/>
              <a:chOff x="384" y="1872"/>
              <a:chExt cx="576" cy="336"/>
            </a:xfrm>
          </p:grpSpPr>
          <p:sp>
            <p:nvSpPr>
              <p:cNvPr id="18468" name="Oval 27"/>
              <p:cNvSpPr>
                <a:spLocks noChangeArrowheads="1"/>
              </p:cNvSpPr>
              <p:nvPr/>
            </p:nvSpPr>
            <p:spPr bwMode="auto">
              <a:xfrm>
                <a:off x="384" y="1872"/>
                <a:ext cx="576" cy="33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1" hangingPunct="1"/>
                <a:r>
                  <a:rPr lang="en-US" sz="2400" b="1">
                    <a:solidFill>
                      <a:srgbClr val="0066FF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pic>
            <p:nvPicPr>
              <p:cNvPr id="18469" name="Picture 28" descr="Musica_040"/>
              <p:cNvPicPr>
                <a:picLocks noChangeAspect="1" noChangeArrowheads="1" noCrop="1"/>
              </p:cNvPicPr>
              <p:nvPr/>
            </p:nvPicPr>
            <p:blipFill>
              <a:blip r:embed="rId7">
                <a:lum bright="-18000" contrast="18000"/>
              </a:blip>
              <a:srcRect/>
              <a:stretch>
                <a:fillRect/>
              </a:stretch>
            </p:blipFill>
            <p:spPr bwMode="auto">
              <a:xfrm>
                <a:off x="462" y="1881"/>
                <a:ext cx="266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5181600" y="1295400"/>
            <a:ext cx="1371600" cy="609600"/>
            <a:chOff x="240" y="1392"/>
            <a:chExt cx="864" cy="384"/>
          </a:xfrm>
        </p:grpSpPr>
        <p:sp>
          <p:nvSpPr>
            <p:cNvPr id="18462" name="AutoShape 30"/>
            <p:cNvSpPr>
              <a:spLocks noChangeArrowheads="1"/>
            </p:cNvSpPr>
            <p:nvPr/>
          </p:nvSpPr>
          <p:spPr bwMode="auto">
            <a:xfrm>
              <a:off x="240" y="1392"/>
              <a:ext cx="864" cy="384"/>
            </a:xfrm>
            <a:prstGeom prst="roundRect">
              <a:avLst>
                <a:gd name="adj" fmla="val 16667"/>
              </a:avLst>
            </a:prstGeom>
            <a:solidFill>
              <a:srgbClr val="FF53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BB33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8463" name="Group 31"/>
            <p:cNvGrpSpPr>
              <a:grpSpLocks/>
            </p:cNvGrpSpPr>
            <p:nvPr/>
          </p:nvGrpSpPr>
          <p:grpSpPr bwMode="auto">
            <a:xfrm>
              <a:off x="371" y="1414"/>
              <a:ext cx="576" cy="336"/>
              <a:chOff x="384" y="1872"/>
              <a:chExt cx="576" cy="336"/>
            </a:xfrm>
          </p:grpSpPr>
          <p:sp>
            <p:nvSpPr>
              <p:cNvPr id="18464" name="Oval 32"/>
              <p:cNvSpPr>
                <a:spLocks noChangeArrowheads="1"/>
              </p:cNvSpPr>
              <p:nvPr/>
            </p:nvSpPr>
            <p:spPr bwMode="auto">
              <a:xfrm>
                <a:off x="384" y="1872"/>
                <a:ext cx="576" cy="33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1" hangingPunct="1"/>
                <a:r>
                  <a:rPr lang="en-US" sz="2400" b="1">
                    <a:solidFill>
                      <a:srgbClr val="0066FF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pic>
            <p:nvPicPr>
              <p:cNvPr id="18465" name="Picture 33" descr="Musica_040"/>
              <p:cNvPicPr>
                <a:picLocks noChangeAspect="1" noChangeArrowheads="1" noCrop="1"/>
              </p:cNvPicPr>
              <p:nvPr/>
            </p:nvPicPr>
            <p:blipFill>
              <a:blip r:embed="rId7">
                <a:lum bright="-18000" contrast="18000"/>
              </a:blip>
              <a:srcRect/>
              <a:stretch>
                <a:fillRect/>
              </a:stretch>
            </p:blipFill>
            <p:spPr bwMode="auto">
              <a:xfrm>
                <a:off x="462" y="1881"/>
                <a:ext cx="266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8441" name="Group 34"/>
          <p:cNvGrpSpPr>
            <a:grpSpLocks/>
          </p:cNvGrpSpPr>
          <p:nvPr/>
        </p:nvGrpSpPr>
        <p:grpSpPr bwMode="auto">
          <a:xfrm>
            <a:off x="2133600" y="1905000"/>
            <a:ext cx="5105400" cy="3124200"/>
            <a:chOff x="384" y="2256"/>
            <a:chExt cx="2640" cy="1536"/>
          </a:xfrm>
        </p:grpSpPr>
        <p:sp>
          <p:nvSpPr>
            <p:cNvPr id="18457" name="Oval 35"/>
            <p:cNvSpPr>
              <a:spLocks noChangeArrowheads="1"/>
            </p:cNvSpPr>
            <p:nvPr/>
          </p:nvSpPr>
          <p:spPr bwMode="auto">
            <a:xfrm>
              <a:off x="384" y="2256"/>
              <a:ext cx="2640" cy="15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8458" name="Oval 36"/>
            <p:cNvSpPr>
              <a:spLocks noChangeArrowheads="1"/>
            </p:cNvSpPr>
            <p:nvPr/>
          </p:nvSpPr>
          <p:spPr bwMode="auto">
            <a:xfrm>
              <a:off x="506" y="2339"/>
              <a:ext cx="2400" cy="135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18459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1034" y="2448"/>
              <a:ext cx="1344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TRÒ CHƠI</a:t>
              </a:r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8460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720" y="2806"/>
              <a:ext cx="1968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ÂM NHẠC</a:t>
              </a:r>
            </a:p>
          </p:txBody>
        </p:sp>
        <p:sp>
          <p:nvSpPr>
            <p:cNvPr id="18461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1056" y="3312"/>
              <a:ext cx="1248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2010</a:t>
              </a:r>
            </a:p>
          </p:txBody>
        </p:sp>
      </p:grpSp>
      <p:grpSp>
        <p:nvGrpSpPr>
          <p:cNvPr id="18442" name="Group 40"/>
          <p:cNvGrpSpPr>
            <a:grpSpLocks/>
          </p:cNvGrpSpPr>
          <p:nvPr/>
        </p:nvGrpSpPr>
        <p:grpSpPr bwMode="auto">
          <a:xfrm>
            <a:off x="1981200" y="1981200"/>
            <a:ext cx="5105400" cy="3124200"/>
            <a:chOff x="384" y="2256"/>
            <a:chExt cx="2640" cy="1536"/>
          </a:xfrm>
        </p:grpSpPr>
        <p:sp>
          <p:nvSpPr>
            <p:cNvPr id="18452" name="Oval 41"/>
            <p:cNvSpPr>
              <a:spLocks noChangeArrowheads="1"/>
            </p:cNvSpPr>
            <p:nvPr/>
          </p:nvSpPr>
          <p:spPr bwMode="auto">
            <a:xfrm>
              <a:off x="384" y="2256"/>
              <a:ext cx="2640" cy="15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8453" name="Oval 42"/>
            <p:cNvSpPr>
              <a:spLocks noChangeArrowheads="1"/>
            </p:cNvSpPr>
            <p:nvPr/>
          </p:nvSpPr>
          <p:spPr bwMode="auto">
            <a:xfrm>
              <a:off x="506" y="2339"/>
              <a:ext cx="2400" cy="135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18454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1034" y="2448"/>
              <a:ext cx="1344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TRÒ CHƠI</a:t>
              </a:r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8455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720" y="2806"/>
              <a:ext cx="1968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ÂM NHẠC</a:t>
              </a:r>
            </a:p>
          </p:txBody>
        </p:sp>
        <p:sp>
          <p:nvSpPr>
            <p:cNvPr id="18456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1056" y="3312"/>
              <a:ext cx="1248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2010</a:t>
              </a:r>
            </a:p>
          </p:txBody>
        </p:sp>
      </p:grpSp>
      <p:grpSp>
        <p:nvGrpSpPr>
          <p:cNvPr id="12" name="Group 46"/>
          <p:cNvGrpSpPr>
            <a:grpSpLocks/>
          </p:cNvGrpSpPr>
          <p:nvPr/>
        </p:nvGrpSpPr>
        <p:grpSpPr bwMode="auto">
          <a:xfrm>
            <a:off x="7086600" y="1600200"/>
            <a:ext cx="1371600" cy="609600"/>
            <a:chOff x="240" y="1392"/>
            <a:chExt cx="864" cy="384"/>
          </a:xfrm>
        </p:grpSpPr>
        <p:sp>
          <p:nvSpPr>
            <p:cNvPr id="18448" name="AutoShape 47"/>
            <p:cNvSpPr>
              <a:spLocks noChangeArrowheads="1"/>
            </p:cNvSpPr>
            <p:nvPr/>
          </p:nvSpPr>
          <p:spPr bwMode="auto">
            <a:xfrm>
              <a:off x="240" y="1392"/>
              <a:ext cx="864" cy="384"/>
            </a:xfrm>
            <a:prstGeom prst="roundRect">
              <a:avLst>
                <a:gd name="adj" fmla="val 16667"/>
              </a:avLst>
            </a:prstGeom>
            <a:solidFill>
              <a:srgbClr val="FF53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BB33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8449" name="Group 48"/>
            <p:cNvGrpSpPr>
              <a:grpSpLocks/>
            </p:cNvGrpSpPr>
            <p:nvPr/>
          </p:nvGrpSpPr>
          <p:grpSpPr bwMode="auto">
            <a:xfrm>
              <a:off x="371" y="1414"/>
              <a:ext cx="576" cy="336"/>
              <a:chOff x="384" y="1872"/>
              <a:chExt cx="576" cy="336"/>
            </a:xfrm>
          </p:grpSpPr>
          <p:sp>
            <p:nvSpPr>
              <p:cNvPr id="18450" name="Oval 49"/>
              <p:cNvSpPr>
                <a:spLocks noChangeArrowheads="1"/>
              </p:cNvSpPr>
              <p:nvPr/>
            </p:nvSpPr>
            <p:spPr bwMode="auto">
              <a:xfrm>
                <a:off x="384" y="1872"/>
                <a:ext cx="576" cy="33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1" hangingPunct="1"/>
                <a:r>
                  <a:rPr lang="en-US" sz="2400" b="1">
                    <a:solidFill>
                      <a:srgbClr val="0066FF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pic>
            <p:nvPicPr>
              <p:cNvPr id="18451" name="Picture 50" descr="Musica_040"/>
              <p:cNvPicPr>
                <a:picLocks noChangeAspect="1" noChangeArrowheads="1" noCrop="1"/>
              </p:cNvPicPr>
              <p:nvPr/>
            </p:nvPicPr>
            <p:blipFill>
              <a:blip r:embed="rId7">
                <a:lum bright="-18000" contrast="18000"/>
              </a:blip>
              <a:srcRect/>
              <a:stretch>
                <a:fillRect/>
              </a:stretch>
            </p:blipFill>
            <p:spPr bwMode="auto">
              <a:xfrm>
                <a:off x="462" y="1881"/>
                <a:ext cx="266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8444" name="Picture 51" descr="THO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4572000"/>
            <a:ext cx="1676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52" descr="THO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4495800"/>
            <a:ext cx="1676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53" descr="rock20n20rollrpv9[1]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617637">
            <a:off x="6781800" y="1828800"/>
            <a:ext cx="8572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54" descr="rock20n20rollrpv9[1]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1598859">
            <a:off x="1524000" y="1905000"/>
            <a:ext cx="8572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4000" smtClean="0">
              <a:latin typeface="Arial"/>
            </a:endParaRPr>
          </a:p>
        </p:txBody>
      </p:sp>
      <p:sp>
        <p:nvSpPr>
          <p:cNvPr id="31748" name="AutoShape 4">
            <a:hlinkClick r:id="" action="ppaction://noaction" highlightClick="1"/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57800" y="381000"/>
            <a:ext cx="3657600" cy="1524000"/>
          </a:xfrm>
          <a:prstGeom prst="actionButtonBlank">
            <a:avLst/>
          </a:prstGeom>
          <a:solidFill>
            <a:schemeClr val="accent1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800" b="1" smtClean="0">
                <a:latin typeface="Arial"/>
              </a:rPr>
              <a:t>TRÒ CHƠI ÂM NHẠC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581400" y="2209800"/>
            <a:ext cx="5257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NỘI DUNG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: Hát các câu hát có từ “ trường, lớp”.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0" y="388620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HÌNH THỨC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: </a:t>
            </a:r>
            <a:r>
              <a:rPr lang="en-US" sz="2400">
                <a:latin typeface="Arial" charset="0"/>
              </a:rPr>
              <a:t>Các đội sẽ thảo luận trong thời gian 3phút. Sau đó các đội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thi đua hát các câu hát có từ“trường”  hoặc “lớp”. Các câu hát của các đội không được trùng nhau . Đội nào hát đúng và nhiều câu hát có 2 từ trên, đội đó sẽ thắng.</a:t>
            </a:r>
          </a:p>
        </p:txBody>
      </p:sp>
      <p:pic>
        <p:nvPicPr>
          <p:cNvPr id="19462" name="Picture 7" descr="Pictur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5105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419600" y="5334000"/>
            <a:ext cx="3733800" cy="1219200"/>
            <a:chOff x="2352" y="2496"/>
            <a:chExt cx="2352" cy="528"/>
          </a:xfrm>
        </p:grpSpPr>
        <p:sp>
          <p:nvSpPr>
            <p:cNvPr id="19468" name="Oval 12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solidFill>
                    <a:srgbClr val="FF0066"/>
                  </a:solidFill>
                  <a:latin typeface="Arial" charset="0"/>
                </a:rPr>
                <a:t>Chúc mừng bạn !</a:t>
              </a:r>
            </a:p>
          </p:txBody>
        </p:sp>
        <p:pic>
          <p:nvPicPr>
            <p:cNvPr id="19469" name="Picture 13" descr="6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64" name="Picture 14" descr="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5" descr="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57150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6" descr="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57150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7" descr="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Lop_chung_ta_doan_k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4000" smtClean="0">
              <a:latin typeface="Arial"/>
            </a:endParaRPr>
          </a:p>
        </p:txBody>
      </p:sp>
      <p:pic>
        <p:nvPicPr>
          <p:cNvPr id="21507" name="Picture 4" descr="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2773" name="Picture 5" descr="QUANIMAT"/>
          <p:cNvSpPr>
            <a:spLocks noChangeAspect="1" noChangeArrowheads="1"/>
          </p:cNvSpPr>
          <p:nvPr/>
        </p:nvSpPr>
        <p:spPr bwMode="auto">
          <a:xfrm>
            <a:off x="4038600" y="12192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914400" y="2057400"/>
            <a:ext cx="7620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i="1">
                <a:latin typeface="Arial" charset="0"/>
              </a:rPr>
              <a:t>Qua bài hát muốn nhắc nhở các em điều gì?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09600" y="2895600"/>
            <a:ext cx="8153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1" i="1">
                <a:solidFill>
                  <a:srgbClr val="CC0000"/>
                </a:solidFill>
                <a:latin typeface="Arial" charset="0"/>
              </a:rPr>
              <a:t>Đoàn kết thân ái,chăm ngoan học giỏi,và làm theo 5 đều Bác Hồ dạy.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4" grpId="0"/>
      <p:bldP spid="327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rial"/>
            </a:endParaRPr>
          </a:p>
        </p:txBody>
      </p:sp>
      <p:pic>
        <p:nvPicPr>
          <p:cNvPr id="39939" name="Picture 3" descr="H1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609600"/>
            <a:ext cx="4648200" cy="7467600"/>
          </a:xfrm>
          <a:noFill/>
        </p:spPr>
      </p:pic>
      <p:pic>
        <p:nvPicPr>
          <p:cNvPr id="4100" name="Picture 4" descr="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0"/>
            <a:ext cx="23383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1174645oad7z9n2ir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667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hoanchinh.mpg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7"/>
          <a:srcRect/>
          <a:stretch>
            <a:fillRect/>
          </a:stretch>
        </p:blipFill>
        <p:spPr>
          <a:xfrm>
            <a:off x="4648200" y="3429000"/>
            <a:ext cx="3048000" cy="3429000"/>
          </a:xfrm>
          <a:noFill/>
        </p:spPr>
      </p:pic>
      <p:pic>
        <p:nvPicPr>
          <p:cNvPr id="39945" name="Picture 9" descr="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-685800"/>
            <a:ext cx="517048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0" descr="diem so_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6200" y="4572000"/>
            <a:ext cx="213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WordArt 11"/>
          <p:cNvSpPr>
            <a:spLocks noChangeArrowheads="1" noChangeShapeType="1" noTextEdit="1"/>
          </p:cNvSpPr>
          <p:nvPr/>
        </p:nvSpPr>
        <p:spPr bwMode="auto">
          <a:xfrm>
            <a:off x="152400" y="-523875"/>
            <a:ext cx="28479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*Quan sát tranh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94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4000" smtClean="0">
              <a:latin typeface="Arial"/>
            </a:endParaRPr>
          </a:p>
        </p:txBody>
      </p:sp>
      <p:pic>
        <p:nvPicPr>
          <p:cNvPr id="5123" name="Picture 8" descr="2007032403352960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126163"/>
          </a:xfrm>
          <a:noFill/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609600" y="228600"/>
            <a:ext cx="8077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3200" b="1">
              <a:solidFill>
                <a:srgbClr val="FF0000"/>
              </a:solidFill>
              <a:latin typeface="Arial" charset="0"/>
            </a:endParaRPr>
          </a:p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Arial" charset="0"/>
              </a:rPr>
              <a:t>Âm nhạc</a:t>
            </a:r>
            <a:endParaRPr lang="en-US" sz="4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295400" y="1905000"/>
            <a:ext cx="74676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chemeClr val="bg2"/>
                </a:solidFill>
                <a:latin typeface="Arial" charset="0"/>
              </a:rPr>
              <a:t>Học hát: </a:t>
            </a:r>
          </a:p>
          <a:p>
            <a:pPr eaLnBrk="1" hangingPunct="1"/>
            <a:r>
              <a:rPr lang="en-US" sz="3200" b="1">
                <a:solidFill>
                  <a:schemeClr val="bg2"/>
                </a:solidFill>
                <a:latin typeface="Arial" charset="0"/>
              </a:rPr>
              <a:t>   LỚP CHÚNG TA ĐOÀN KẾT</a:t>
            </a: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US" sz="2800" b="1">
                <a:solidFill>
                  <a:schemeClr val="bg2"/>
                </a:solidFill>
                <a:latin typeface="Arial" charset="0"/>
              </a:rPr>
              <a:t>                               Nhạc và lời:Mộng Lân</a:t>
            </a:r>
          </a:p>
        </p:txBody>
      </p:sp>
      <p:pic>
        <p:nvPicPr>
          <p:cNvPr id="5126" name="Picture 14" descr="sunflowers_wave_h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810000"/>
            <a:ext cx="3276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2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267200" cy="6858000"/>
          </a:xfrm>
          <a:noFill/>
        </p:spPr>
      </p:pic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3581400" y="533400"/>
            <a:ext cx="5562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Arial" charset="0"/>
              </a:rPr>
              <a:t>Nhac sĩ Mộng Lân sinh ngày 22/11/1936 tại huyện Thanh Ba, tỉnh Phú Thọ. Nhạc sĩ Mộng Lân là tác giả có nhiều </a:t>
            </a:r>
            <a:r>
              <a:rPr lang="vi-VN" sz="2800" b="1">
                <a:solidFill>
                  <a:schemeClr val="tx2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chemeClr val="tx2"/>
                </a:solidFill>
                <a:latin typeface="Arial" charset="0"/>
              </a:rPr>
              <a:t>óng cho âm nhạc thiếu nhi của n</a:t>
            </a:r>
            <a:r>
              <a:rPr lang="vi-VN" sz="2800" b="1">
                <a:solidFill>
                  <a:schemeClr val="tx2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chemeClr val="tx2"/>
                </a:solidFill>
                <a:latin typeface="Arial" charset="0"/>
              </a:rPr>
              <a:t>ớc ta và ông cũng là tác giả của nhiều ca khúc thiếu nhi nổi tiếng nh</a:t>
            </a:r>
            <a:r>
              <a:rPr lang="vi-VN" sz="2800" b="1">
                <a:solidFill>
                  <a:schemeClr val="tx2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chemeClr val="tx2"/>
                </a:solidFill>
                <a:latin typeface="Arial" charset="0"/>
              </a:rPr>
              <a:t>: Em là mầm non của Đảng, Nguyễn Bá Ngọc . Ng</a:t>
            </a:r>
            <a:r>
              <a:rPr lang="vi-VN" sz="2800" b="1">
                <a:solidFill>
                  <a:schemeClr val="tx2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chemeClr val="tx2"/>
                </a:solidFill>
                <a:latin typeface="Arial" charset="0"/>
              </a:rPr>
              <a:t>ời thiếu niên dũng cảm, Tấm ảnh Bác Hồ, Quê em bừng sáng....</a:t>
            </a:r>
            <a:endParaRPr lang="en-US" sz="28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148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90600"/>
            <a:ext cx="3124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rial"/>
            </a:endParaRPr>
          </a:p>
        </p:txBody>
      </p:sp>
      <p:pic>
        <p:nvPicPr>
          <p:cNvPr id="12292" name="Picture 4" descr="1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2301" name="Lop chung ta doan ket - Top Ca SIDO [NCT 70633976129269375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0142" fill="hold"/>
                                        <p:tgtEl>
                                          <p:spTgt spid="123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381000" y="228600"/>
            <a:ext cx="8229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3200" b="1">
              <a:solidFill>
                <a:schemeClr val="tx2"/>
              </a:solidFill>
              <a:latin typeface="Arial" charset="0"/>
            </a:endParaRPr>
          </a:p>
          <a:p>
            <a:pPr algn="ctr" eaLnBrk="1" hangingPunct="1"/>
            <a:r>
              <a:rPr lang="en-US" sz="3200" b="1">
                <a:solidFill>
                  <a:schemeClr val="tx2"/>
                </a:solidFill>
                <a:latin typeface="Arial" charset="0"/>
              </a:rPr>
              <a:t>Âm nhạc</a:t>
            </a:r>
          </a:p>
        </p:txBody>
      </p:sp>
      <p:sp>
        <p:nvSpPr>
          <p:cNvPr id="8195" name="Rectangle 10"/>
          <p:cNvSpPr>
            <a:spLocks noChangeArrowheads="1"/>
          </p:cNvSpPr>
          <p:nvPr/>
        </p:nvSpPr>
        <p:spPr bwMode="auto">
          <a:xfrm>
            <a:off x="914400" y="1676400"/>
            <a:ext cx="79248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chemeClr val="tx2"/>
                </a:solidFill>
                <a:latin typeface="Arial" charset="0"/>
              </a:rPr>
              <a:t>Học hát bài:</a:t>
            </a:r>
            <a:r>
              <a:rPr lang="en-US" sz="320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>
                <a:solidFill>
                  <a:schemeClr val="tx2"/>
                </a:solidFill>
                <a:latin typeface="Arial" charset="0"/>
              </a:rPr>
              <a:t>Lớp chúng ta đoàn kết</a:t>
            </a:r>
          </a:p>
          <a:p>
            <a:pPr eaLnBrk="1" hangingPunct="1">
              <a:spcBef>
                <a:spcPct val="50000"/>
              </a:spcBef>
              <a:buClr>
                <a:schemeClr val="tx2"/>
              </a:buClr>
            </a:pPr>
            <a:r>
              <a:rPr lang="en-US" sz="2800" b="1">
                <a:solidFill>
                  <a:schemeClr val="tx2"/>
                </a:solidFill>
                <a:latin typeface="Arial" charset="0"/>
              </a:rPr>
              <a:t>                                 Nhạc và lời:Mộng Lân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905000" y="4038600"/>
            <a:ext cx="5443538" cy="2438400"/>
            <a:chOff x="1467" y="1872"/>
            <a:chExt cx="3429" cy="1536"/>
          </a:xfrm>
        </p:grpSpPr>
        <p:sp>
          <p:nvSpPr>
            <p:cNvPr id="8197" name="AutoShape 12"/>
            <p:cNvSpPr>
              <a:spLocks noChangeArrowheads="1"/>
            </p:cNvSpPr>
            <p:nvPr/>
          </p:nvSpPr>
          <p:spPr bwMode="auto">
            <a:xfrm>
              <a:off x="1467" y="1872"/>
              <a:ext cx="3429" cy="1536"/>
            </a:xfrm>
            <a:prstGeom prst="horizontalScroll">
              <a:avLst>
                <a:gd name="adj" fmla="val 125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8198" name="Text Box 13"/>
            <p:cNvSpPr txBox="1">
              <a:spLocks noChangeArrowheads="1"/>
            </p:cNvSpPr>
            <p:nvPr/>
          </p:nvSpPr>
          <p:spPr bwMode="auto">
            <a:xfrm>
              <a:off x="1680" y="2448"/>
              <a:ext cx="293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i="1">
                  <a:solidFill>
                    <a:srgbClr val="000000"/>
                  </a:solidFill>
                  <a:latin typeface="Arial" charset="0"/>
                </a:rPr>
                <a:t>CÙNG ĐỌC LỜI CA</a:t>
              </a:r>
            </a:p>
          </p:txBody>
        </p:sp>
      </p:grp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AutoShape 5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8153400" cy="1371600"/>
          </a:xfrm>
          <a:prstGeom prst="horizontalScroll">
            <a:avLst>
              <a:gd name="adj" fmla="val 12500"/>
            </a:avLst>
          </a:prstGeom>
          <a:solidFill>
            <a:srgbClr val="00FF00"/>
          </a:solidFill>
          <a:ln>
            <a:solidFill>
              <a:srgbClr val="00FF00"/>
            </a:solidFill>
            <a:rou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latin typeface="Arial"/>
              </a:rPr>
              <a:t>Lớp chúng mình rất rất vui,</a:t>
            </a:r>
            <a:br>
              <a:rPr lang="en-US" sz="3600" b="1" smtClean="0">
                <a:latin typeface="Arial"/>
              </a:rPr>
            </a:br>
            <a:r>
              <a:rPr lang="en-US" sz="3600" b="1" smtClean="0">
                <a:latin typeface="Arial"/>
              </a:rPr>
              <a:t>Anh em ta chan hoà tình thân.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1447800" y="228600"/>
            <a:ext cx="6324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Học bài hát: Lớp chúng ta đoàn kết</a:t>
            </a:r>
            <a:endParaRPr lang="en-US" sz="24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638800" y="6858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50000"/>
              </a:spcBef>
              <a:buClr>
                <a:schemeClr val="hlink"/>
              </a:buClr>
              <a:buSzPct val="120000"/>
              <a:defRPr/>
            </a:pPr>
            <a:r>
              <a:rPr lang="en-US" sz="24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Nhạc và lời: Mộng Lân</a:t>
            </a:r>
          </a:p>
        </p:txBody>
      </p:sp>
      <p:sp>
        <p:nvSpPr>
          <p:cNvPr id="5128" name="AutoShape 8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610600" cy="19050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>
            <a:solidFill>
              <a:srgbClr val="CC0000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 </a:t>
            </a:r>
            <a:r>
              <a:rPr lang="en-US" sz="3600" b="1" smtClean="0">
                <a:latin typeface="Arial"/>
              </a:rPr>
              <a:t>Lớp chúng mình rất rất vui,</a:t>
            </a:r>
          </a:p>
          <a:p>
            <a:pPr eaLnBrk="1" hangingPunct="1">
              <a:defRPr/>
            </a:pPr>
            <a:r>
              <a:rPr lang="en-US" sz="3600" b="1" smtClean="0">
                <a:latin typeface="Arial"/>
              </a:rPr>
              <a:t>Nh</a:t>
            </a:r>
            <a:r>
              <a:rPr lang="vi-VN" sz="3600" b="1" smtClean="0">
                <a:latin typeface="Arial"/>
              </a:rPr>
              <a:t>ư</a:t>
            </a:r>
            <a:r>
              <a:rPr lang="en-US" sz="3600" b="1" smtClean="0">
                <a:latin typeface="Arial"/>
              </a:rPr>
              <a:t> keo s</a:t>
            </a:r>
            <a:r>
              <a:rPr lang="vi-VN" sz="3600" b="1" smtClean="0">
                <a:latin typeface="Arial"/>
              </a:rPr>
              <a:t>ơ</a:t>
            </a:r>
            <a:r>
              <a:rPr lang="en-US" sz="3600" b="1" smtClean="0">
                <a:latin typeface="Arial"/>
              </a:rPr>
              <a:t>n anh em một nhà.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457200" y="3810000"/>
            <a:ext cx="8305800" cy="1447800"/>
          </a:xfrm>
          <a:prstGeom prst="horizontalScroll">
            <a:avLst>
              <a:gd name="adj" fmla="val 12500"/>
            </a:avLst>
          </a:prstGeom>
          <a:solidFill>
            <a:srgbClr val="CC66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0FF00"/>
                </a:solidFill>
                <a:latin typeface="Arial" charset="0"/>
              </a:rPr>
              <a:t> </a:t>
            </a:r>
            <a:r>
              <a:rPr lang="en-US" sz="3600" b="1">
                <a:solidFill>
                  <a:srgbClr val="FFFF00"/>
                </a:solidFill>
                <a:latin typeface="Arial" charset="0"/>
              </a:rPr>
              <a:t>Đầy tình thân quý mến nhau,</a:t>
            </a:r>
          </a:p>
          <a:p>
            <a:r>
              <a:rPr lang="en-US" sz="3600" b="1">
                <a:solidFill>
                  <a:srgbClr val="FFFF00"/>
                </a:solidFill>
                <a:latin typeface="Arial" charset="0"/>
              </a:rPr>
              <a:t>Luôn thi </a:t>
            </a:r>
            <a:r>
              <a:rPr lang="vi-VN" sz="3600" b="1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3600" b="1">
                <a:solidFill>
                  <a:srgbClr val="FFFF00"/>
                </a:solidFill>
                <a:latin typeface="Arial" charset="0"/>
              </a:rPr>
              <a:t>ua học ch</a:t>
            </a:r>
            <a:r>
              <a:rPr lang="vi-VN" sz="3600" b="1">
                <a:solidFill>
                  <a:srgbClr val="FFFF00"/>
                </a:solidFill>
                <a:latin typeface="Arial" charset="0"/>
              </a:rPr>
              <a:t>ă</a:t>
            </a:r>
            <a:r>
              <a:rPr lang="en-US" sz="3600" b="1">
                <a:solidFill>
                  <a:srgbClr val="FFFF00"/>
                </a:solidFill>
                <a:latin typeface="Arial" charset="0"/>
              </a:rPr>
              <a:t>m tiến tới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228600" y="5334000"/>
            <a:ext cx="8610600" cy="1524000"/>
          </a:xfrm>
          <a:prstGeom prst="horizontalScrol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latin typeface="Arial" charset="0"/>
              </a:rPr>
              <a:t>Quyết kết </a:t>
            </a:r>
            <a:r>
              <a:rPr lang="vi-VN" sz="3600" b="1">
                <a:latin typeface="Arial" charset="0"/>
              </a:rPr>
              <a:t>đ</a:t>
            </a:r>
            <a:r>
              <a:rPr lang="en-US" sz="3600" b="1">
                <a:latin typeface="Arial" charset="0"/>
              </a:rPr>
              <a:t>oàn giữ vững bền.</a:t>
            </a:r>
          </a:p>
          <a:p>
            <a:r>
              <a:rPr lang="en-US" sz="3600" b="1">
                <a:latin typeface="Arial" charset="0"/>
              </a:rPr>
              <a:t>Giúp </a:t>
            </a:r>
            <a:r>
              <a:rPr lang="vi-VN" sz="3600" b="1">
                <a:latin typeface="Arial" charset="0"/>
              </a:rPr>
              <a:t>đ</a:t>
            </a:r>
            <a:r>
              <a:rPr lang="en-US" sz="3600" b="1">
                <a:latin typeface="Arial" charset="0"/>
              </a:rPr>
              <a:t>ỡ nhau xứng </a:t>
            </a:r>
            <a:r>
              <a:rPr lang="vi-VN" sz="3600" b="1">
                <a:latin typeface="Arial" charset="0"/>
              </a:rPr>
              <a:t>đ</a:t>
            </a:r>
            <a:r>
              <a:rPr lang="en-US" sz="3600" b="1">
                <a:latin typeface="Arial" charset="0"/>
              </a:rPr>
              <a:t>áng trò ngoan</a:t>
            </a:r>
            <a:r>
              <a:rPr lang="en-US" sz="2000" b="1">
                <a:latin typeface="Arial" charset="0"/>
              </a:rPr>
              <a:t>.</a:t>
            </a:r>
          </a:p>
        </p:txBody>
      </p:sp>
      <p:sp>
        <p:nvSpPr>
          <p:cNvPr id="9224" name="Line 12"/>
          <p:cNvSpPr>
            <a:spLocks noChangeShapeType="1"/>
          </p:cNvSpPr>
          <p:nvPr/>
        </p:nvSpPr>
        <p:spPr bwMode="auto">
          <a:xfrm>
            <a:off x="2057400" y="36576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5" name="Line 13"/>
          <p:cNvSpPr>
            <a:spLocks noChangeShapeType="1"/>
          </p:cNvSpPr>
          <p:nvPr/>
        </p:nvSpPr>
        <p:spPr bwMode="auto">
          <a:xfrm>
            <a:off x="2057400" y="6019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1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/>
      <p:bldP spid="5128" grpId="0" build="allAtOnce" animBg="1"/>
      <p:bldP spid="5129" grpId="0" animBg="1"/>
      <p:bldP spid="51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latin typeface="Arial"/>
              </a:rPr>
              <a:t/>
            </a:r>
            <a:br>
              <a:rPr lang="en-US" sz="3600" dirty="0" smtClean="0">
                <a:latin typeface="Arial"/>
              </a:rPr>
            </a:br>
            <a:r>
              <a:rPr lang="en-US" sz="3600" dirty="0" err="1" smtClean="0">
                <a:latin typeface="Arial"/>
              </a:rPr>
              <a:t>Âm</a:t>
            </a:r>
            <a:r>
              <a:rPr lang="en-US" sz="3600" dirty="0" smtClean="0">
                <a:latin typeface="Arial"/>
              </a:rPr>
              <a:t> </a:t>
            </a:r>
            <a:r>
              <a:rPr lang="en-US" sz="3600" dirty="0" err="1" smtClean="0">
                <a:latin typeface="Arial"/>
              </a:rPr>
              <a:t>nhạc</a:t>
            </a:r>
            <a:endParaRPr lang="en-US" sz="3600" dirty="0" smtClean="0">
              <a:latin typeface="Arial"/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457200" y="1295400"/>
            <a:ext cx="83058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latin typeface="Arial" charset="0"/>
              </a:rPr>
              <a:t>Học hát:</a:t>
            </a:r>
            <a:r>
              <a:rPr lang="en-US" sz="3200">
                <a:latin typeface="Arial" charset="0"/>
              </a:rPr>
              <a:t> </a:t>
            </a:r>
          </a:p>
          <a:p>
            <a:pPr algn="r" eaLnBrk="1" hangingPunct="1"/>
            <a:r>
              <a:rPr lang="en-US" sz="3200" b="1">
                <a:solidFill>
                  <a:srgbClr val="00FF00"/>
                </a:solidFill>
                <a:latin typeface="Arial" charset="0"/>
              </a:rPr>
              <a:t>   </a:t>
            </a:r>
            <a:r>
              <a:rPr lang="en-US" sz="3200" b="1">
                <a:latin typeface="Arial" charset="0"/>
              </a:rPr>
              <a:t>LỚP CHÚNG TA ĐOÀN KẾT</a:t>
            </a:r>
            <a:r>
              <a:rPr lang="en-US" sz="2800" b="1">
                <a:latin typeface="Arial" charset="0"/>
              </a:rPr>
              <a:t>                                                                                 Nhạc và lời:Mộng Lân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47800" y="2743200"/>
            <a:ext cx="6400800" cy="1138238"/>
            <a:chOff x="1467" y="1872"/>
            <a:chExt cx="3429" cy="1536"/>
          </a:xfrm>
        </p:grpSpPr>
        <p:sp>
          <p:nvSpPr>
            <p:cNvPr id="10246" name="AutoShape 7"/>
            <p:cNvSpPr>
              <a:spLocks noChangeArrowheads="1"/>
            </p:cNvSpPr>
            <p:nvPr/>
          </p:nvSpPr>
          <p:spPr bwMode="auto">
            <a:xfrm>
              <a:off x="1467" y="1872"/>
              <a:ext cx="3429" cy="1536"/>
            </a:xfrm>
            <a:prstGeom prst="horizontalScroll">
              <a:avLst>
                <a:gd name="adj" fmla="val 125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10247" name="Text Box 8"/>
            <p:cNvSpPr txBox="1">
              <a:spLocks noChangeArrowheads="1"/>
            </p:cNvSpPr>
            <p:nvPr/>
          </p:nvSpPr>
          <p:spPr bwMode="auto">
            <a:xfrm>
              <a:off x="1680" y="2448"/>
              <a:ext cx="2937" cy="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b="1" i="1">
                  <a:solidFill>
                    <a:srgbClr val="000000"/>
                  </a:solidFill>
                  <a:latin typeface="Times New Roman" pitchFamily="18" charset="0"/>
                </a:rPr>
                <a:t>ĐỌC LỜI </a:t>
              </a:r>
              <a:r>
                <a:rPr lang="en-US" sz="2000" b="1" i="1">
                  <a:solidFill>
                    <a:srgbClr val="000000"/>
                  </a:solidFill>
                  <a:latin typeface="Arial" charset="0"/>
                </a:rPr>
                <a:t>CA KẾT HỢP GÕ TIẾT TẤU</a:t>
              </a:r>
            </a:p>
          </p:txBody>
        </p:sp>
      </p:grp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3733800"/>
            <a:ext cx="9144000" cy="3124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Lớp chúng mình rất rất vui, anh em ta chan hoà tình thân.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X       X          X         X     X     X      X    X    X      X      X       X      X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Lớp chúng mình rất rất vui, nh</a:t>
            </a:r>
            <a:r>
              <a:rPr lang="vi-VN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keo s</a:t>
            </a:r>
            <a:r>
              <a:rPr lang="vi-VN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ơ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anh em một nhà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</a:t>
            </a:r>
            <a:r>
              <a:rPr lang="en-US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X        X          X      X     X     X      X       X      X      X     X     X       X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Đầy tình thân quý mến nhau, luôn thi </a:t>
            </a:r>
            <a:r>
              <a:rPr lang="vi-VN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ua học ch</a:t>
            </a:r>
            <a:r>
              <a:rPr lang="vi-VN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 tiến tới.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X        X       X       X      X         X       X       X      X      X       X      X       X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Quyết kết </a:t>
            </a:r>
            <a:r>
              <a:rPr lang="vi-VN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oàn giữ vững bền, giúp </a:t>
            </a:r>
            <a:r>
              <a:rPr lang="vi-VN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ỡ nhau xứng </a:t>
            </a:r>
            <a:r>
              <a:rPr lang="vi-VN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áng trò ngoan</a:t>
            </a:r>
            <a:r>
              <a:rPr lang="en-US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  <a:endParaRPr lang="en-US" b="1" i="1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</a:t>
            </a:r>
            <a:r>
              <a:rPr lang="en-US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X  </a:t>
            </a: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</a:t>
            </a:r>
            <a:r>
              <a:rPr lang="en-US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X     X       X      X     X</a:t>
            </a: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</a:t>
            </a:r>
            <a:r>
              <a:rPr lang="en-US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X      X      X         X        X       X       X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4000" smtClean="0">
              <a:latin typeface="Arial"/>
            </a:endParaRPr>
          </a:p>
        </p:txBody>
      </p:sp>
      <p:pic>
        <p:nvPicPr>
          <p:cNvPr id="11267" name="Picture 9" descr="20080229082209_2910_16[1]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304800" y="228600"/>
            <a:ext cx="7620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3200" b="1">
              <a:solidFill>
                <a:schemeClr val="bg2"/>
              </a:solidFill>
              <a:latin typeface="Arial" charset="0"/>
            </a:endParaRPr>
          </a:p>
          <a:p>
            <a:pPr algn="ctr" eaLnBrk="1" hangingPunct="1"/>
            <a:r>
              <a:rPr lang="en-US" sz="3200" b="1">
                <a:solidFill>
                  <a:schemeClr val="bg2"/>
                </a:solidFill>
                <a:latin typeface="Arial" charset="0"/>
              </a:rPr>
              <a:t>Âm nhạc</a:t>
            </a:r>
            <a:endParaRPr lang="en-US" sz="48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269" name="Rectangle 11"/>
          <p:cNvSpPr>
            <a:spLocks noChangeArrowheads="1"/>
          </p:cNvSpPr>
          <p:nvPr/>
        </p:nvSpPr>
        <p:spPr bwMode="auto">
          <a:xfrm>
            <a:off x="1295400" y="1676400"/>
            <a:ext cx="74676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chemeClr val="bg1"/>
                </a:solidFill>
                <a:latin typeface="Arial" charset="0"/>
              </a:rPr>
              <a:t>Học hát: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eaLnBrk="1" hangingPunct="1"/>
            <a:r>
              <a:rPr lang="en-US" sz="3200" b="1">
                <a:solidFill>
                  <a:schemeClr val="bg1"/>
                </a:solidFill>
                <a:latin typeface="Arial" charset="0"/>
              </a:rPr>
              <a:t>   LỚP CHÚNG TA ĐOÀN KẾT</a:t>
            </a:r>
          </a:p>
          <a:p>
            <a:pPr eaLnBrk="1" hangingPunct="1">
              <a:spcBef>
                <a:spcPct val="50000"/>
              </a:spcBef>
              <a:buClr>
                <a:schemeClr val="tx2"/>
              </a:buClr>
            </a:pPr>
            <a:r>
              <a:rPr lang="en-US" sz="2800" b="1">
                <a:solidFill>
                  <a:schemeClr val="bg1"/>
                </a:solidFill>
                <a:latin typeface="Arial" charset="0"/>
              </a:rPr>
              <a:t>                                 Nhạc và lời:Mộng Lân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438400" y="3429000"/>
            <a:ext cx="4738688" cy="3028950"/>
            <a:chOff x="1479" y="1548"/>
            <a:chExt cx="2985" cy="1908"/>
          </a:xfrm>
        </p:grpSpPr>
        <p:pic>
          <p:nvPicPr>
            <p:cNvPr id="11271" name="Picture 13" descr="9929be33e5f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79" y="1548"/>
              <a:ext cx="2985" cy="1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2" name="Rectangle 14"/>
            <p:cNvSpPr>
              <a:spLocks noChangeArrowheads="1"/>
            </p:cNvSpPr>
            <p:nvPr/>
          </p:nvSpPr>
          <p:spPr bwMode="auto">
            <a:xfrm>
              <a:off x="1687" y="2556"/>
              <a:ext cx="2507" cy="7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11273" name="Text Box 15"/>
            <p:cNvSpPr txBox="1">
              <a:spLocks noChangeArrowheads="1"/>
            </p:cNvSpPr>
            <p:nvPr/>
          </p:nvSpPr>
          <p:spPr bwMode="auto">
            <a:xfrm>
              <a:off x="1629" y="2810"/>
              <a:ext cx="254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  <a:latin typeface="Arial" charset="0"/>
                </a:rPr>
                <a:t>CÙNG HỌC HÁT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658</TotalTime>
  <Words>854</Words>
  <Application>Microsoft Office PowerPoint</Application>
  <PresentationFormat>On-screen Show (4:3)</PresentationFormat>
  <Paragraphs>103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Tahoma</vt:lpstr>
      <vt:lpstr>Arial</vt:lpstr>
      <vt:lpstr>Wingdings</vt:lpstr>
      <vt:lpstr>Calibri</vt:lpstr>
      <vt:lpstr>Times New Roman</vt:lpstr>
      <vt:lpstr>Ocean</vt:lpstr>
      <vt:lpstr>Slide 1</vt:lpstr>
      <vt:lpstr>Slide 2</vt:lpstr>
      <vt:lpstr>Slide 3</vt:lpstr>
      <vt:lpstr>Slide 4</vt:lpstr>
      <vt:lpstr>Slide 5</vt:lpstr>
      <vt:lpstr>Slide 6</vt:lpstr>
      <vt:lpstr>Lớp chúng mình rất rất vui, Anh em ta chan hoà tình thân.</vt:lpstr>
      <vt:lpstr> Âm nhạc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 thuy</dc:creator>
  <cp:lastModifiedBy>CSTeam</cp:lastModifiedBy>
  <cp:revision>25</cp:revision>
  <dcterms:created xsi:type="dcterms:W3CDTF">2010-10-19T16:50:08Z</dcterms:created>
  <dcterms:modified xsi:type="dcterms:W3CDTF">2016-06-29T09:51:54Z</dcterms:modified>
</cp:coreProperties>
</file>