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7"/>
  </p:notesMasterIdLst>
  <p:sldIdLst>
    <p:sldId id="333" r:id="rId2"/>
    <p:sldId id="323" r:id="rId3"/>
    <p:sldId id="325" r:id="rId4"/>
    <p:sldId id="327" r:id="rId5"/>
    <p:sldId id="328" r:id="rId6"/>
    <p:sldId id="329" r:id="rId7"/>
    <p:sldId id="330" r:id="rId8"/>
    <p:sldId id="331" r:id="rId9"/>
    <p:sldId id="338" r:id="rId10"/>
    <p:sldId id="336" r:id="rId11"/>
    <p:sldId id="280" r:id="rId12"/>
    <p:sldId id="332" r:id="rId13"/>
    <p:sldId id="305" r:id="rId14"/>
    <p:sldId id="339" r:id="rId15"/>
    <p:sldId id="335" r:id="rId1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000000"/>
    </p:penClr>
  </p:showPr>
  <p:clrMru>
    <a:srgbClr val="FFFF99"/>
    <a:srgbClr val="009900"/>
    <a:srgbClr val="BFEE12"/>
    <a:srgbClr val="FF0000"/>
    <a:srgbClr val="FF0066"/>
    <a:srgbClr val="66FF33"/>
    <a:srgbClr val="33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82" autoAdjust="0"/>
    <p:restoredTop sz="94702" autoAdjust="0"/>
  </p:normalViewPr>
  <p:slideViewPr>
    <p:cSldViewPr>
      <p:cViewPr>
        <p:scale>
          <a:sx n="66" d="100"/>
          <a:sy n="66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FC22D9-79CC-4F55-8421-407245F9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D973C-DE81-4706-84E8-B6E307E37C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EEE40-9705-4E81-B2E8-3BBF321A721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3"/>
              <a:chExt cx="5533" cy="4338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3"/>
                <a:ext cx="5470" cy="4338"/>
                <a:chOff x="0" y="3"/>
                <a:chExt cx="5470" cy="4338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8"/>
                  <a:chOff x="1265" y="816"/>
                  <a:chExt cx="2919" cy="2148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2"/>
                    <a:ext cx="578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3"/>
                  <a:ext cx="5470" cy="4338"/>
                  <a:chOff x="0" y="3"/>
                  <a:chExt cx="5470" cy="4338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1"/>
                    <a:chOff x="2864" y="2019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5"/>
                    <a:chOff x="637" y="1653"/>
                    <a:chExt cx="1257" cy="2325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0"/>
                    <a:ext cx="2477" cy="1063"/>
                    <a:chOff x="-52" y="2008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9"/>
                      <a:ext cx="830" cy="4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5"/>
                    <a:chOff x="189" y="1445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3"/>
                    <a:chOff x="616" y="901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1"/>
                    <a:ext cx="1693" cy="892"/>
                    <a:chOff x="1120" y="301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8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1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9" cy="1516"/>
                    <a:chOff x="1633" y="101"/>
                    <a:chExt cx="779" cy="1516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3"/>
                    <a:ext cx="635" cy="1534"/>
                    <a:chOff x="1935" y="31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7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8"/>
                    <a:chOff x="2822" y="671"/>
                    <a:chExt cx="1846" cy="568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4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4"/>
                    <a:ext cx="637" cy="1518"/>
                    <a:chOff x="2801" y="42"/>
                    <a:chExt cx="637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2" y="938"/>
                      <a:ext cx="1061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3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3"/>
                    <a:ext cx="1014" cy="1464"/>
                    <a:chOff x="2937" y="161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5"/>
                    <a:ext cx="241" cy="1448"/>
                    <a:chOff x="2731" y="33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1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3"/>
                    <a:chOff x="1455" y="1936"/>
                    <a:chExt cx="765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9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59"/>
                    <a:ext cx="460" cy="2331"/>
                    <a:chOff x="1951" y="1986"/>
                    <a:chExt cx="493" cy="2606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2"/>
                      <a:ext cx="1713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9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3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2"/>
                    <a:chOff x="2819" y="2099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3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3" y="2106"/>
                    <a:ext cx="428" cy="2184"/>
                    <a:chOff x="2288" y="2134"/>
                    <a:chExt cx="428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1" cy="29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1069 h 21600"/>
                      <a:gd name="T2" fmla="*/ 1851 w 31881"/>
                      <a:gd name="T3" fmla="*/ 519 h 21600"/>
                      <a:gd name="T4" fmla="*/ 1058 w 31881"/>
                      <a:gd name="T5" fmla="*/ 2305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5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0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7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7763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64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C50C-F2BB-4F0E-81E3-C3B0CC50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8667D-762C-47BC-BD34-FA66D6A4C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084B-982A-4891-B540-0D59B9208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7B7F-8427-4E56-A42F-7659989BC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E5BB9-6434-4DB8-BA7B-660487F5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108E-268A-4A8E-B762-F80C69DBE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19027-7DD2-47F9-8B73-4676C0D5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23B0-C690-4EFB-B76B-3E2A9A771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6F9E-2D12-426C-89F4-56EF1C9D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F782B-CC52-4B67-89CB-0262134CE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D58EB-F5A9-4165-9218-3B26045C2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5DE9-D77E-4C8A-A1CE-AC28393C2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2" y="2236"/>
                    <a:ext cx="1711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4" y="3144"/>
                    <a:ext cx="916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3" y="1625"/>
                    <a:ext cx="1677" cy="33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7" cy="5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8"/>
                    <a:ext cx="755" cy="3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7" y="1128"/>
                    <a:ext cx="1243" cy="20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8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3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0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5"/>
                    <a:ext cx="755" cy="3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7" y="919"/>
                    <a:ext cx="1049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1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3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7" y="931"/>
                    <a:ext cx="105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0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30"/>
                    <a:ext cx="84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8" y="2682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0" y="3887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0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3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0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6"/>
                    <a:ext cx="857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3" y="2706"/>
                    <a:ext cx="1460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1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8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1 h 21602"/>
                  <a:gd name="T4" fmla="*/ 0 w 21600"/>
                  <a:gd name="T5" fmla="*/ 87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79 h 22305"/>
                  <a:gd name="T2" fmla="*/ 791 w 30473"/>
                  <a:gd name="T3" fmla="*/ 929 h 22305"/>
                  <a:gd name="T4" fmla="*/ 230 w 30473"/>
                  <a:gd name="T5" fmla="*/ 90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0"/>
              </a:xfrm>
              <a:custGeom>
                <a:avLst/>
                <a:gdLst>
                  <a:gd name="T0" fmla="*/ 0 w 31881"/>
                  <a:gd name="T1" fmla="*/ 418 h 21600"/>
                  <a:gd name="T2" fmla="*/ 724 w 31881"/>
                  <a:gd name="T3" fmla="*/ 203 h 21600"/>
                  <a:gd name="T4" fmla="*/ 414 w 31881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7661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1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61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62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62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9B89726-A8D2-400A-86B7-CB07AF51F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7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7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76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76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76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76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76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76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76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76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76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76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7" grpId="0"/>
      <p:bldP spid="276618" grpId="0" build="allAtOnce">
        <p:tmplLst>
          <p:tmpl lvl="1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2766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Bai%20giang%20am%20nhac%207(2008-2009).pp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34250" y="4086225"/>
          <a:ext cx="1809750" cy="2771775"/>
        </p:xfrm>
        <a:graphic>
          <a:graphicData uri="http://schemas.openxmlformats.org/presentationml/2006/ole">
            <p:oleObj spid="_x0000_s1026" r:id="rId4" imgW="1814513" imgH="2774950" progId="MS_ClipArt_Gallery">
              <p:embed/>
            </p:oleObj>
          </a:graphicData>
        </a:graphic>
      </p:graphicFrame>
      <p:sp>
        <p:nvSpPr>
          <p:cNvPr id="1028" name="WordArt 3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7696200" cy="6629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62484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Bài Dạy Môn Âm Nhạc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4086225"/>
          <a:ext cx="1809750" cy="2771775"/>
        </p:xfrm>
        <a:graphic>
          <a:graphicData uri="http://schemas.openxmlformats.org/presentationml/2006/ole">
            <p:oleObj spid="_x0000_s1027" r:id="rId5" imgW="1814513" imgH="2774950" progId="MS_ClipArt_Gallery">
              <p:embed/>
            </p:oleObj>
          </a:graphicData>
        </a:graphic>
      </p:graphicFrame>
    </p:spTree>
  </p:cSld>
  <p:clrMapOvr>
    <a:masterClrMapping/>
  </p:clrMapOvr>
  <p:transition advTm="5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86000"/>
            <a:ext cx="2895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832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839200" cy="3429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/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/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/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/>
            </a:r>
            <a:br>
              <a:rPr lang="en-US" sz="3600" smtClean="0">
                <a:latin typeface="Arial" charset="0"/>
              </a:rPr>
            </a:br>
            <a:endParaRPr lang="en-US" sz="3600" smtClean="0">
              <a:latin typeface="Arial" charset="0"/>
            </a:endParaRPr>
          </a:p>
        </p:txBody>
      </p:sp>
      <p:grpSp>
        <p:nvGrpSpPr>
          <p:cNvPr id="12292" name="Group 9"/>
          <p:cNvGrpSpPr>
            <a:grpSpLocks/>
          </p:cNvGrpSpPr>
          <p:nvPr/>
        </p:nvGrpSpPr>
        <p:grpSpPr bwMode="auto">
          <a:xfrm>
            <a:off x="381000" y="3581400"/>
            <a:ext cx="8763000" cy="1447800"/>
            <a:chOff x="2496" y="2025"/>
            <a:chExt cx="2160" cy="768"/>
          </a:xfrm>
        </p:grpSpPr>
        <p:sp>
          <p:nvSpPr>
            <p:cNvPr id="12332" name="Line 10"/>
            <p:cNvSpPr>
              <a:spLocks noChangeShapeType="1"/>
            </p:cNvSpPr>
            <p:nvPr/>
          </p:nvSpPr>
          <p:spPr bwMode="auto">
            <a:xfrm>
              <a:off x="2496" y="2025"/>
              <a:ext cx="21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11"/>
            <p:cNvSpPr>
              <a:spLocks noChangeShapeType="1"/>
            </p:cNvSpPr>
            <p:nvPr/>
          </p:nvSpPr>
          <p:spPr bwMode="auto">
            <a:xfrm>
              <a:off x="2496" y="2217"/>
              <a:ext cx="21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12"/>
            <p:cNvSpPr>
              <a:spLocks noChangeShapeType="1"/>
            </p:cNvSpPr>
            <p:nvPr/>
          </p:nvSpPr>
          <p:spPr bwMode="auto">
            <a:xfrm>
              <a:off x="2496" y="2409"/>
              <a:ext cx="21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13"/>
            <p:cNvSpPr>
              <a:spLocks noChangeShapeType="1"/>
            </p:cNvSpPr>
            <p:nvPr/>
          </p:nvSpPr>
          <p:spPr bwMode="auto">
            <a:xfrm>
              <a:off x="2496" y="2601"/>
              <a:ext cx="21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14"/>
            <p:cNvSpPr>
              <a:spLocks noChangeShapeType="1"/>
            </p:cNvSpPr>
            <p:nvPr/>
          </p:nvSpPr>
          <p:spPr bwMode="auto">
            <a:xfrm>
              <a:off x="2496" y="2793"/>
              <a:ext cx="21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" name="Group 16"/>
          <p:cNvGrpSpPr>
            <a:grpSpLocks/>
          </p:cNvGrpSpPr>
          <p:nvPr/>
        </p:nvGrpSpPr>
        <p:grpSpPr bwMode="auto">
          <a:xfrm>
            <a:off x="1295400" y="3657600"/>
            <a:ext cx="457200" cy="1143000"/>
            <a:chOff x="2064" y="1392"/>
            <a:chExt cx="432" cy="1008"/>
          </a:xfrm>
        </p:grpSpPr>
        <p:sp>
          <p:nvSpPr>
            <p:cNvPr id="12330" name="Line 8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Oval 15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sp>
        <p:nvSpPr>
          <p:cNvPr id="12294" name="Freeform 37"/>
          <p:cNvSpPr>
            <a:spLocks/>
          </p:cNvSpPr>
          <p:nvPr/>
        </p:nvSpPr>
        <p:spPr bwMode="auto">
          <a:xfrm rot="-222917">
            <a:off x="379413" y="2884488"/>
            <a:ext cx="763587" cy="2982912"/>
          </a:xfrm>
          <a:custGeom>
            <a:avLst/>
            <a:gdLst>
              <a:gd name="T0" fmla="*/ 2147483647 w 784"/>
              <a:gd name="T1" fmla="*/ 2147483647 h 2160"/>
              <a:gd name="T2" fmla="*/ 2147483647 w 784"/>
              <a:gd name="T3" fmla="*/ 2147483647 h 2160"/>
              <a:gd name="T4" fmla="*/ 2147483647 w 784"/>
              <a:gd name="T5" fmla="*/ 2147483647 h 2160"/>
              <a:gd name="T6" fmla="*/ 2147483647 w 784"/>
              <a:gd name="T7" fmla="*/ 2147483647 h 2160"/>
              <a:gd name="T8" fmla="*/ 2147483647 w 784"/>
              <a:gd name="T9" fmla="*/ 2147483647 h 2160"/>
              <a:gd name="T10" fmla="*/ 2147483647 w 784"/>
              <a:gd name="T11" fmla="*/ 2147483647 h 2160"/>
              <a:gd name="T12" fmla="*/ 2147483647 w 784"/>
              <a:gd name="T13" fmla="*/ 2147483647 h 2160"/>
              <a:gd name="T14" fmla="*/ 2147483647 w 784"/>
              <a:gd name="T15" fmla="*/ 2147483647 h 2160"/>
              <a:gd name="T16" fmla="*/ 2147483647 w 784"/>
              <a:gd name="T17" fmla="*/ 2147483647 h 2160"/>
              <a:gd name="T18" fmla="*/ 2147483647 w 784"/>
              <a:gd name="T19" fmla="*/ 2147483647 h 2160"/>
              <a:gd name="T20" fmla="*/ 2147483647 w 784"/>
              <a:gd name="T21" fmla="*/ 2147483647 h 2160"/>
              <a:gd name="T22" fmla="*/ 2147483647 w 784"/>
              <a:gd name="T23" fmla="*/ 2147483647 h 2160"/>
              <a:gd name="T24" fmla="*/ 2147483647 w 784"/>
              <a:gd name="T25" fmla="*/ 2147483647 h 2160"/>
              <a:gd name="T26" fmla="*/ 2147483647 w 784"/>
              <a:gd name="T27" fmla="*/ 2147483647 h 2160"/>
              <a:gd name="T28" fmla="*/ 2147483647 w 784"/>
              <a:gd name="T29" fmla="*/ 2147483647 h 2160"/>
              <a:gd name="T30" fmla="*/ 2147483647 w 784"/>
              <a:gd name="T31" fmla="*/ 2147483647 h 2160"/>
              <a:gd name="T32" fmla="*/ 2147483647 w 784"/>
              <a:gd name="T33" fmla="*/ 2147483647 h 2160"/>
              <a:gd name="T34" fmla="*/ 2147483647 w 784"/>
              <a:gd name="T35" fmla="*/ 2147483647 h 2160"/>
              <a:gd name="T36" fmla="*/ 2147483647 w 784"/>
              <a:gd name="T37" fmla="*/ 2147483647 h 2160"/>
              <a:gd name="T38" fmla="*/ 2147483647 w 784"/>
              <a:gd name="T39" fmla="*/ 2147483647 h 2160"/>
              <a:gd name="T40" fmla="*/ 2147483647 w 784"/>
              <a:gd name="T41" fmla="*/ 2147483647 h 2160"/>
              <a:gd name="T42" fmla="*/ 2147483647 w 784"/>
              <a:gd name="T43" fmla="*/ 2147483647 h 2160"/>
              <a:gd name="T44" fmla="*/ 2147483647 w 784"/>
              <a:gd name="T45" fmla="*/ 2147483647 h 2160"/>
              <a:gd name="T46" fmla="*/ 2147483647 w 784"/>
              <a:gd name="T47" fmla="*/ 2147483647 h 2160"/>
              <a:gd name="T48" fmla="*/ 2147483647 w 784"/>
              <a:gd name="T49" fmla="*/ 2147483647 h 21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84"/>
              <a:gd name="T76" fmla="*/ 0 h 2160"/>
              <a:gd name="T77" fmla="*/ 784 w 784"/>
              <a:gd name="T78" fmla="*/ 2160 h 21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84" h="2160">
                <a:moveTo>
                  <a:pt x="440" y="1296"/>
                </a:moveTo>
                <a:cubicBezTo>
                  <a:pt x="404" y="1292"/>
                  <a:pt x="368" y="1288"/>
                  <a:pt x="344" y="1248"/>
                </a:cubicBezTo>
                <a:cubicBezTo>
                  <a:pt x="320" y="1208"/>
                  <a:pt x="288" y="1120"/>
                  <a:pt x="296" y="1056"/>
                </a:cubicBezTo>
                <a:cubicBezTo>
                  <a:pt x="304" y="992"/>
                  <a:pt x="344" y="904"/>
                  <a:pt x="392" y="864"/>
                </a:cubicBezTo>
                <a:cubicBezTo>
                  <a:pt x="440" y="824"/>
                  <a:pt x="528" y="808"/>
                  <a:pt x="584" y="816"/>
                </a:cubicBezTo>
                <a:cubicBezTo>
                  <a:pt x="640" y="824"/>
                  <a:pt x="696" y="856"/>
                  <a:pt x="728" y="912"/>
                </a:cubicBezTo>
                <a:cubicBezTo>
                  <a:pt x="760" y="968"/>
                  <a:pt x="784" y="1072"/>
                  <a:pt x="776" y="1152"/>
                </a:cubicBezTo>
                <a:cubicBezTo>
                  <a:pt x="768" y="1232"/>
                  <a:pt x="728" y="1328"/>
                  <a:pt x="680" y="1392"/>
                </a:cubicBezTo>
                <a:cubicBezTo>
                  <a:pt x="632" y="1456"/>
                  <a:pt x="560" y="1512"/>
                  <a:pt x="488" y="1536"/>
                </a:cubicBezTo>
                <a:cubicBezTo>
                  <a:pt x="416" y="1560"/>
                  <a:pt x="320" y="1560"/>
                  <a:pt x="248" y="1536"/>
                </a:cubicBezTo>
                <a:cubicBezTo>
                  <a:pt x="176" y="1512"/>
                  <a:pt x="96" y="1440"/>
                  <a:pt x="56" y="1392"/>
                </a:cubicBezTo>
                <a:cubicBezTo>
                  <a:pt x="16" y="1344"/>
                  <a:pt x="16" y="1288"/>
                  <a:pt x="8" y="1248"/>
                </a:cubicBezTo>
                <a:cubicBezTo>
                  <a:pt x="0" y="1208"/>
                  <a:pt x="0" y="1216"/>
                  <a:pt x="8" y="1152"/>
                </a:cubicBezTo>
                <a:cubicBezTo>
                  <a:pt x="16" y="1088"/>
                  <a:pt x="8" y="952"/>
                  <a:pt x="56" y="864"/>
                </a:cubicBezTo>
                <a:cubicBezTo>
                  <a:pt x="104" y="776"/>
                  <a:pt x="208" y="696"/>
                  <a:pt x="296" y="624"/>
                </a:cubicBezTo>
                <a:cubicBezTo>
                  <a:pt x="384" y="552"/>
                  <a:pt x="528" y="496"/>
                  <a:pt x="584" y="432"/>
                </a:cubicBezTo>
                <a:cubicBezTo>
                  <a:pt x="640" y="368"/>
                  <a:pt x="632" y="288"/>
                  <a:pt x="632" y="240"/>
                </a:cubicBezTo>
                <a:cubicBezTo>
                  <a:pt x="632" y="192"/>
                  <a:pt x="608" y="160"/>
                  <a:pt x="584" y="144"/>
                </a:cubicBezTo>
                <a:cubicBezTo>
                  <a:pt x="560" y="128"/>
                  <a:pt x="512" y="120"/>
                  <a:pt x="488" y="144"/>
                </a:cubicBezTo>
                <a:cubicBezTo>
                  <a:pt x="464" y="168"/>
                  <a:pt x="464" y="0"/>
                  <a:pt x="440" y="288"/>
                </a:cubicBezTo>
                <a:cubicBezTo>
                  <a:pt x="416" y="576"/>
                  <a:pt x="368" y="1584"/>
                  <a:pt x="344" y="1872"/>
                </a:cubicBezTo>
                <a:cubicBezTo>
                  <a:pt x="320" y="2160"/>
                  <a:pt x="320" y="1984"/>
                  <a:pt x="296" y="2016"/>
                </a:cubicBezTo>
                <a:cubicBezTo>
                  <a:pt x="272" y="2048"/>
                  <a:pt x="240" y="2072"/>
                  <a:pt x="200" y="2064"/>
                </a:cubicBezTo>
                <a:cubicBezTo>
                  <a:pt x="160" y="2056"/>
                  <a:pt x="80" y="2008"/>
                  <a:pt x="56" y="1968"/>
                </a:cubicBezTo>
                <a:cubicBezTo>
                  <a:pt x="32" y="1928"/>
                  <a:pt x="56" y="1848"/>
                  <a:pt x="56" y="182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grpSp>
        <p:nvGrpSpPr>
          <p:cNvPr id="12295" name="Group 38"/>
          <p:cNvGrpSpPr>
            <a:grpSpLocks/>
          </p:cNvGrpSpPr>
          <p:nvPr/>
        </p:nvGrpSpPr>
        <p:grpSpPr bwMode="auto">
          <a:xfrm>
            <a:off x="2133600" y="3505200"/>
            <a:ext cx="457200" cy="1143000"/>
            <a:chOff x="2064" y="1392"/>
            <a:chExt cx="432" cy="1008"/>
          </a:xfrm>
        </p:grpSpPr>
        <p:sp>
          <p:nvSpPr>
            <p:cNvPr id="12328" name="Line 39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Oval 40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grpSp>
        <p:nvGrpSpPr>
          <p:cNvPr id="12296" name="Group 42"/>
          <p:cNvGrpSpPr>
            <a:grpSpLocks/>
          </p:cNvGrpSpPr>
          <p:nvPr/>
        </p:nvGrpSpPr>
        <p:grpSpPr bwMode="auto">
          <a:xfrm>
            <a:off x="3124200" y="3657600"/>
            <a:ext cx="457200" cy="1143000"/>
            <a:chOff x="2064" y="1392"/>
            <a:chExt cx="432" cy="1008"/>
          </a:xfrm>
        </p:grpSpPr>
        <p:sp>
          <p:nvSpPr>
            <p:cNvPr id="12326" name="Line 43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Oval 44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grpSp>
        <p:nvGrpSpPr>
          <p:cNvPr id="12297" name="Group 45"/>
          <p:cNvGrpSpPr>
            <a:grpSpLocks/>
          </p:cNvGrpSpPr>
          <p:nvPr/>
        </p:nvGrpSpPr>
        <p:grpSpPr bwMode="auto">
          <a:xfrm>
            <a:off x="4038600" y="3810000"/>
            <a:ext cx="457200" cy="1143000"/>
            <a:chOff x="2064" y="1392"/>
            <a:chExt cx="432" cy="1008"/>
          </a:xfrm>
        </p:grpSpPr>
        <p:sp>
          <p:nvSpPr>
            <p:cNvPr id="12324" name="Line 46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Oval 47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grpSp>
        <p:nvGrpSpPr>
          <p:cNvPr id="12298" name="Group 48"/>
          <p:cNvGrpSpPr>
            <a:grpSpLocks/>
          </p:cNvGrpSpPr>
          <p:nvPr/>
        </p:nvGrpSpPr>
        <p:grpSpPr bwMode="auto">
          <a:xfrm>
            <a:off x="5181600" y="4114800"/>
            <a:ext cx="457200" cy="1219200"/>
            <a:chOff x="2064" y="1392"/>
            <a:chExt cx="432" cy="1008"/>
          </a:xfrm>
        </p:grpSpPr>
        <p:sp>
          <p:nvSpPr>
            <p:cNvPr id="12322" name="Line 49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Oval 50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grpSp>
        <p:nvGrpSpPr>
          <p:cNvPr id="12299" name="Group 51"/>
          <p:cNvGrpSpPr>
            <a:grpSpLocks/>
          </p:cNvGrpSpPr>
          <p:nvPr/>
        </p:nvGrpSpPr>
        <p:grpSpPr bwMode="auto">
          <a:xfrm>
            <a:off x="7391400" y="3429000"/>
            <a:ext cx="457200" cy="990600"/>
            <a:chOff x="2064" y="1392"/>
            <a:chExt cx="432" cy="1008"/>
          </a:xfrm>
        </p:grpSpPr>
        <p:sp>
          <p:nvSpPr>
            <p:cNvPr id="12320" name="Line 52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Oval 53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sp>
        <p:nvSpPr>
          <p:cNvPr id="12300" name="Freeform 54"/>
          <p:cNvSpPr>
            <a:spLocks/>
          </p:cNvSpPr>
          <p:nvPr/>
        </p:nvSpPr>
        <p:spPr bwMode="auto">
          <a:xfrm>
            <a:off x="4495800" y="4064000"/>
            <a:ext cx="152400" cy="736600"/>
          </a:xfrm>
          <a:custGeom>
            <a:avLst/>
            <a:gdLst>
              <a:gd name="T0" fmla="*/ 0 w 144"/>
              <a:gd name="T1" fmla="*/ 2147483647 h 512"/>
              <a:gd name="T2" fmla="*/ 2147483647 w 144"/>
              <a:gd name="T3" fmla="*/ 2147483647 h 512"/>
              <a:gd name="T4" fmla="*/ 2147483647 w 144"/>
              <a:gd name="T5" fmla="*/ 2147483647 h 512"/>
              <a:gd name="T6" fmla="*/ 2147483647 w 144"/>
              <a:gd name="T7" fmla="*/ 2147483647 h 512"/>
              <a:gd name="T8" fmla="*/ 0 w 144"/>
              <a:gd name="T9" fmla="*/ 2147483647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512"/>
              <a:gd name="T17" fmla="*/ 144 w 144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512">
                <a:moveTo>
                  <a:pt x="0" y="16"/>
                </a:moveTo>
                <a:cubicBezTo>
                  <a:pt x="0" y="0"/>
                  <a:pt x="72" y="32"/>
                  <a:pt x="96" y="112"/>
                </a:cubicBezTo>
                <a:cubicBezTo>
                  <a:pt x="120" y="192"/>
                  <a:pt x="144" y="480"/>
                  <a:pt x="144" y="496"/>
                </a:cubicBezTo>
                <a:cubicBezTo>
                  <a:pt x="144" y="512"/>
                  <a:pt x="120" y="280"/>
                  <a:pt x="96" y="208"/>
                </a:cubicBezTo>
                <a:cubicBezTo>
                  <a:pt x="72" y="136"/>
                  <a:pt x="0" y="32"/>
                  <a:pt x="0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2301" name="Freeform 55"/>
          <p:cNvSpPr>
            <a:spLocks/>
          </p:cNvSpPr>
          <p:nvPr/>
        </p:nvSpPr>
        <p:spPr bwMode="auto">
          <a:xfrm>
            <a:off x="2590800" y="1295400"/>
            <a:ext cx="152400" cy="736600"/>
          </a:xfrm>
          <a:custGeom>
            <a:avLst/>
            <a:gdLst>
              <a:gd name="T0" fmla="*/ 0 w 144"/>
              <a:gd name="T1" fmla="*/ 2147483647 h 512"/>
              <a:gd name="T2" fmla="*/ 2147483647 w 144"/>
              <a:gd name="T3" fmla="*/ 2147483647 h 512"/>
              <a:gd name="T4" fmla="*/ 2147483647 w 144"/>
              <a:gd name="T5" fmla="*/ 2147483647 h 512"/>
              <a:gd name="T6" fmla="*/ 2147483647 w 144"/>
              <a:gd name="T7" fmla="*/ 2147483647 h 512"/>
              <a:gd name="T8" fmla="*/ 0 w 144"/>
              <a:gd name="T9" fmla="*/ 2147483647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512"/>
              <a:gd name="T17" fmla="*/ 144 w 144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512">
                <a:moveTo>
                  <a:pt x="0" y="16"/>
                </a:moveTo>
                <a:cubicBezTo>
                  <a:pt x="0" y="0"/>
                  <a:pt x="72" y="32"/>
                  <a:pt x="96" y="112"/>
                </a:cubicBezTo>
                <a:cubicBezTo>
                  <a:pt x="120" y="192"/>
                  <a:pt x="144" y="480"/>
                  <a:pt x="144" y="496"/>
                </a:cubicBezTo>
                <a:cubicBezTo>
                  <a:pt x="144" y="512"/>
                  <a:pt x="120" y="280"/>
                  <a:pt x="96" y="208"/>
                </a:cubicBezTo>
                <a:cubicBezTo>
                  <a:pt x="72" y="136"/>
                  <a:pt x="0" y="32"/>
                  <a:pt x="0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2302" name="Freeform 56"/>
          <p:cNvSpPr>
            <a:spLocks/>
          </p:cNvSpPr>
          <p:nvPr/>
        </p:nvSpPr>
        <p:spPr bwMode="auto">
          <a:xfrm>
            <a:off x="4495800" y="3759200"/>
            <a:ext cx="152400" cy="736600"/>
          </a:xfrm>
          <a:custGeom>
            <a:avLst/>
            <a:gdLst>
              <a:gd name="T0" fmla="*/ 0 w 144"/>
              <a:gd name="T1" fmla="*/ 2147483647 h 512"/>
              <a:gd name="T2" fmla="*/ 2147483647 w 144"/>
              <a:gd name="T3" fmla="*/ 2147483647 h 512"/>
              <a:gd name="T4" fmla="*/ 2147483647 w 144"/>
              <a:gd name="T5" fmla="*/ 2147483647 h 512"/>
              <a:gd name="T6" fmla="*/ 2147483647 w 144"/>
              <a:gd name="T7" fmla="*/ 2147483647 h 512"/>
              <a:gd name="T8" fmla="*/ 0 w 144"/>
              <a:gd name="T9" fmla="*/ 2147483647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512"/>
              <a:gd name="T17" fmla="*/ 144 w 144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512">
                <a:moveTo>
                  <a:pt x="0" y="16"/>
                </a:moveTo>
                <a:cubicBezTo>
                  <a:pt x="0" y="0"/>
                  <a:pt x="72" y="32"/>
                  <a:pt x="96" y="112"/>
                </a:cubicBezTo>
                <a:cubicBezTo>
                  <a:pt x="120" y="192"/>
                  <a:pt x="144" y="480"/>
                  <a:pt x="144" y="496"/>
                </a:cubicBezTo>
                <a:cubicBezTo>
                  <a:pt x="144" y="512"/>
                  <a:pt x="120" y="280"/>
                  <a:pt x="96" y="208"/>
                </a:cubicBezTo>
                <a:cubicBezTo>
                  <a:pt x="72" y="136"/>
                  <a:pt x="0" y="32"/>
                  <a:pt x="0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2303" name="Freeform 57"/>
          <p:cNvSpPr>
            <a:spLocks/>
          </p:cNvSpPr>
          <p:nvPr/>
        </p:nvSpPr>
        <p:spPr bwMode="auto">
          <a:xfrm>
            <a:off x="5638800" y="4114800"/>
            <a:ext cx="152400" cy="736600"/>
          </a:xfrm>
          <a:custGeom>
            <a:avLst/>
            <a:gdLst>
              <a:gd name="T0" fmla="*/ 0 w 144"/>
              <a:gd name="T1" fmla="*/ 2147483647 h 512"/>
              <a:gd name="T2" fmla="*/ 2147483647 w 144"/>
              <a:gd name="T3" fmla="*/ 2147483647 h 512"/>
              <a:gd name="T4" fmla="*/ 2147483647 w 144"/>
              <a:gd name="T5" fmla="*/ 2147483647 h 512"/>
              <a:gd name="T6" fmla="*/ 2147483647 w 144"/>
              <a:gd name="T7" fmla="*/ 2147483647 h 512"/>
              <a:gd name="T8" fmla="*/ 0 w 144"/>
              <a:gd name="T9" fmla="*/ 2147483647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512"/>
              <a:gd name="T17" fmla="*/ 144 w 144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512">
                <a:moveTo>
                  <a:pt x="0" y="16"/>
                </a:moveTo>
                <a:cubicBezTo>
                  <a:pt x="0" y="0"/>
                  <a:pt x="72" y="32"/>
                  <a:pt x="96" y="112"/>
                </a:cubicBezTo>
                <a:cubicBezTo>
                  <a:pt x="120" y="192"/>
                  <a:pt x="144" y="480"/>
                  <a:pt x="144" y="496"/>
                </a:cubicBezTo>
                <a:cubicBezTo>
                  <a:pt x="144" y="512"/>
                  <a:pt x="120" y="280"/>
                  <a:pt x="96" y="208"/>
                </a:cubicBezTo>
                <a:cubicBezTo>
                  <a:pt x="72" y="136"/>
                  <a:pt x="0" y="32"/>
                  <a:pt x="0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grpSp>
        <p:nvGrpSpPr>
          <p:cNvPr id="12304" name="Group 58"/>
          <p:cNvGrpSpPr>
            <a:grpSpLocks/>
          </p:cNvGrpSpPr>
          <p:nvPr/>
        </p:nvGrpSpPr>
        <p:grpSpPr bwMode="auto">
          <a:xfrm>
            <a:off x="8534400" y="4038600"/>
            <a:ext cx="457200" cy="1371600"/>
            <a:chOff x="2064" y="1392"/>
            <a:chExt cx="432" cy="1008"/>
          </a:xfrm>
        </p:grpSpPr>
        <p:sp>
          <p:nvSpPr>
            <p:cNvPr id="12318" name="Line 59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Oval 60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sp>
        <p:nvSpPr>
          <p:cNvPr id="12305" name="Line 61"/>
          <p:cNvSpPr>
            <a:spLocks noChangeShapeType="1"/>
          </p:cNvSpPr>
          <p:nvPr/>
        </p:nvSpPr>
        <p:spPr bwMode="auto">
          <a:xfrm>
            <a:off x="8305800" y="5257800"/>
            <a:ext cx="838200" cy="7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06" name="Group 62"/>
          <p:cNvGrpSpPr>
            <a:grpSpLocks/>
          </p:cNvGrpSpPr>
          <p:nvPr/>
        </p:nvGrpSpPr>
        <p:grpSpPr bwMode="auto">
          <a:xfrm>
            <a:off x="6248400" y="4038600"/>
            <a:ext cx="457200" cy="1143000"/>
            <a:chOff x="2064" y="1392"/>
            <a:chExt cx="432" cy="1008"/>
          </a:xfrm>
        </p:grpSpPr>
        <p:sp>
          <p:nvSpPr>
            <p:cNvPr id="12316" name="Line 63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Oval 64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</p:grpSp>
      <p:sp>
        <p:nvSpPr>
          <p:cNvPr id="268354" name="Rectangle 66"/>
          <p:cNvSpPr>
            <a:spLocks noChangeArrowheads="1"/>
          </p:cNvSpPr>
          <p:nvPr/>
        </p:nvSpPr>
        <p:spPr bwMode="auto">
          <a:xfrm>
            <a:off x="8153400" y="5867400"/>
            <a:ext cx="1011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Đô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en</a:t>
            </a:r>
          </a:p>
        </p:txBody>
      </p:sp>
      <p:sp>
        <p:nvSpPr>
          <p:cNvPr id="268355" name="Rectangle 67"/>
          <p:cNvSpPr>
            <a:spLocks noChangeArrowheads="1"/>
          </p:cNvSpPr>
          <p:nvPr/>
        </p:nvSpPr>
        <p:spPr bwMode="auto">
          <a:xfrm>
            <a:off x="6997700" y="5867400"/>
            <a:ext cx="113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Xi trắng,</a:t>
            </a:r>
          </a:p>
        </p:txBody>
      </p:sp>
      <p:sp>
        <p:nvSpPr>
          <p:cNvPr id="268356" name="Rectangle 68"/>
          <p:cNvSpPr>
            <a:spLocks noChangeArrowheads="1"/>
          </p:cNvSpPr>
          <p:nvPr/>
        </p:nvSpPr>
        <p:spPr bwMode="auto">
          <a:xfrm>
            <a:off x="5997575" y="5867400"/>
            <a:ext cx="1023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en</a:t>
            </a:r>
            <a:r>
              <a:rPr lang="en-US" sz="2000">
                <a:solidFill>
                  <a:srgbClr val="FFFF99"/>
                </a:solidFill>
                <a:latin typeface="Arial" charset="0"/>
              </a:rPr>
              <a:t>,</a:t>
            </a:r>
          </a:p>
        </p:txBody>
      </p:sp>
      <p:sp>
        <p:nvSpPr>
          <p:cNvPr id="268357" name="Rectangle 69"/>
          <p:cNvSpPr>
            <a:spLocks noChangeArrowheads="1"/>
          </p:cNvSpPr>
          <p:nvPr/>
        </p:nvSpPr>
        <p:spPr bwMode="auto">
          <a:xfrm>
            <a:off x="4991100" y="5867400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Rê </a:t>
            </a:r>
            <a:r>
              <a:rPr lang="vi-VN" sz="2000">
                <a:latin typeface="Arial" charset="0"/>
              </a:rPr>
              <a:t>đơ</a:t>
            </a:r>
            <a:r>
              <a:rPr lang="en-US" sz="2000">
                <a:latin typeface="Arial" charset="0"/>
              </a:rPr>
              <a:t>n,</a:t>
            </a:r>
          </a:p>
        </p:txBody>
      </p:sp>
      <p:sp>
        <p:nvSpPr>
          <p:cNvPr id="268358" name="Rectangle 70"/>
          <p:cNvSpPr>
            <a:spLocks noChangeArrowheads="1"/>
          </p:cNvSpPr>
          <p:nvPr/>
        </p:nvSpPr>
        <p:spPr bwMode="auto">
          <a:xfrm>
            <a:off x="3848100" y="5867400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Pha kép</a:t>
            </a:r>
            <a:r>
              <a:rPr lang="en-US" sz="2000">
                <a:solidFill>
                  <a:srgbClr val="FFFF99"/>
                </a:solidFill>
                <a:latin typeface="Arial" charset="0"/>
              </a:rPr>
              <a:t>,</a:t>
            </a:r>
          </a:p>
        </p:txBody>
      </p:sp>
      <p:sp>
        <p:nvSpPr>
          <p:cNvPr id="268359" name="Rectangle 71"/>
          <p:cNvSpPr>
            <a:spLocks noChangeArrowheads="1"/>
          </p:cNvSpPr>
          <p:nvPr/>
        </p:nvSpPr>
        <p:spPr bwMode="auto">
          <a:xfrm>
            <a:off x="2743200" y="5867400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Son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en</a:t>
            </a:r>
            <a:r>
              <a:rPr lang="en-US" sz="2000">
                <a:solidFill>
                  <a:srgbClr val="FFFF99"/>
                </a:solidFill>
                <a:latin typeface="Arial" charset="0"/>
              </a:rPr>
              <a:t>,</a:t>
            </a:r>
          </a:p>
        </p:txBody>
      </p: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1752600" y="5867400"/>
            <a:ext cx="1065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La </a:t>
            </a:r>
            <a:r>
              <a:rPr lang="vi-VN" sz="2000">
                <a:latin typeface="Arial" charset="0"/>
              </a:rPr>
              <a:t>đơ</a:t>
            </a:r>
            <a:r>
              <a:rPr lang="en-US" sz="2000">
                <a:latin typeface="Arial" charset="0"/>
              </a:rPr>
              <a:t>n,</a:t>
            </a:r>
          </a:p>
        </p:txBody>
      </p:sp>
      <p:sp>
        <p:nvSpPr>
          <p:cNvPr id="268361" name="Rectangle 73"/>
          <p:cNvSpPr>
            <a:spLocks noChangeArrowheads="1"/>
          </p:cNvSpPr>
          <p:nvPr/>
        </p:nvSpPr>
        <p:spPr bwMode="auto">
          <a:xfrm>
            <a:off x="381000" y="5867400"/>
            <a:ext cx="1366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Son trắng,</a:t>
            </a:r>
          </a:p>
        </p:txBody>
      </p:sp>
      <p:sp>
        <p:nvSpPr>
          <p:cNvPr id="268362" name="AutoShape 74"/>
          <p:cNvSpPr>
            <a:spLocks noChangeArrowheads="1"/>
          </p:cNvSpPr>
          <p:nvPr/>
        </p:nvSpPr>
        <p:spPr bwMode="auto">
          <a:xfrm>
            <a:off x="3429000" y="0"/>
            <a:ext cx="4419600" cy="1905000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FF9BFF"/>
              </a:gs>
              <a:gs pos="50000">
                <a:schemeClr val="bg1"/>
              </a:gs>
              <a:gs pos="100000">
                <a:srgbClr val="FF9B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2400" b="1">
                <a:solidFill>
                  <a:srgbClr val="FFFF99"/>
                </a:solidFill>
                <a:latin typeface="Arial"/>
              </a:rPr>
              <a:t>Vận dụng tên nốt hình nốt </a:t>
            </a:r>
            <a:r>
              <a:rPr lang="vi-VN" sz="2400" b="1">
                <a:solidFill>
                  <a:srgbClr val="FFFF99"/>
                </a:solidFill>
                <a:latin typeface="Arial"/>
              </a:rPr>
              <a:t>đ</a:t>
            </a:r>
            <a:r>
              <a:rPr lang="en-US" sz="2400" b="1">
                <a:solidFill>
                  <a:srgbClr val="FFFF99"/>
                </a:solidFill>
                <a:latin typeface="Arial"/>
              </a:rPr>
              <a:t>ã học vào bài tập</a:t>
            </a:r>
            <a:r>
              <a:rPr lang="en-US" sz="2400">
                <a:solidFill>
                  <a:srgbClr val="FFFF99"/>
                </a:solidFill>
                <a:latin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8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8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8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8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8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8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8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8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8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8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8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8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8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8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8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8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8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8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8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8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8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68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68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68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68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68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68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68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68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68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29" grpId="0" animBg="1"/>
      <p:bldP spid="268354" grpId="0"/>
      <p:bldP spid="268361" grpId="0"/>
      <p:bldP spid="2683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 flipH="1">
            <a:off x="1295400" y="990600"/>
            <a:ext cx="609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64522" name="Music">
            <a:hlinkClick r:id="rId2" action="ppaction://hlinkpres?slideindex=4&amp;slidetitle=Slide 4"/>
          </p:cNvPr>
          <p:cNvSpPr>
            <a:spLocks noEditPoints="1" noChangeArrowheads="1"/>
          </p:cNvSpPr>
          <p:nvPr/>
        </p:nvSpPr>
        <p:spPr bwMode="auto">
          <a:xfrm rot="-1632241">
            <a:off x="6934200" y="5562600"/>
            <a:ext cx="1447800" cy="762000"/>
          </a:xfrm>
          <a:custGeom>
            <a:avLst/>
            <a:gdLst>
              <a:gd name="T0" fmla="*/ 492788 w 21600"/>
              <a:gd name="T1" fmla="*/ 1623 h 21600"/>
              <a:gd name="T2" fmla="*/ 494196 w 21600"/>
              <a:gd name="T3" fmla="*/ 349250 h 21600"/>
              <a:gd name="T4" fmla="*/ 1453363 w 21600"/>
              <a:gd name="T5" fmla="*/ 354930 h 21600"/>
              <a:gd name="T6" fmla="*/ 492788 w 21600"/>
              <a:gd name="T7" fmla="*/ 1623 h 21600"/>
              <a:gd name="T8" fmla="*/ 144780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6934200" cy="6019800"/>
          </a:xfrm>
          <a:noFill/>
        </p:spPr>
        <p:txBody>
          <a:bodyPr/>
          <a:lstStyle/>
          <a:p>
            <a:pPr eaLnBrk="1" hangingPunct="1"/>
            <a:r>
              <a:rPr lang="en-US" sz="2400" b="1" i="1" smtClean="0">
                <a:latin typeface="Arial" charset="0"/>
              </a:rPr>
              <a:t>	</a:t>
            </a:r>
            <a:br>
              <a:rPr lang="en-US" sz="2400" b="1" i="1" smtClean="0">
                <a:latin typeface="Arial" charset="0"/>
              </a:rPr>
            </a:br>
            <a:r>
              <a:rPr lang="en-US" sz="2400" b="1" i="1" smtClean="0">
                <a:latin typeface="Arial" charset="0"/>
              </a:rPr>
              <a:t/>
            </a:r>
            <a:br>
              <a:rPr lang="en-US" sz="2400" b="1" i="1" smtClean="0">
                <a:latin typeface="Arial" charset="0"/>
              </a:rPr>
            </a:br>
            <a:r>
              <a:rPr lang="en-US" sz="2400" b="1" i="1" smtClean="0">
                <a:latin typeface="Arial" charset="0"/>
              </a:rPr>
              <a:t/>
            </a:r>
            <a:br>
              <a:rPr lang="en-US" sz="2400" b="1" i="1" smtClean="0">
                <a:latin typeface="Arial" charset="0"/>
              </a:rPr>
            </a:br>
            <a:r>
              <a:rPr lang="en-US" sz="2400" b="1" i="1" smtClean="0">
                <a:latin typeface="Arial" charset="0"/>
              </a:rPr>
              <a:t/>
            </a:r>
            <a:br>
              <a:rPr lang="en-US" sz="2400" b="1" i="1" smtClean="0">
                <a:latin typeface="Arial" charset="0"/>
              </a:rPr>
            </a:br>
            <a:r>
              <a:rPr lang="en-US" sz="2400" b="1" i="1" smtClean="0">
                <a:latin typeface="Arial" charset="0"/>
              </a:rPr>
              <a:t/>
            </a:r>
            <a:br>
              <a:rPr lang="en-US" sz="2400" b="1" i="1" smtClean="0">
                <a:latin typeface="Arial" charset="0"/>
              </a:rPr>
            </a:br>
            <a:endParaRPr lang="en-US" sz="2400" b="1" i="1" smtClean="0">
              <a:latin typeface="Arial" charset="0"/>
            </a:endParaRPr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1371600" y="1143000"/>
            <a:ext cx="6096000" cy="114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r>
              <a:rPr lang="en-US" sz="3600">
                <a:solidFill>
                  <a:srgbClr val="FFFF99"/>
                </a:solidFill>
                <a:latin typeface="Arial" charset="0"/>
              </a:rPr>
              <a:t>* Hoạt </a:t>
            </a:r>
            <a:r>
              <a:rPr lang="vi-VN" sz="3600">
                <a:solidFill>
                  <a:srgbClr val="FFFF99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99"/>
                </a:solidFill>
                <a:latin typeface="Arial" charset="0"/>
              </a:rPr>
              <a:t>ộng 2: Tập biểu diễn các bài hát </a:t>
            </a:r>
            <a:r>
              <a:rPr lang="vi-VN" sz="3600">
                <a:solidFill>
                  <a:srgbClr val="FFFF99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FF99"/>
                </a:solidFill>
                <a:latin typeface="Arial" charset="0"/>
              </a:rPr>
              <a:t>ã học.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nimBg="1"/>
      <p:bldP spid="645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* Yêu cầu :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6096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         Các nhóm có thời gian chuẩn bị ở nhà. Bây giờ lần l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ợt lên trinh bày. Đội nào có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ộng tác phụ hoạ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ẹp sẽ </a:t>
            </a:r>
            <a:r>
              <a:rPr lang="vi-VN" sz="2800" smtClean="0">
                <a:latin typeface="Arial" charset="0"/>
              </a:rPr>
              <a:t>đư</a:t>
            </a:r>
            <a:r>
              <a:rPr lang="en-US" sz="2800" smtClean="0">
                <a:latin typeface="Arial" charset="0"/>
              </a:rPr>
              <a:t>ợc th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ởng( phần th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ởng là   một phần quà...bí mật và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ặc biệt)</a:t>
            </a:r>
          </a:p>
        </p:txBody>
      </p:sp>
      <p:pic>
        <p:nvPicPr>
          <p:cNvPr id="14340" name="Picture 4" descr="Ani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BAMBI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30863"/>
            <a:ext cx="205740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562600"/>
            <a:ext cx="2057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304800"/>
            <a:ext cx="9144000" cy="68580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endParaRPr lang="en-US" smtClean="0">
              <a:latin typeface="Arial" charset="0"/>
            </a:endParaRPr>
          </a:p>
          <a:p>
            <a:pPr lvl="2" eaLnBrk="1" hangingPunct="1"/>
            <a:r>
              <a:rPr lang="en-US" sz="5400" i="1" smtClean="0">
                <a:latin typeface="Arial" charset="0"/>
              </a:rPr>
              <a:t>Chúng em tập biểu diễn:</a:t>
            </a:r>
          </a:p>
          <a:p>
            <a:pPr eaLnBrk="1" hangingPunct="1"/>
            <a:r>
              <a:rPr lang="en-US" smtClean="0">
                <a:solidFill>
                  <a:srgbClr val="FFFF99"/>
                </a:solidFill>
                <a:latin typeface="Arial" charset="0"/>
              </a:rPr>
              <a:t>Nhóm Sóc nhỏ:       </a:t>
            </a:r>
          </a:p>
          <a:p>
            <a:pPr eaLnBrk="1" hangingPunct="1"/>
            <a:r>
              <a:rPr lang="en-US" smtClean="0">
                <a:latin typeface="Arial" charset="0"/>
              </a:rPr>
              <a:t>Nhóm Thỏ xinh:      </a:t>
            </a:r>
          </a:p>
          <a:p>
            <a:pPr eaLnBrk="1" hangingPunct="1"/>
            <a:r>
              <a:rPr lang="en-US" smtClean="0">
                <a:solidFill>
                  <a:srgbClr val="FF9999"/>
                </a:solidFill>
                <a:latin typeface="Arial" charset="0"/>
              </a:rPr>
              <a:t>Nhóm H</a:t>
            </a:r>
            <a:r>
              <a:rPr lang="vi-VN" smtClean="0">
                <a:solidFill>
                  <a:srgbClr val="FF9999"/>
                </a:solidFill>
                <a:latin typeface="Arial" charset="0"/>
              </a:rPr>
              <a:t>ươ</a:t>
            </a:r>
            <a:r>
              <a:rPr lang="en-US" smtClean="0">
                <a:solidFill>
                  <a:srgbClr val="FF9999"/>
                </a:solidFill>
                <a:latin typeface="Arial" charset="0"/>
              </a:rPr>
              <a:t>u, Nai :     </a:t>
            </a:r>
            <a:endParaRPr lang="en-US" smtClean="0">
              <a:solidFill>
                <a:srgbClr val="66FF33"/>
              </a:solidFill>
              <a:latin typeface="Arial" charset="0"/>
            </a:endParaRPr>
          </a:p>
        </p:txBody>
      </p:sp>
      <p:pic>
        <p:nvPicPr>
          <p:cNvPr id="19559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905000"/>
            <a:ext cx="5181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600" name="Picture 16" descr="Ani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905000"/>
            <a:ext cx="5257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601" name="Picture 17" descr="BAMBI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905000"/>
            <a:ext cx="5257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19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95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81000" y="533400"/>
            <a:ext cx="8229600" cy="57150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CCFFCC"/>
              </a:gs>
              <a:gs pos="100000">
                <a:srgbClr val="FBFFFB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0033CC"/>
                </a:solidFill>
                <a:latin typeface="Arial" charset="0"/>
              </a:rPr>
              <a:t>Ban giám kh</a:t>
            </a:r>
            <a:r>
              <a:rPr lang="en-US" sz="3600" b="1">
                <a:solidFill>
                  <a:srgbClr val="0033CC"/>
                </a:solidFill>
                <a:latin typeface="Arial" charset="0"/>
              </a:rPr>
              <a:t>ả</a:t>
            </a:r>
            <a:r>
              <a:rPr lang="en-US" sz="4000" b="1">
                <a:solidFill>
                  <a:srgbClr val="0033CC"/>
                </a:solidFill>
                <a:latin typeface="Arial" charset="0"/>
              </a:rPr>
              <a:t>o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0033CC"/>
                </a:solidFill>
                <a:latin typeface="Arial" charset="0"/>
              </a:rPr>
              <a:t>công b</a:t>
            </a:r>
            <a:r>
              <a:rPr lang="en-US" sz="3600" b="1">
                <a:solidFill>
                  <a:srgbClr val="0033CC"/>
                </a:solidFill>
                <a:latin typeface="Arial" charset="0"/>
              </a:rPr>
              <a:t>ố</a:t>
            </a:r>
            <a:r>
              <a:rPr lang="en-US" sz="4000" b="1">
                <a:solidFill>
                  <a:srgbClr val="0033CC"/>
                </a:solidFill>
                <a:latin typeface="Arial" charset="0"/>
              </a:rPr>
              <a:t> kết qu</a:t>
            </a:r>
            <a:r>
              <a:rPr lang="en-US" sz="3600" b="1">
                <a:solidFill>
                  <a:srgbClr val="0033CC"/>
                </a:solidFill>
                <a:latin typeface="Arial" charset="0"/>
              </a:rPr>
              <a:t>ả</a:t>
            </a:r>
            <a:r>
              <a:rPr lang="en-US" sz="4000" b="1">
                <a:solidFill>
                  <a:srgbClr val="0033CC"/>
                </a:solidFill>
                <a:latin typeface="Arial" charset="0"/>
              </a:rPr>
              <a:t>,trao quà.</a:t>
            </a:r>
            <a:endParaRPr lang="en-US" sz="400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Về nhà   ôn các nốt nhạc,  3 bài hát vừa ôn.</a:t>
            </a:r>
            <a:r>
              <a:rPr 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305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Tìm ra 1 vài động tác vận động phụ hoạ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 tập biểu diễn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bài hát còn lại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86000" cy="1219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* Bài cũ: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590800"/>
            <a:ext cx="731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 ?Theo em, các dòng kẻ trên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ây có phải là    		khuông nhạc không? tại sao?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*Trả lời:   Không phải, vì nó chỉ có 4 dòng kẻ.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?Vậy theo em, một khuông nhạc cần phải có mấy  dòng kẻ?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*Trả lời:     Cần phải có 5 dòng kẻ.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                                                                                                                                  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09600"/>
            <a:ext cx="708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2057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FF00"/>
                </a:solidFill>
                <a:latin typeface="Arial" charset="0"/>
              </a:rPr>
              <a:t>*</a:t>
            </a: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Khuông nhạc:    + Gồm 5 dòng kẻ nằm ngang song song và  		                         cách </a:t>
            </a:r>
            <a:r>
              <a:rPr lang="vi-VN" sz="2400" b="1" smtClean="0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ều nhau, tạo thành 4 khe.                                                		        + Số thứ tự của dòng và khe </a:t>
            </a:r>
            <a:r>
              <a:rPr lang="vi-VN" sz="2400" b="1" smtClean="0">
                <a:solidFill>
                  <a:srgbClr val="00FF00"/>
                </a:solidFill>
                <a:latin typeface="Arial" charset="0"/>
              </a:rPr>
              <a:t>đư</a:t>
            </a: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ợc tính từ 			                          d</a:t>
            </a:r>
            <a:r>
              <a:rPr lang="vi-VN" sz="2400" b="1" smtClean="0">
                <a:solidFill>
                  <a:srgbClr val="00FF00"/>
                </a:solidFill>
                <a:latin typeface="Arial" charset="0"/>
              </a:rPr>
              <a:t>ư</a:t>
            </a: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ới lên.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2895600"/>
          </a:xfrm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84450"/>
            <a:ext cx="91440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i="1" smtClean="0">
                <a:latin typeface="Arial" charset="0"/>
              </a:rPr>
              <a:t>Khoá Son:</a:t>
            </a:r>
            <a:r>
              <a:rPr lang="en-US" sz="2800" b="1" smtClean="0">
                <a:latin typeface="Arial" charset="0"/>
              </a:rPr>
              <a:t>Trong các khoá nhạc d</a:t>
            </a:r>
            <a:r>
              <a:rPr lang="vi-VN" sz="2800" b="1" smtClean="0">
                <a:latin typeface="Arial" charset="0"/>
              </a:rPr>
              <a:t>ư</a:t>
            </a:r>
            <a:r>
              <a:rPr lang="en-US" sz="2800" b="1" smtClean="0">
                <a:latin typeface="Arial" charset="0"/>
              </a:rPr>
              <a:t>ới </a:t>
            </a:r>
            <a:r>
              <a:rPr lang="vi-VN" sz="2800" b="1" smtClean="0">
                <a:latin typeface="Arial" charset="0"/>
              </a:rPr>
              <a:t>đ</a:t>
            </a:r>
            <a:r>
              <a:rPr lang="en-US" sz="2800" b="1" smtClean="0">
                <a:latin typeface="Arial" charset="0"/>
              </a:rPr>
              <a:t>ây, khoá số mấy là em quen thuộc nhất?</a:t>
            </a:r>
            <a:endParaRPr lang="en-US" sz="2800" i="1" smtClean="0">
              <a:latin typeface="Arial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594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1371600" y="1447800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Khóa Son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ặt ở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âu?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Khoá Son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ặt ở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ầu khuông nhạc.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3619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8600"/>
            <a:ext cx="70104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 	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?Vậy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ể viết nên một bản nhạc các nhạc sỹ th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ờng dùng mấy nốt nhạc c</a:t>
            </a:r>
            <a:r>
              <a:rPr lang="vi-VN" smtClean="0">
                <a:latin typeface="Arial" charset="0"/>
              </a:rPr>
              <a:t>ơ</a:t>
            </a:r>
            <a:r>
              <a:rPr lang="en-US" smtClean="0">
                <a:latin typeface="Arial" charset="0"/>
              </a:rPr>
              <a:t> bản? Hãy kể tên 7 nốt nhạc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ó?</a:t>
            </a:r>
          </a:p>
          <a:p>
            <a:pPr eaLnBrk="1" hangingPunct="1"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Arial" charset="0"/>
              </a:rPr>
              <a:t>	</a:t>
            </a:r>
            <a:r>
              <a:rPr lang="en-US" smtClean="0">
                <a:latin typeface="Arial" charset="0"/>
              </a:rPr>
              <a:t>*Trả lời:     7 nốt nhạc c</a:t>
            </a:r>
            <a:r>
              <a:rPr lang="vi-VN" smtClean="0">
                <a:latin typeface="Arial" charset="0"/>
              </a:rPr>
              <a:t>ơ</a:t>
            </a:r>
            <a:r>
              <a:rPr lang="en-US" smtClean="0">
                <a:latin typeface="Arial" charset="0"/>
              </a:rPr>
              <a:t> bản.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Đồ,Rê,Mi,Pha,Son,la, Xi.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3048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6600" u="sng">
                <a:solidFill>
                  <a:srgbClr val="66FF33"/>
                </a:solidFill>
                <a:latin typeface="Arial" charset="0"/>
              </a:rPr>
              <a:t>ÂM NHẠC </a:t>
            </a:r>
            <a:r>
              <a:rPr lang="en-US" sz="7200" u="sng">
                <a:solidFill>
                  <a:srgbClr val="66FF33"/>
                </a:solidFill>
                <a:latin typeface="Arial" charset="0"/>
              </a:rPr>
              <a:t>3 :  </a:t>
            </a:r>
            <a:r>
              <a:rPr lang="en-US" sz="4400" u="sng">
                <a:solidFill>
                  <a:srgbClr val="66FF33"/>
                </a:solidFill>
                <a:latin typeface="Arial" charset="0"/>
              </a:rPr>
              <a:t>TIẾT 33</a:t>
            </a:r>
          </a:p>
        </p:txBody>
      </p:sp>
      <p:sp>
        <p:nvSpPr>
          <p:cNvPr id="260099" name="Music"/>
          <p:cNvSpPr>
            <a:spLocks noEditPoints="1" noChangeArrowheads="1"/>
          </p:cNvSpPr>
          <p:nvPr/>
        </p:nvSpPr>
        <p:spPr bwMode="auto">
          <a:xfrm>
            <a:off x="0" y="0"/>
            <a:ext cx="1295400" cy="2286000"/>
          </a:xfrm>
          <a:custGeom>
            <a:avLst/>
            <a:gdLst>
              <a:gd name="T0" fmla="*/ 440916 w 21600"/>
              <a:gd name="T1" fmla="*/ 4868 h 21600"/>
              <a:gd name="T2" fmla="*/ 442175 w 21600"/>
              <a:gd name="T3" fmla="*/ 1047750 h 21600"/>
              <a:gd name="T4" fmla="*/ 1300378 w 21600"/>
              <a:gd name="T5" fmla="*/ 1064789 h 21600"/>
              <a:gd name="T6" fmla="*/ 440916 w 21600"/>
              <a:gd name="T7" fmla="*/ 4868 h 21600"/>
              <a:gd name="T8" fmla="*/ 129540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9220" name="Music"/>
          <p:cNvSpPr>
            <a:spLocks noEditPoints="1" noChangeArrowheads="1"/>
          </p:cNvSpPr>
          <p:nvPr/>
        </p:nvSpPr>
        <p:spPr bwMode="auto">
          <a:xfrm>
            <a:off x="7543800" y="4876800"/>
            <a:ext cx="1295400" cy="1981200"/>
          </a:xfrm>
          <a:custGeom>
            <a:avLst/>
            <a:gdLst>
              <a:gd name="T0" fmla="*/ 440916 w 21600"/>
              <a:gd name="T1" fmla="*/ 4219 h 21600"/>
              <a:gd name="T2" fmla="*/ 442175 w 21600"/>
              <a:gd name="T3" fmla="*/ 908050 h 21600"/>
              <a:gd name="T4" fmla="*/ 1300378 w 21600"/>
              <a:gd name="T5" fmla="*/ 922817 h 21600"/>
              <a:gd name="T6" fmla="*/ 440916 w 21600"/>
              <a:gd name="T7" fmla="*/ 4219 h 21600"/>
              <a:gd name="T8" fmla="*/ 129540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>
                <a:latin typeface="Arial"/>
              </a:rPr>
              <a:t>   Ôn tập các nốt nhạc.</a:t>
            </a:r>
          </a:p>
          <a:p>
            <a:pPr eaLnBrk="0" hangingPunct="0">
              <a:defRPr/>
            </a:pPr>
            <a:r>
              <a:rPr lang="en-US" sz="3600">
                <a:latin typeface="Arial"/>
              </a:rPr>
              <a:t>   Tập biểu diễn các bài hát </a:t>
            </a:r>
            <a:r>
              <a:rPr lang="vi-VN" sz="3600">
                <a:latin typeface="Arial"/>
              </a:rPr>
              <a:t>đ</a:t>
            </a:r>
            <a:r>
              <a:rPr lang="en-US" sz="3600">
                <a:latin typeface="Arial"/>
              </a:rPr>
              <a:t>ã học.</a:t>
            </a:r>
          </a:p>
          <a:p>
            <a:pPr eaLnBrk="0" hangingPunct="0">
              <a:defRPr/>
            </a:pPr>
            <a:r>
              <a:rPr lang="en-US" sz="2400" u="sng">
                <a:solidFill>
                  <a:srgbClr val="66FF33"/>
                </a:solidFill>
                <a:latin typeface="Arial"/>
              </a:rPr>
              <a:t>   </a:t>
            </a:r>
            <a:endParaRPr lang="en-US" sz="3200" i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837 0.44977 C 0.86719 0.01273 0.84584 -0.42431 0.90105 -0.41667 C 0.95625 -0.40903 1.40868 0.32639 1.2198 0.4956 C 1.03073 0.66527 -0.19791 0.71805 -0.23333 0.59977 C -0.26875 0.48171 0.95764 -0.33264 1.00712 -0.2125 C 1.05677 -0.0926 0.22084 1.06504 0.06355 1.3206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animBg="1"/>
      <p:bldP spid="260099" grpId="1" animBg="1"/>
      <p:bldP spid="260099" grpId="2" animBg="1"/>
      <p:bldP spid="260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4000" i="1" u="sng" smtClean="0">
                <a:latin typeface="Arial" charset="0"/>
              </a:rPr>
              <a:t>Hoạt </a:t>
            </a:r>
            <a:r>
              <a:rPr lang="vi-VN" sz="4000" i="1" u="sng" smtClean="0">
                <a:latin typeface="Arial" charset="0"/>
              </a:rPr>
              <a:t>đ</a:t>
            </a:r>
            <a:r>
              <a:rPr lang="en-US" sz="4000" i="1" u="sng" smtClean="0">
                <a:latin typeface="Arial" charset="0"/>
              </a:rPr>
              <a:t>ộng 1 :</a:t>
            </a:r>
            <a:r>
              <a:rPr lang="en-US" sz="4000" i="1" smtClean="0">
                <a:latin typeface="Arial" charset="0"/>
              </a:rPr>
              <a:t> Ôn tập các nốt nhạc.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Arial" charset="0"/>
              </a:rPr>
              <a:t>Thứ tự các nốt nhạc trên khuông nhạc: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        </a:t>
            </a:r>
            <a:endParaRPr lang="en-US" sz="2800" smtClean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495800" y="4095750"/>
            <a:ext cx="32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05000" y="3048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36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762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676400" y="1066800"/>
            <a:ext cx="6400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 ÔN MỘT SỐ HÌNH NỐT NHẠC: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76600" y="4572000"/>
            <a:ext cx="1447800" cy="1752600"/>
            <a:chOff x="1152" y="1488"/>
            <a:chExt cx="912" cy="1104"/>
          </a:xfrm>
        </p:grpSpPr>
        <p:sp>
          <p:nvSpPr>
            <p:cNvPr id="11302" name="Line 6"/>
            <p:cNvSpPr>
              <a:spLocks noChangeShapeType="1"/>
            </p:cNvSpPr>
            <p:nvPr/>
          </p:nvSpPr>
          <p:spPr bwMode="auto">
            <a:xfrm>
              <a:off x="1680" y="153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Oval 7"/>
            <p:cNvSpPr>
              <a:spLocks noChangeArrowheads="1"/>
            </p:cNvSpPr>
            <p:nvPr/>
          </p:nvSpPr>
          <p:spPr bwMode="auto">
            <a:xfrm rot="-1911308">
              <a:off x="1269" y="2316"/>
              <a:ext cx="432" cy="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304" name="Arc 8"/>
            <p:cNvSpPr>
              <a:spLocks/>
            </p:cNvSpPr>
            <p:nvPr/>
          </p:nvSpPr>
          <p:spPr bwMode="auto">
            <a:xfrm>
              <a:off x="1680" y="1572"/>
              <a:ext cx="14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5" name="Group 9"/>
            <p:cNvGrpSpPr>
              <a:grpSpLocks/>
            </p:cNvGrpSpPr>
            <p:nvPr/>
          </p:nvGrpSpPr>
          <p:grpSpPr bwMode="auto">
            <a:xfrm>
              <a:off x="1152" y="1488"/>
              <a:ext cx="912" cy="1104"/>
              <a:chOff x="2496" y="2025"/>
              <a:chExt cx="2160" cy="768"/>
            </a:xfrm>
          </p:grpSpPr>
          <p:sp>
            <p:nvSpPr>
              <p:cNvPr id="11306" name="Line 10"/>
              <p:cNvSpPr>
                <a:spLocks noChangeShapeType="1"/>
              </p:cNvSpPr>
              <p:nvPr/>
            </p:nvSpPr>
            <p:spPr bwMode="auto">
              <a:xfrm>
                <a:off x="2496" y="2025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Line 11"/>
              <p:cNvSpPr>
                <a:spLocks noChangeShapeType="1"/>
              </p:cNvSpPr>
              <p:nvPr/>
            </p:nvSpPr>
            <p:spPr bwMode="auto">
              <a:xfrm>
                <a:off x="2496" y="2217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Line 12"/>
              <p:cNvSpPr>
                <a:spLocks noChangeShapeType="1"/>
              </p:cNvSpPr>
              <p:nvPr/>
            </p:nvSpPr>
            <p:spPr bwMode="auto">
              <a:xfrm>
                <a:off x="2496" y="2409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13"/>
              <p:cNvSpPr>
                <a:spLocks noChangeShapeType="1"/>
              </p:cNvSpPr>
              <p:nvPr/>
            </p:nvSpPr>
            <p:spPr bwMode="auto">
              <a:xfrm>
                <a:off x="2496" y="2601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Line 14"/>
              <p:cNvSpPr>
                <a:spLocks noChangeShapeType="1"/>
              </p:cNvSpPr>
              <p:nvPr/>
            </p:nvSpPr>
            <p:spPr bwMode="auto">
              <a:xfrm>
                <a:off x="2496" y="2793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858000" y="4419600"/>
            <a:ext cx="1447800" cy="1752600"/>
            <a:chOff x="2256" y="1656"/>
            <a:chExt cx="912" cy="1104"/>
          </a:xfrm>
        </p:grpSpPr>
        <p:sp>
          <p:nvSpPr>
            <p:cNvPr id="11292" name="Line 16"/>
            <p:cNvSpPr>
              <a:spLocks noChangeShapeType="1"/>
            </p:cNvSpPr>
            <p:nvPr/>
          </p:nvSpPr>
          <p:spPr bwMode="auto">
            <a:xfrm>
              <a:off x="2763" y="171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Oval 17"/>
            <p:cNvSpPr>
              <a:spLocks noChangeArrowheads="1"/>
            </p:cNvSpPr>
            <p:nvPr/>
          </p:nvSpPr>
          <p:spPr bwMode="auto">
            <a:xfrm rot="-1911308">
              <a:off x="2352" y="2496"/>
              <a:ext cx="432" cy="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4" name="Arc 18"/>
            <p:cNvSpPr>
              <a:spLocks/>
            </p:cNvSpPr>
            <p:nvPr/>
          </p:nvSpPr>
          <p:spPr bwMode="auto">
            <a:xfrm>
              <a:off x="2772" y="1728"/>
              <a:ext cx="14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Arc 19"/>
            <p:cNvSpPr>
              <a:spLocks/>
            </p:cNvSpPr>
            <p:nvPr/>
          </p:nvSpPr>
          <p:spPr bwMode="auto">
            <a:xfrm>
              <a:off x="2772" y="1920"/>
              <a:ext cx="72" cy="4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6" name="Group 20"/>
            <p:cNvGrpSpPr>
              <a:grpSpLocks/>
            </p:cNvGrpSpPr>
            <p:nvPr/>
          </p:nvGrpSpPr>
          <p:grpSpPr bwMode="auto">
            <a:xfrm>
              <a:off x="2256" y="1656"/>
              <a:ext cx="912" cy="1104"/>
              <a:chOff x="2496" y="2025"/>
              <a:chExt cx="2160" cy="768"/>
            </a:xfrm>
          </p:grpSpPr>
          <p:sp>
            <p:nvSpPr>
              <p:cNvPr id="11297" name="Line 21"/>
              <p:cNvSpPr>
                <a:spLocks noChangeShapeType="1"/>
              </p:cNvSpPr>
              <p:nvPr/>
            </p:nvSpPr>
            <p:spPr bwMode="auto">
              <a:xfrm>
                <a:off x="2496" y="2025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Line 22"/>
              <p:cNvSpPr>
                <a:spLocks noChangeShapeType="1"/>
              </p:cNvSpPr>
              <p:nvPr/>
            </p:nvSpPr>
            <p:spPr bwMode="auto">
              <a:xfrm>
                <a:off x="2496" y="2217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23"/>
              <p:cNvSpPr>
                <a:spLocks noChangeShapeType="1"/>
              </p:cNvSpPr>
              <p:nvPr/>
            </p:nvSpPr>
            <p:spPr bwMode="auto">
              <a:xfrm>
                <a:off x="2496" y="2409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24"/>
              <p:cNvSpPr>
                <a:spLocks noChangeShapeType="1"/>
              </p:cNvSpPr>
              <p:nvPr/>
            </p:nvSpPr>
            <p:spPr bwMode="auto">
              <a:xfrm>
                <a:off x="2496" y="2601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Line 25"/>
              <p:cNvSpPr>
                <a:spLocks noChangeShapeType="1"/>
              </p:cNvSpPr>
              <p:nvPr/>
            </p:nvSpPr>
            <p:spPr bwMode="auto">
              <a:xfrm>
                <a:off x="2496" y="2793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1" name="Line 27"/>
          <p:cNvSpPr>
            <a:spLocks noChangeShapeType="1"/>
          </p:cNvSpPr>
          <p:nvPr/>
        </p:nvSpPr>
        <p:spPr bwMode="auto">
          <a:xfrm>
            <a:off x="7739063" y="2133600"/>
            <a:ext cx="0" cy="12954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Oval 28"/>
          <p:cNvSpPr>
            <a:spLocks noChangeArrowheads="1"/>
          </p:cNvSpPr>
          <p:nvPr/>
        </p:nvSpPr>
        <p:spPr bwMode="auto">
          <a:xfrm rot="-1911308">
            <a:off x="7086600" y="3371850"/>
            <a:ext cx="685800" cy="381000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273" name="Group 29"/>
          <p:cNvGrpSpPr>
            <a:grpSpLocks/>
          </p:cNvGrpSpPr>
          <p:nvPr/>
        </p:nvGrpSpPr>
        <p:grpSpPr bwMode="auto">
          <a:xfrm>
            <a:off x="6858000" y="2057400"/>
            <a:ext cx="1447800" cy="1752600"/>
            <a:chOff x="2496" y="2025"/>
            <a:chExt cx="2160" cy="768"/>
          </a:xfrm>
        </p:grpSpPr>
        <p:sp>
          <p:nvSpPr>
            <p:cNvPr id="11287" name="Line 30"/>
            <p:cNvSpPr>
              <a:spLocks noChangeShapeType="1"/>
            </p:cNvSpPr>
            <p:nvPr/>
          </p:nvSpPr>
          <p:spPr bwMode="auto">
            <a:xfrm>
              <a:off x="2496" y="2025"/>
              <a:ext cx="21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31"/>
            <p:cNvSpPr>
              <a:spLocks noChangeShapeType="1"/>
            </p:cNvSpPr>
            <p:nvPr/>
          </p:nvSpPr>
          <p:spPr bwMode="auto">
            <a:xfrm>
              <a:off x="2496" y="2217"/>
              <a:ext cx="216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2"/>
            <p:cNvSpPr>
              <a:spLocks noChangeShapeType="1"/>
            </p:cNvSpPr>
            <p:nvPr/>
          </p:nvSpPr>
          <p:spPr bwMode="auto">
            <a:xfrm>
              <a:off x="2496" y="2409"/>
              <a:ext cx="216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3"/>
            <p:cNvSpPr>
              <a:spLocks noChangeShapeType="1"/>
            </p:cNvSpPr>
            <p:nvPr/>
          </p:nvSpPr>
          <p:spPr bwMode="auto">
            <a:xfrm>
              <a:off x="2496" y="2601"/>
              <a:ext cx="2160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34"/>
            <p:cNvSpPr>
              <a:spLocks noChangeShapeType="1"/>
            </p:cNvSpPr>
            <p:nvPr/>
          </p:nvSpPr>
          <p:spPr bwMode="auto">
            <a:xfrm>
              <a:off x="2496" y="2793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0380" name="Text Box 44"/>
          <p:cNvSpPr txBox="1">
            <a:spLocks noChangeArrowheads="1"/>
          </p:cNvSpPr>
          <p:nvPr/>
        </p:nvSpPr>
        <p:spPr bwMode="auto">
          <a:xfrm>
            <a:off x="5105400" y="4648200"/>
            <a:ext cx="1676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Hinh nốt</a:t>
            </a:r>
            <a:r>
              <a:rPr lang="en-US" sz="2400" b="1">
                <a:latin typeface="Tahoma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móc kép</a:t>
            </a:r>
          </a:p>
        </p:txBody>
      </p:sp>
      <p:sp>
        <p:nvSpPr>
          <p:cNvPr id="270381" name="Text Box 45"/>
          <p:cNvSpPr txBox="1">
            <a:spLocks noChangeArrowheads="1"/>
          </p:cNvSpPr>
          <p:nvPr/>
        </p:nvSpPr>
        <p:spPr bwMode="auto">
          <a:xfrm>
            <a:off x="914400" y="5151438"/>
            <a:ext cx="1981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Hinh nốt</a:t>
            </a:r>
            <a:r>
              <a:rPr lang="en-US" sz="2400" b="1">
                <a:latin typeface="Tahoma" pitchFamily="34" charset="0"/>
              </a:rPr>
              <a:t> móc đơn</a:t>
            </a:r>
          </a:p>
        </p:txBody>
      </p:sp>
      <p:sp>
        <p:nvSpPr>
          <p:cNvPr id="270382" name="Text Box 46"/>
          <p:cNvSpPr txBox="1">
            <a:spLocks noChangeArrowheads="1"/>
          </p:cNvSpPr>
          <p:nvPr/>
        </p:nvSpPr>
        <p:spPr bwMode="auto">
          <a:xfrm>
            <a:off x="838200" y="2651125"/>
            <a:ext cx="182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latin typeface="Arial" charset="0"/>
              </a:rPr>
              <a:t>Hinh nốt</a:t>
            </a:r>
            <a:r>
              <a:rPr lang="en-US" sz="2400" b="1">
                <a:latin typeface="Tahoma" pitchFamily="34" charset="0"/>
              </a:rPr>
              <a:t> trắng</a:t>
            </a:r>
          </a:p>
        </p:txBody>
      </p:sp>
      <p:sp>
        <p:nvSpPr>
          <p:cNvPr id="270383" name="Text Box 47"/>
          <p:cNvSpPr txBox="1">
            <a:spLocks noChangeArrowheads="1"/>
          </p:cNvSpPr>
          <p:nvPr/>
        </p:nvSpPr>
        <p:spPr bwMode="auto">
          <a:xfrm>
            <a:off x="5257800" y="2590800"/>
            <a:ext cx="1447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Hinh nốt</a:t>
            </a:r>
            <a:r>
              <a:rPr lang="en-US" sz="2400" b="1">
                <a:latin typeface="Tahoma" pitchFamily="34" charset="0"/>
              </a:rPr>
              <a:t> đen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200400" y="2133600"/>
            <a:ext cx="1447800" cy="1752600"/>
            <a:chOff x="2016" y="1344"/>
            <a:chExt cx="912" cy="1104"/>
          </a:xfrm>
        </p:grpSpPr>
        <p:sp>
          <p:nvSpPr>
            <p:cNvPr id="11279" name="Line 37"/>
            <p:cNvSpPr>
              <a:spLocks noChangeShapeType="1"/>
            </p:cNvSpPr>
            <p:nvPr/>
          </p:nvSpPr>
          <p:spPr bwMode="auto">
            <a:xfrm>
              <a:off x="2472" y="1392"/>
              <a:ext cx="0" cy="81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0" name="Group 38"/>
            <p:cNvGrpSpPr>
              <a:grpSpLocks/>
            </p:cNvGrpSpPr>
            <p:nvPr/>
          </p:nvGrpSpPr>
          <p:grpSpPr bwMode="auto">
            <a:xfrm>
              <a:off x="2016" y="1344"/>
              <a:ext cx="912" cy="1104"/>
              <a:chOff x="2496" y="2025"/>
              <a:chExt cx="2160" cy="768"/>
            </a:xfrm>
          </p:grpSpPr>
          <p:sp>
            <p:nvSpPr>
              <p:cNvPr id="11282" name="Line 39"/>
              <p:cNvSpPr>
                <a:spLocks noChangeShapeType="1"/>
              </p:cNvSpPr>
              <p:nvPr/>
            </p:nvSpPr>
            <p:spPr bwMode="auto">
              <a:xfrm>
                <a:off x="2496" y="2025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Line 40"/>
              <p:cNvSpPr>
                <a:spLocks noChangeShapeType="1"/>
              </p:cNvSpPr>
              <p:nvPr/>
            </p:nvSpPr>
            <p:spPr bwMode="auto">
              <a:xfrm>
                <a:off x="2496" y="2217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Line 41"/>
              <p:cNvSpPr>
                <a:spLocks noChangeShapeType="1"/>
              </p:cNvSpPr>
              <p:nvPr/>
            </p:nvSpPr>
            <p:spPr bwMode="auto">
              <a:xfrm>
                <a:off x="2496" y="2409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Line 42"/>
              <p:cNvSpPr>
                <a:spLocks noChangeShapeType="1"/>
              </p:cNvSpPr>
              <p:nvPr/>
            </p:nvSpPr>
            <p:spPr bwMode="auto">
              <a:xfrm>
                <a:off x="2496" y="2601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43"/>
              <p:cNvSpPr>
                <a:spLocks noChangeShapeType="1"/>
              </p:cNvSpPr>
              <p:nvPr/>
            </p:nvSpPr>
            <p:spPr bwMode="auto">
              <a:xfrm>
                <a:off x="2496" y="2793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1" name="Oval 49"/>
            <p:cNvSpPr>
              <a:spLocks noChangeArrowheads="1"/>
            </p:cNvSpPr>
            <p:nvPr/>
          </p:nvSpPr>
          <p:spPr bwMode="auto">
            <a:xfrm rot="-1750840">
              <a:off x="2064" y="2208"/>
              <a:ext cx="432" cy="192"/>
            </a:xfrm>
            <a:prstGeom prst="ellips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0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0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0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0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80" grpId="0"/>
      <p:bldP spid="270381" grpId="0"/>
      <p:bldP spid="270382" grpId="0"/>
      <p:bldP spid="270383" grpId="0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4228</TotalTime>
  <Words>332</Words>
  <Application>Microsoft Office PowerPoint</Application>
  <PresentationFormat>On-screen Show (4:3)</PresentationFormat>
  <Paragraphs>58</Paragraphs>
  <Slides>15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VNI-Times</vt:lpstr>
      <vt:lpstr>Arial</vt:lpstr>
      <vt:lpstr>Arial Black</vt:lpstr>
      <vt:lpstr>Times New Roman</vt:lpstr>
      <vt:lpstr>Wingdings</vt:lpstr>
      <vt:lpstr>Tahoma</vt:lpstr>
      <vt:lpstr>Verdana</vt:lpstr>
      <vt:lpstr>Fireworks</vt:lpstr>
      <vt:lpstr>MS_ClipArt_Gallery</vt:lpstr>
      <vt:lpstr>Slide 1</vt:lpstr>
      <vt:lpstr>* Bài cũ:</vt:lpstr>
      <vt:lpstr>*Khuông nhạc:    + Gồm 5 dòng kẻ nằm ngang song song và                             cách đều nhau, tạo thành 4 khe.                                                          + Số thứ tự của dòng và khe được tính từ                              dưới lên.</vt:lpstr>
      <vt:lpstr>Khoá Son:Trong các khoá nhạc dưới đây, khoá số mấy là em quen thuộc nhất?</vt:lpstr>
      <vt:lpstr>Slide 5</vt:lpstr>
      <vt:lpstr>Slide 6</vt:lpstr>
      <vt:lpstr>Slide 7</vt:lpstr>
      <vt:lpstr>Slide 8</vt:lpstr>
      <vt:lpstr>Slide 9</vt:lpstr>
      <vt:lpstr>    </vt:lpstr>
      <vt:lpstr>      </vt:lpstr>
      <vt:lpstr>* Yêu cầu :</vt:lpstr>
      <vt:lpstr>Slide 13</vt:lpstr>
      <vt:lpstr>Slide 14</vt:lpstr>
      <vt:lpstr>Slide 15</vt:lpstr>
      <vt:lpstr>Custom Show 1</vt:lpstr>
    </vt:vector>
  </TitlesOfParts>
  <Company>Ct_Lnc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Trinh Ke Minh</dc:creator>
  <cp:lastModifiedBy>CSTeam</cp:lastModifiedBy>
  <cp:revision>243</cp:revision>
  <dcterms:created xsi:type="dcterms:W3CDTF">2006-11-03T01:24:19Z</dcterms:created>
  <dcterms:modified xsi:type="dcterms:W3CDTF">2016-06-29T09:52:24Z</dcterms:modified>
</cp:coreProperties>
</file>