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411" r:id="rId4"/>
    <p:sldId id="399" r:id="rId5"/>
    <p:sldId id="386" r:id="rId6"/>
    <p:sldId id="257" r:id="rId7"/>
    <p:sldId id="352" r:id="rId8"/>
    <p:sldId id="401" r:id="rId9"/>
    <p:sldId id="402" r:id="rId10"/>
    <p:sldId id="403" r:id="rId11"/>
    <p:sldId id="404" r:id="rId12"/>
    <p:sldId id="405" r:id="rId13"/>
    <p:sldId id="406" r:id="rId14"/>
    <p:sldId id="407" r:id="rId15"/>
    <p:sldId id="408" r:id="rId16"/>
    <p:sldId id="409" r:id="rId17"/>
    <p:sldId id="398" r:id="rId18"/>
    <p:sldId id="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2905"/>
    <a:srgbClr val="D3FFBE"/>
    <a:srgbClr val="633006"/>
    <a:srgbClr val="F7ABC6"/>
    <a:srgbClr val="F3C86F"/>
    <a:srgbClr val="6F3507"/>
    <a:srgbClr val="A6D4BE"/>
    <a:srgbClr val="FFF1BB"/>
    <a:srgbClr val="F44A6E"/>
    <a:srgbClr val="48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65" autoAdjust="0"/>
    <p:restoredTop sz="88462" autoAdjust="0"/>
  </p:normalViewPr>
  <p:slideViewPr>
    <p:cSldViewPr snapToGrid="0">
      <p:cViewPr varScale="1">
        <p:scale>
          <a:sx n="98" d="100"/>
          <a:sy n="98" d="100"/>
        </p:scale>
        <p:origin x="222" y="2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323297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4</a:t>
            </a:fld>
            <a:endParaRPr lang="en-US"/>
          </a:p>
        </p:txBody>
      </p:sp>
    </p:spTree>
    <p:extLst>
      <p:ext uri="{BB962C8B-B14F-4D97-AF65-F5344CB8AC3E}">
        <p14:creationId xmlns:p14="http://schemas.microsoft.com/office/powerpoint/2010/main" val="59253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5</a:t>
            </a:fld>
            <a:endParaRPr lang="en-US"/>
          </a:p>
        </p:txBody>
      </p:sp>
    </p:spTree>
    <p:extLst>
      <p:ext uri="{BB962C8B-B14F-4D97-AF65-F5344CB8AC3E}">
        <p14:creationId xmlns:p14="http://schemas.microsoft.com/office/powerpoint/2010/main" val="45261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10</a:t>
            </a:fld>
            <a:endParaRPr lang="en-US"/>
          </a:p>
        </p:txBody>
      </p:sp>
    </p:spTree>
    <p:extLst>
      <p:ext uri="{BB962C8B-B14F-4D97-AF65-F5344CB8AC3E}">
        <p14:creationId xmlns:p14="http://schemas.microsoft.com/office/powerpoint/2010/main" val="19402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15</a:t>
            </a:fld>
            <a:endParaRPr lang="en-US"/>
          </a:p>
        </p:txBody>
      </p:sp>
    </p:spTree>
    <p:extLst>
      <p:ext uri="{BB962C8B-B14F-4D97-AF65-F5344CB8AC3E}">
        <p14:creationId xmlns:p14="http://schemas.microsoft.com/office/powerpoint/2010/main" val="163487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238675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17</a:t>
            </a:fld>
            <a:endParaRPr lang="en-US"/>
          </a:p>
        </p:txBody>
      </p:sp>
    </p:spTree>
    <p:extLst>
      <p:ext uri="{BB962C8B-B14F-4D97-AF65-F5344CB8AC3E}">
        <p14:creationId xmlns:p14="http://schemas.microsoft.com/office/powerpoint/2010/main" val="20403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9.emf"/><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417"/>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22066" cy="1543211"/>
            <a:chOff x="1035432" y="1656174"/>
            <a:chExt cx="9922066" cy="1543211"/>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2507522" y="1735493"/>
              <a:ext cx="7984274"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Hãy nêu biểu hiện tôn trọng tài sản của người khác trong các trường hợp trên </a:t>
              </a: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066528" y="3172400"/>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362A199F-D7E4-664C-AC0B-65843DEF4A31}"/>
              </a:ext>
            </a:extLst>
          </p:cNvPr>
          <p:cNvSpPr txBox="1"/>
          <p:nvPr/>
        </p:nvSpPr>
        <p:spPr>
          <a:xfrm>
            <a:off x="1148738" y="748333"/>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13" name="Picture 12">
            <a:extLst>
              <a:ext uri="{FF2B5EF4-FFF2-40B4-BE49-F238E27FC236}">
                <a16:creationId xmlns:a16="http://schemas.microsoft.com/office/drawing/2014/main" id="{E0C91B7B-8E60-504C-B74D-B8F0679027F4}"/>
              </a:ext>
            </a:extLst>
          </p:cNvPr>
          <p:cNvPicPr>
            <a:picLocks noChangeAspect="1"/>
          </p:cNvPicPr>
          <p:nvPr/>
        </p:nvPicPr>
        <p:blipFill>
          <a:blip r:embed="rId5"/>
          <a:stretch>
            <a:fillRect/>
          </a:stretch>
        </p:blipFill>
        <p:spPr>
          <a:xfrm>
            <a:off x="2592432" y="678044"/>
            <a:ext cx="8533040" cy="1058042"/>
          </a:xfrm>
          <a:prstGeom prst="rect">
            <a:avLst/>
          </a:prstGeom>
        </p:spPr>
      </p:pic>
      <p:sp>
        <p:nvSpPr>
          <p:cNvPr id="5" name="Rectangle 4">
            <a:extLst>
              <a:ext uri="{FF2B5EF4-FFF2-40B4-BE49-F238E27FC236}">
                <a16:creationId xmlns:a16="http://schemas.microsoft.com/office/drawing/2014/main" id="{77BD569E-DC41-434A-9489-A04A6D949E9E}"/>
              </a:ext>
            </a:extLst>
          </p:cNvPr>
          <p:cNvSpPr/>
          <p:nvPr/>
        </p:nvSpPr>
        <p:spPr>
          <a:xfrm>
            <a:off x="3565316" y="5137744"/>
            <a:ext cx="5843239" cy="113948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THẢO LUẬN NHÓM 4</a:t>
            </a:r>
          </a:p>
        </p:txBody>
      </p:sp>
      <p:pic>
        <p:nvPicPr>
          <p:cNvPr id="7" name="Picture 6">
            <a:extLst>
              <a:ext uri="{FF2B5EF4-FFF2-40B4-BE49-F238E27FC236}">
                <a16:creationId xmlns:a16="http://schemas.microsoft.com/office/drawing/2014/main" id="{D3EFD67C-2DF1-C643-AEE5-113C03025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5" y="3849201"/>
            <a:ext cx="3099571" cy="3099571"/>
          </a:xfrm>
          <a:prstGeom prst="rect">
            <a:avLst/>
          </a:prstGeom>
        </p:spPr>
      </p:pic>
    </p:spTree>
    <p:extLst>
      <p:ext uri="{BB962C8B-B14F-4D97-AF65-F5344CB8AC3E}">
        <p14:creationId xmlns:p14="http://schemas.microsoft.com/office/powerpoint/2010/main" val="208281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E7BF3DE8-6496-1145-9295-B6D20111B559}"/>
              </a:ext>
            </a:extLst>
          </p:cNvPr>
          <p:cNvSpPr txBox="1"/>
          <p:nvPr/>
        </p:nvSpPr>
        <p:spPr>
          <a:xfrm>
            <a:off x="7081071" y="2872045"/>
            <a:ext cx="4098369" cy="1815882"/>
          </a:xfrm>
          <a:prstGeom prst="rect">
            <a:avLst/>
          </a:prstGeom>
          <a:solidFill>
            <a:schemeClr val="accent4">
              <a:lumMod val="20000"/>
              <a:lumOff val="80000"/>
            </a:schemeClr>
          </a:solidFill>
        </p:spPr>
        <p:txBody>
          <a:bodyPr wrap="square" rtlCol="0">
            <a:spAutoFit/>
          </a:bodyPr>
          <a:lstStyle/>
          <a:p>
            <a:pPr algn="l"/>
            <a:r>
              <a:rPr lang="vi-VN" sz="2800" b="0" i="0" dirty="0">
                <a:effectLst/>
                <a:latin typeface="Cambria" panose="02040503050406030204" pitchFamily="18" charset="0"/>
              </a:rPr>
              <a:t>Hoa nhặt được đồ của Lan và trả lại ( Nhặt được của rơi trả người đánh mất).</a:t>
            </a:r>
          </a:p>
        </p:txBody>
      </p:sp>
    </p:spTree>
    <p:extLst>
      <p:ext uri="{BB962C8B-B14F-4D97-AF65-F5344CB8AC3E}">
        <p14:creationId xmlns:p14="http://schemas.microsoft.com/office/powerpoint/2010/main" val="3618052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06181152-7DF7-E141-B887-844573F5EF81}"/>
              </a:ext>
            </a:extLst>
          </p:cNvPr>
          <p:cNvSpPr txBox="1"/>
          <p:nvPr/>
        </p:nvSpPr>
        <p:spPr>
          <a:xfrm>
            <a:off x="6955675" y="2872045"/>
            <a:ext cx="4379044" cy="1815882"/>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Được sự cho của Minh thì Tuấn mới được lấy truyện </a:t>
            </a:r>
          </a:p>
          <a:p>
            <a:r>
              <a:rPr lang="vi-VN" sz="2800" b="0" i="0" dirty="0">
                <a:effectLst/>
                <a:latin typeface="Cambria" panose="02040503050406030204" pitchFamily="18" charset="0"/>
              </a:rPr>
              <a:t>(Xin phép chủ nhà khi muốn sử dụng đồ của họ). </a:t>
            </a:r>
            <a:endParaRPr lang="en-VN" sz="2800" dirty="0">
              <a:latin typeface="Cambria" panose="02040503050406030204" pitchFamily="18" charset="0"/>
            </a:endParaRPr>
          </a:p>
        </p:txBody>
      </p:sp>
    </p:spTree>
    <p:extLst>
      <p:ext uri="{BB962C8B-B14F-4D97-AF65-F5344CB8AC3E}">
        <p14:creationId xmlns:p14="http://schemas.microsoft.com/office/powerpoint/2010/main" val="3080841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9408B450-719A-4248-82A3-857A73B70CF3}"/>
              </a:ext>
            </a:extLst>
          </p:cNvPr>
          <p:cNvSpPr txBox="1"/>
          <p:nvPr/>
        </p:nvSpPr>
        <p:spPr>
          <a:xfrm>
            <a:off x="7144025" y="2979495"/>
            <a:ext cx="3730464" cy="1384995"/>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Vy biết giữ gìn đồ của bạn Hồng khi được bạn cho mượn. </a:t>
            </a:r>
            <a:endParaRPr lang="en-VN" sz="2800" dirty="0">
              <a:latin typeface="Cambria" panose="02040503050406030204" pitchFamily="18" charset="0"/>
            </a:endParaRPr>
          </a:p>
        </p:txBody>
      </p:sp>
    </p:spTree>
    <p:extLst>
      <p:ext uri="{BB962C8B-B14F-4D97-AF65-F5344CB8AC3E}">
        <p14:creationId xmlns:p14="http://schemas.microsoft.com/office/powerpoint/2010/main" val="471709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2DD43D39-7037-7845-B430-6D3B6DB9F948}"/>
              </a:ext>
            </a:extLst>
          </p:cNvPr>
          <p:cNvSpPr txBox="1"/>
          <p:nvPr/>
        </p:nvSpPr>
        <p:spPr>
          <a:xfrm>
            <a:off x="7144025" y="2953728"/>
            <a:ext cx="3702205" cy="1384995"/>
          </a:xfrm>
          <a:prstGeom prst="rect">
            <a:avLst/>
          </a:prstGeom>
          <a:solidFill>
            <a:schemeClr val="accent4">
              <a:lumMod val="20000"/>
              <a:lumOff val="80000"/>
            </a:schemeClr>
          </a:solidFill>
        </p:spPr>
        <p:txBody>
          <a:bodyPr wrap="square" rtlCol="0">
            <a:spAutoFit/>
          </a:bodyPr>
          <a:lstStyle/>
          <a:p>
            <a:r>
              <a:rPr lang="en-US" sz="2800" b="0" i="0" dirty="0" err="1">
                <a:effectLst/>
                <a:latin typeface="Cambria" panose="02040503050406030204" pitchFamily="18" charset="0"/>
              </a:rPr>
              <a:t>Đông</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biết</a:t>
            </a:r>
            <a:r>
              <a:rPr lang="en-US" sz="2800" b="0" i="0" dirty="0">
                <a:effectLst/>
                <a:latin typeface="Cambria" panose="02040503050406030204" pitchFamily="18" charset="0"/>
              </a:rPr>
              <a:t> </a:t>
            </a:r>
            <a:r>
              <a:rPr lang="en-US" sz="2800" b="0" i="0" dirty="0" err="1">
                <a:effectLst/>
                <a:latin typeface="Cambria" panose="02040503050406030204" pitchFamily="18" charset="0"/>
              </a:rPr>
              <a:t>sửa</a:t>
            </a:r>
            <a:r>
              <a:rPr lang="en-US" sz="2800" b="0" i="0" dirty="0">
                <a:effectLst/>
                <a:latin typeface="Cambria" panose="02040503050406030204" pitchFamily="18" charset="0"/>
              </a:rPr>
              <a:t> </a:t>
            </a:r>
            <a:r>
              <a:rPr lang="en-US" sz="2800" b="0" i="0" dirty="0" err="1">
                <a:effectLst/>
                <a:latin typeface="Cambria" panose="02040503050406030204" pitchFamily="18" charset="0"/>
              </a:rPr>
              <a:t>lại</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b="0" i="0" dirty="0" err="1">
                <a:effectLst/>
                <a:latin typeface="Cambria" panose="02040503050406030204" pitchFamily="18" charset="0"/>
              </a:rPr>
              <a:t>và</a:t>
            </a:r>
            <a:r>
              <a:rPr lang="en-US" sz="2800" b="0" i="0" dirty="0">
                <a:effectLst/>
                <a:latin typeface="Cambria" panose="02040503050406030204" pitchFamily="18" charset="0"/>
              </a:rPr>
              <a:t> </a:t>
            </a:r>
            <a:r>
              <a:rPr lang="en-US" sz="2800" b="0" i="0" dirty="0" err="1">
                <a:effectLst/>
                <a:latin typeface="Cambria" panose="02040503050406030204" pitchFamily="18" charset="0"/>
              </a:rPr>
              <a:t>xin</a:t>
            </a:r>
            <a:r>
              <a:rPr lang="en-US" sz="2800" b="0" i="0" dirty="0">
                <a:effectLst/>
                <a:latin typeface="Cambria" panose="02040503050406030204" pitchFamily="18" charset="0"/>
              </a:rPr>
              <a:t> </a:t>
            </a:r>
            <a:r>
              <a:rPr lang="en-US" sz="2800" b="0" i="0" dirty="0" err="1">
                <a:effectLst/>
                <a:latin typeface="Cambria" panose="02040503050406030204" pitchFamily="18" charset="0"/>
              </a:rPr>
              <a:t>lỗi</a:t>
            </a:r>
            <a:r>
              <a:rPr lang="en-US" sz="2800" b="0" i="0" dirty="0">
                <a:effectLst/>
                <a:latin typeface="Cambria" panose="02040503050406030204" pitchFamily="18" charset="0"/>
              </a:rPr>
              <a:t> </a:t>
            </a:r>
            <a:r>
              <a:rPr lang="en-US" sz="2800" b="0" i="0" dirty="0" err="1">
                <a:effectLst/>
                <a:latin typeface="Cambria" panose="02040503050406030204" pitchFamily="18" charset="0"/>
              </a:rPr>
              <a:t>Hải</a:t>
            </a:r>
            <a:r>
              <a:rPr lang="en-US" sz="2800" b="0" i="0" dirty="0">
                <a:effectLst/>
                <a:latin typeface="Cambria" panose="02040503050406030204" pitchFamily="18" charset="0"/>
              </a:rPr>
              <a:t> </a:t>
            </a:r>
            <a:r>
              <a:rPr lang="en-US" sz="2800" b="0" i="0" dirty="0" err="1">
                <a:effectLst/>
                <a:latin typeface="Cambria" panose="02040503050406030204" pitchFamily="18" charset="0"/>
              </a:rPr>
              <a:t>vì</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làm</a:t>
            </a:r>
            <a:r>
              <a:rPr lang="en-US" sz="2800" b="0" i="0" dirty="0">
                <a:effectLst/>
                <a:latin typeface="Cambria" panose="02040503050406030204" pitchFamily="18" charset="0"/>
              </a:rPr>
              <a:t> </a:t>
            </a:r>
            <a:r>
              <a:rPr lang="en-US" sz="2800" b="0" i="0" dirty="0" err="1">
                <a:effectLst/>
                <a:latin typeface="Cambria" panose="02040503050406030204" pitchFamily="18" charset="0"/>
              </a:rPr>
              <a:t>rách</a:t>
            </a:r>
            <a:r>
              <a:rPr lang="en-US" sz="2800" b="0" i="0" dirty="0">
                <a:effectLst/>
                <a:latin typeface="Cambria" panose="02040503050406030204" pitchFamily="18" charset="0"/>
              </a:rPr>
              <a:t> </a:t>
            </a:r>
            <a:r>
              <a:rPr lang="en-US" sz="2800" b="0" i="0" dirty="0" err="1">
                <a:effectLst/>
                <a:latin typeface="Cambria" panose="02040503050406030204" pitchFamily="18" charset="0"/>
              </a:rPr>
              <a:t>sách</a:t>
            </a:r>
            <a:r>
              <a:rPr lang="en-US" sz="2800" b="0" i="0" dirty="0">
                <a:effectLst/>
                <a:latin typeface="Cambria" panose="02040503050406030204" pitchFamily="18" charset="0"/>
              </a:rPr>
              <a:t> </a:t>
            </a:r>
            <a:r>
              <a:rPr lang="en-US" sz="2800" b="0" i="0" dirty="0" err="1">
                <a:effectLst/>
                <a:latin typeface="Cambria" panose="02040503050406030204" pitchFamily="18" charset="0"/>
              </a:rPr>
              <a:t>của</a:t>
            </a:r>
            <a:r>
              <a:rPr lang="en-US" sz="2800" b="0" i="0" dirty="0">
                <a:effectLst/>
                <a:latin typeface="Cambria" panose="02040503050406030204" pitchFamily="18" charset="0"/>
              </a:rPr>
              <a:t> </a:t>
            </a:r>
            <a:r>
              <a:rPr lang="en-US" sz="2800" b="0" i="0" dirty="0" err="1">
                <a:effectLst/>
                <a:latin typeface="Cambria" panose="02040503050406030204" pitchFamily="18" charset="0"/>
              </a:rPr>
              <a:t>bạn</a:t>
            </a:r>
            <a:r>
              <a:rPr lang="en-US" sz="2800" b="0" i="0" dirty="0">
                <a:effectLst/>
                <a:latin typeface="Cambria" panose="02040503050406030204" pitchFamily="18" charset="0"/>
              </a:rPr>
              <a:t>. </a:t>
            </a:r>
            <a:endParaRPr lang="en-VN" sz="2800" dirty="0">
              <a:latin typeface="Cambria" panose="02040503050406030204" pitchFamily="18" charset="0"/>
            </a:endParaRPr>
          </a:p>
        </p:txBody>
      </p:sp>
    </p:spTree>
    <p:extLst>
      <p:ext uri="{BB962C8B-B14F-4D97-AF65-F5344CB8AC3E}">
        <p14:creationId xmlns:p14="http://schemas.microsoft.com/office/powerpoint/2010/main" val="22405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B5D189-C791-CC43-A4B8-F4B682F7F498}"/>
              </a:ext>
            </a:extLst>
          </p:cNvPr>
          <p:cNvGrpSpPr/>
          <p:nvPr/>
        </p:nvGrpSpPr>
        <p:grpSpPr>
          <a:xfrm>
            <a:off x="888108" y="874775"/>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a:extLst>
              <a:ext uri="{FF2B5EF4-FFF2-40B4-BE49-F238E27FC236}">
                <a16:creationId xmlns:a16="http://schemas.microsoft.com/office/drawing/2014/main" id="{77BD569E-DC41-434A-9489-A04A6D949E9E}"/>
              </a:ext>
            </a:extLst>
          </p:cNvPr>
          <p:cNvSpPr/>
          <p:nvPr/>
        </p:nvSpPr>
        <p:spPr>
          <a:xfrm>
            <a:off x="888108" y="2659593"/>
            <a:ext cx="8798169" cy="340660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Bảo vệ, giữ gìn tài sản của người khác</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Khi mượn đồ người khác phải giữ gìn cẩn thận</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Nhặt được của rơi đem trả lại cho người bị mất</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Không cắm gửi tài sản của người khác khi mình mượn</a:t>
            </a:r>
          </a:p>
        </p:txBody>
      </p:sp>
    </p:spTree>
    <p:extLst>
      <p:ext uri="{BB962C8B-B14F-4D97-AF65-F5344CB8AC3E}">
        <p14:creationId xmlns:p14="http://schemas.microsoft.com/office/powerpoint/2010/main" val="3478806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6071E9A-65D0-F14D-911B-E63FABB0A9B3}"/>
              </a:ext>
            </a:extLst>
          </p:cNvPr>
          <p:cNvGrpSpPr/>
          <p:nvPr/>
        </p:nvGrpSpPr>
        <p:grpSpPr>
          <a:xfrm>
            <a:off x="1689018" y="3071698"/>
            <a:ext cx="9898846" cy="1677323"/>
            <a:chOff x="1422904" y="5739964"/>
            <a:chExt cx="9898846" cy="2288995"/>
          </a:xfrm>
        </p:grpSpPr>
        <p:grpSp>
          <p:nvGrpSpPr>
            <p:cNvPr id="10" name="Group 3">
              <a:extLst>
                <a:ext uri="{FF2B5EF4-FFF2-40B4-BE49-F238E27FC236}">
                  <a16:creationId xmlns:a16="http://schemas.microsoft.com/office/drawing/2014/main" id="{6FFCA43E-3CC0-EC48-9C8C-3BACC782C7DB}"/>
                </a:ext>
              </a:extLst>
            </p:cNvPr>
            <p:cNvGrpSpPr/>
            <p:nvPr/>
          </p:nvGrpSpPr>
          <p:grpSpPr>
            <a:xfrm>
              <a:off x="1422904" y="5739964"/>
              <a:ext cx="9898846" cy="2288995"/>
              <a:chOff x="0" y="0"/>
              <a:chExt cx="57687799" cy="31248294"/>
            </a:xfrm>
            <a:solidFill>
              <a:schemeClr val="accent2">
                <a:lumMod val="20000"/>
                <a:lumOff val="80000"/>
              </a:schemeClr>
            </a:solidFill>
          </p:grpSpPr>
          <p:sp>
            <p:nvSpPr>
              <p:cNvPr id="11" name="Freeform 4">
                <a:extLst>
                  <a:ext uri="{FF2B5EF4-FFF2-40B4-BE49-F238E27FC236}">
                    <a16:creationId xmlns:a16="http://schemas.microsoft.com/office/drawing/2014/main" id="{A94B5761-6944-0147-BEB8-89B04B48F87E}"/>
                  </a:ext>
                </a:extLst>
              </p:cNvPr>
              <p:cNvSpPr/>
              <p:nvPr/>
            </p:nvSpPr>
            <p:spPr>
              <a:xfrm>
                <a:off x="72389" y="72367"/>
                <a:ext cx="57615410" cy="31175927"/>
              </a:xfrm>
              <a:custGeom>
                <a:avLst/>
                <a:gdLst/>
                <a:ahLst/>
                <a:cxnLst/>
                <a:rect l="l" t="t" r="r" b="b"/>
                <a:pathLst>
                  <a:path w="57470634" h="31103515">
                    <a:moveTo>
                      <a:pt x="0" y="0"/>
                    </a:moveTo>
                    <a:lnTo>
                      <a:pt x="57470634" y="0"/>
                    </a:lnTo>
                    <a:lnTo>
                      <a:pt x="57470634" y="31103515"/>
                    </a:lnTo>
                    <a:lnTo>
                      <a:pt x="0" y="31103515"/>
                    </a:lnTo>
                    <a:lnTo>
                      <a:pt x="0" y="0"/>
                    </a:lnTo>
                    <a:close/>
                  </a:path>
                </a:pathLst>
              </a:custGeom>
              <a:grpFill/>
              <a:ln>
                <a:solidFill>
                  <a:schemeClr val="tx1"/>
                </a:solidFill>
              </a:ln>
            </p:spPr>
          </p:sp>
          <p:sp>
            <p:nvSpPr>
              <p:cNvPr id="12" name="Freeform 5">
                <a:extLst>
                  <a:ext uri="{FF2B5EF4-FFF2-40B4-BE49-F238E27FC236}">
                    <a16:creationId xmlns:a16="http://schemas.microsoft.com/office/drawing/2014/main" id="{431E5DA4-C746-D94B-B147-413919091048}"/>
                  </a:ext>
                </a:extLst>
              </p:cNvPr>
              <p:cNvSpPr/>
              <p:nvPr/>
            </p:nvSpPr>
            <p:spPr>
              <a:xfrm>
                <a:off x="0" y="0"/>
                <a:ext cx="57615413" cy="31248294"/>
              </a:xfrm>
              <a:custGeom>
                <a:avLst/>
                <a:gdLst/>
                <a:ahLst/>
                <a:cxnLst/>
                <a:rect l="l" t="t" r="r" b="b"/>
                <a:pathLst>
                  <a:path w="57615410" h="31248294">
                    <a:moveTo>
                      <a:pt x="57470632" y="31103512"/>
                    </a:moveTo>
                    <a:lnTo>
                      <a:pt x="57615410" y="31103512"/>
                    </a:lnTo>
                    <a:lnTo>
                      <a:pt x="57615410" y="31248294"/>
                    </a:lnTo>
                    <a:lnTo>
                      <a:pt x="57470632" y="31248294"/>
                    </a:lnTo>
                    <a:lnTo>
                      <a:pt x="57470632" y="31103512"/>
                    </a:lnTo>
                    <a:close/>
                    <a:moveTo>
                      <a:pt x="0" y="144780"/>
                    </a:moveTo>
                    <a:lnTo>
                      <a:pt x="144780" y="144780"/>
                    </a:lnTo>
                    <a:lnTo>
                      <a:pt x="144780" y="31103512"/>
                    </a:lnTo>
                    <a:lnTo>
                      <a:pt x="0" y="31103512"/>
                    </a:lnTo>
                    <a:lnTo>
                      <a:pt x="0" y="144780"/>
                    </a:lnTo>
                    <a:close/>
                    <a:moveTo>
                      <a:pt x="0" y="31103512"/>
                    </a:moveTo>
                    <a:lnTo>
                      <a:pt x="144780" y="31103512"/>
                    </a:lnTo>
                    <a:lnTo>
                      <a:pt x="144780" y="31248294"/>
                    </a:lnTo>
                    <a:lnTo>
                      <a:pt x="0" y="31248294"/>
                    </a:lnTo>
                    <a:lnTo>
                      <a:pt x="0" y="31103512"/>
                    </a:lnTo>
                    <a:close/>
                    <a:moveTo>
                      <a:pt x="57470632" y="144780"/>
                    </a:moveTo>
                    <a:lnTo>
                      <a:pt x="57615410" y="144780"/>
                    </a:lnTo>
                    <a:lnTo>
                      <a:pt x="57615410" y="31103512"/>
                    </a:lnTo>
                    <a:lnTo>
                      <a:pt x="57470632" y="31103512"/>
                    </a:lnTo>
                    <a:lnTo>
                      <a:pt x="57470632" y="144780"/>
                    </a:lnTo>
                    <a:close/>
                    <a:moveTo>
                      <a:pt x="144780" y="31103512"/>
                    </a:moveTo>
                    <a:lnTo>
                      <a:pt x="57470632" y="31103512"/>
                    </a:lnTo>
                    <a:lnTo>
                      <a:pt x="57470632" y="31248294"/>
                    </a:lnTo>
                    <a:lnTo>
                      <a:pt x="144780" y="31248294"/>
                    </a:lnTo>
                    <a:lnTo>
                      <a:pt x="144780" y="31103512"/>
                    </a:lnTo>
                    <a:close/>
                    <a:moveTo>
                      <a:pt x="57470632" y="0"/>
                    </a:moveTo>
                    <a:lnTo>
                      <a:pt x="57615410" y="0"/>
                    </a:lnTo>
                    <a:lnTo>
                      <a:pt x="57615410" y="144780"/>
                    </a:lnTo>
                    <a:lnTo>
                      <a:pt x="57470632" y="144780"/>
                    </a:lnTo>
                    <a:lnTo>
                      <a:pt x="57470632" y="0"/>
                    </a:lnTo>
                    <a:close/>
                    <a:moveTo>
                      <a:pt x="0" y="0"/>
                    </a:moveTo>
                    <a:lnTo>
                      <a:pt x="144780" y="0"/>
                    </a:lnTo>
                    <a:lnTo>
                      <a:pt x="144780" y="144780"/>
                    </a:lnTo>
                    <a:lnTo>
                      <a:pt x="0" y="144780"/>
                    </a:lnTo>
                    <a:lnTo>
                      <a:pt x="0" y="0"/>
                    </a:lnTo>
                    <a:close/>
                    <a:moveTo>
                      <a:pt x="144780" y="0"/>
                    </a:moveTo>
                    <a:lnTo>
                      <a:pt x="57470632" y="0"/>
                    </a:lnTo>
                    <a:lnTo>
                      <a:pt x="57470632" y="144780"/>
                    </a:lnTo>
                    <a:lnTo>
                      <a:pt x="144780" y="144780"/>
                    </a:lnTo>
                    <a:lnTo>
                      <a:pt x="144780" y="0"/>
                    </a:lnTo>
                    <a:close/>
                  </a:path>
                </a:pathLst>
              </a:custGeom>
              <a:grpFill/>
              <a:ln>
                <a:solidFill>
                  <a:schemeClr val="tx1"/>
                </a:solidFill>
              </a:ln>
            </p:spPr>
          </p:sp>
        </p:grpSp>
        <p:sp>
          <p:nvSpPr>
            <p:cNvPr id="13" name="TextBox 6">
              <a:extLst>
                <a:ext uri="{FF2B5EF4-FFF2-40B4-BE49-F238E27FC236}">
                  <a16:creationId xmlns:a16="http://schemas.microsoft.com/office/drawing/2014/main" id="{BFFCF282-C0EF-5B4F-83BE-DBE66184F4F4}"/>
                </a:ext>
              </a:extLst>
            </p:cNvPr>
            <p:cNvSpPr txBox="1"/>
            <p:nvPr/>
          </p:nvSpPr>
          <p:spPr>
            <a:xfrm>
              <a:off x="1726791" y="6112585"/>
              <a:ext cx="9278649" cy="1512051"/>
            </a:xfrm>
            <a:prstGeom prst="rect">
              <a:avLst/>
            </a:prstGeom>
          </p:spPr>
          <p:txBody>
            <a:bodyPr wrap="square" lIns="0" tIns="0" rIns="0" bIns="0" rtlCol="0" anchor="t">
              <a:spAutoFit/>
            </a:bodyPr>
            <a:lstStyle/>
            <a:p>
              <a:pPr algn="ctr"/>
              <a:r>
                <a:rPr lang="vi-VN" sz="3600" b="1" i="0" dirty="0">
                  <a:solidFill>
                    <a:srgbClr val="C00000"/>
                  </a:solidFill>
                  <a:effectLst/>
                  <a:latin typeface="Cambria" panose="02040503050406030204" pitchFamily="18" charset="0"/>
                </a:rPr>
                <a:t>Hãy chia sẻ những việc em đã và sẽ làm để thể hiện sự tôn trọng tài sản của người khác</a:t>
              </a:r>
              <a:endParaRPr lang="en-US" sz="4800" b="1" dirty="0">
                <a:solidFill>
                  <a:srgbClr val="C00000"/>
                </a:solidFill>
                <a:latin typeface="Cambria" panose="02040503050406030204" pitchFamily="18" charset="0"/>
              </a:endParaRPr>
            </a:p>
          </p:txBody>
        </p:sp>
      </p:grpSp>
      <p:pic>
        <p:nvPicPr>
          <p:cNvPr id="15" name="Picture 14">
            <a:extLst>
              <a:ext uri="{FF2B5EF4-FFF2-40B4-BE49-F238E27FC236}">
                <a16:creationId xmlns:a16="http://schemas.microsoft.com/office/drawing/2014/main" id="{7A976798-600B-6C47-95E1-F944B59B0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37" y="1508091"/>
            <a:ext cx="4781306" cy="4781306"/>
          </a:xfrm>
          <a:prstGeom prst="rect">
            <a:avLst/>
          </a:prstGeom>
        </p:spPr>
      </p:pic>
      <p:pic>
        <p:nvPicPr>
          <p:cNvPr id="18" name="Picture 17">
            <a:extLst>
              <a:ext uri="{FF2B5EF4-FFF2-40B4-BE49-F238E27FC236}">
                <a16:creationId xmlns:a16="http://schemas.microsoft.com/office/drawing/2014/main" id="{413CAD3A-40FB-7748-B784-1555C673C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740" y="4452742"/>
            <a:ext cx="1745249" cy="2118539"/>
          </a:xfrm>
          <a:prstGeom prst="rect">
            <a:avLst/>
          </a:prstGeom>
        </p:spPr>
      </p:pic>
    </p:spTree>
    <p:extLst>
      <p:ext uri="{BB962C8B-B14F-4D97-AF65-F5344CB8AC3E}">
        <p14:creationId xmlns:p14="http://schemas.microsoft.com/office/powerpoint/2010/main" val="2279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186"/>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6">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803A604-71B4-4144-A410-ECBA25698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658" y="1428253"/>
            <a:ext cx="8304521" cy="2983394"/>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spTree>
    <p:extLst>
      <p:ext uri="{BB962C8B-B14F-4D97-AF65-F5344CB8AC3E}">
        <p14:creationId xmlns:p14="http://schemas.microsoft.com/office/powerpoint/2010/main" val="354345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97CDA3-0B8D-468D-F967-ED33FE3CD706}"/>
              </a:ext>
            </a:extLst>
          </p:cNvPr>
          <p:cNvSpPr/>
          <p:nvPr/>
        </p:nvSpPr>
        <p:spPr>
          <a:xfrm>
            <a:off x="2960261" y="253318"/>
            <a:ext cx="5843459" cy="923330"/>
          </a:xfrm>
          <a:prstGeom prst="rect">
            <a:avLst/>
          </a:prstGeom>
          <a:noFill/>
        </p:spPr>
        <p:txBody>
          <a:bodyPr wrap="none" lIns="91440" tIns="45720" rIns="91440" bIns="45720">
            <a:spAutoFit/>
          </a:bodyPr>
          <a:lstStyle/>
          <a:p>
            <a:pPr algn="ctr"/>
            <a:r>
              <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Cambria" panose="02040503050406030204" pitchFamily="18" charset="0"/>
                <a:ea typeface="Cambria" panose="02040503050406030204" pitchFamily="18" charset="0"/>
              </a:rPr>
              <a:t>YÊU CẦU CẦN ĐẠT</a:t>
            </a:r>
            <a:endPar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6" name="Rectangle 5">
            <a:extLst>
              <a:ext uri="{FF2B5EF4-FFF2-40B4-BE49-F238E27FC236}">
                <a16:creationId xmlns:a16="http://schemas.microsoft.com/office/drawing/2014/main" id="{EA3CD9E0-821C-DD8A-FF32-91016BA660E5}"/>
              </a:ext>
            </a:extLst>
          </p:cNvPr>
          <p:cNvSpPr/>
          <p:nvPr/>
        </p:nvSpPr>
        <p:spPr>
          <a:xfrm>
            <a:off x="332361" y="1332290"/>
            <a:ext cx="11527278" cy="5143844"/>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thù</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lang="vi-VN" sz="3000" dirty="0">
                <a:latin typeface="Cambria" panose="02040503050406030204" pitchFamily="18" charset="0"/>
                <a:ea typeface="Cambria" panose="02040503050406030204" pitchFamily="18" charset="0"/>
              </a:rPr>
              <a:t>- Nêu được một số biểu hiện tôn trọng tài sản của người khác.</a:t>
            </a:r>
            <a:endParaRPr lang="en-US" sz="3000" dirty="0">
              <a:latin typeface="Cambria" panose="02040503050406030204" pitchFamily="18" charset="0"/>
              <a:ea typeface="Cambria" panose="02040503050406030204" pitchFamily="18" charset="0"/>
            </a:endParaRPr>
          </a:p>
          <a:p>
            <a:pPr algn="just">
              <a:lnSpc>
                <a:spcPct val="115000"/>
              </a:lnSpc>
            </a:pPr>
            <a:r>
              <a:rPr lang="vi-VN" sz="3000" dirty="0">
                <a:latin typeface="Cambria" panose="02040503050406030204" pitchFamily="18" charset="0"/>
                <a:ea typeface="Cambria" panose="02040503050406030204" pitchFamily="18" charset="0"/>
              </a:rPr>
              <a:t>- Vận dụng kiến thức đã học vào thực tiễn qua việc thể hiện được thái độ tôn trọng tài sản bằng lời nói, việc làm cụ thể phù hợp với lứa tuổi. Nhắc nhở bạn bè, người tôn trọng tài sản của người khác.</a:t>
            </a:r>
            <a:endParaRPr kumimoji="0" lang="en-US" sz="3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quyết</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Có ý thức giúp đỡ lẫn nhau trong hoạt động nhóm để hoàn thành nhiệm vụ, có thái độ tôn trọng tài sản của người khác.</a:t>
            </a:r>
            <a:endParaRPr lang="en-US" sz="30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21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CDB27-8DBA-224B-9866-75799FF0B3C4}"/>
              </a:ext>
            </a:extLst>
          </p:cNvPr>
          <p:cNvPicPr>
            <a:picLocks noChangeAspect="1"/>
          </p:cNvPicPr>
          <p:nvPr/>
        </p:nvPicPr>
        <p:blipFill>
          <a:blip r:embed="rId2"/>
          <a:stretch>
            <a:fillRect/>
          </a:stretch>
        </p:blipFill>
        <p:spPr>
          <a:xfrm>
            <a:off x="292586" y="2358947"/>
            <a:ext cx="7401201" cy="2140106"/>
          </a:xfrm>
          <a:prstGeom prst="rect">
            <a:avLst/>
          </a:prstGeom>
        </p:spPr>
      </p:pic>
      <p:sp>
        <p:nvSpPr>
          <p:cNvPr id="8" name="Freeform 7">
            <a:extLst>
              <a:ext uri="{FF2B5EF4-FFF2-40B4-BE49-F238E27FC236}">
                <a16:creationId xmlns:a16="http://schemas.microsoft.com/office/drawing/2014/main" id="{5C0A1D4A-63C7-5842-9B76-A9402025C5A4}"/>
              </a:ext>
            </a:extLst>
          </p:cNvPr>
          <p:cNvSpPr/>
          <p:nvPr/>
        </p:nvSpPr>
        <p:spPr>
          <a:xfrm>
            <a:off x="7461229" y="2989835"/>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165535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84264" cy="1492532"/>
            <a:chOff x="1035432" y="1656174"/>
            <a:chExt cx="9984264" cy="1492532"/>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97630" y="1684814"/>
              <a:ext cx="992206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Em hãy cùng bạn kể tên các tài sản (đồ chơi, đồ dùng,…) của mình</a:t>
              </a:r>
              <a:endParaRPr lang="en-US" sz="4000" dirty="0">
                <a:solidFill>
                  <a:schemeClr val="tx1"/>
                </a:solidFill>
                <a:latin typeface="Cambria" panose="02040503050406030204" pitchFamily="18" charset="0"/>
              </a:endParaRP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598541" y="3409113"/>
            <a:ext cx="9725167" cy="1522786"/>
            <a:chOff x="1035432" y="1656174"/>
            <a:chExt cx="9725167" cy="1522786"/>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1525182" y="1715068"/>
              <a:ext cx="904164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Khi em bị mất hay hỏng một món đồ chơi/đồ dùng em cảm thấy như thế nào?</a:t>
              </a:r>
              <a:endParaRPr lang="en-US" sz="4000" dirty="0">
                <a:solidFill>
                  <a:schemeClr val="tx1"/>
                </a:solidFill>
                <a:latin typeface="Cambria" panose="02040503050406030204" pitchFamily="18" charset="0"/>
              </a:endParaRPr>
            </a:p>
          </p:txBody>
        </p:sp>
      </p:grpSp>
      <p:pic>
        <p:nvPicPr>
          <p:cNvPr id="10" name="Picture 9">
            <a:extLst>
              <a:ext uri="{FF2B5EF4-FFF2-40B4-BE49-F238E27FC236}">
                <a16:creationId xmlns:a16="http://schemas.microsoft.com/office/drawing/2014/main" id="{8D11C473-817E-854A-B4E8-2BE67E8B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19" y="3937042"/>
            <a:ext cx="2349021" cy="2851450"/>
          </a:xfrm>
          <a:prstGeom prst="rect">
            <a:avLst/>
          </a:prstGeom>
        </p:spPr>
      </p:pic>
      <p:pic>
        <p:nvPicPr>
          <p:cNvPr id="20" name="Picture 8" descr="Hình ảnh Biểu Tượng đồ Dùng Học Tập PNG Miễn Phí Tải Về - Lovepik">
            <a:extLst>
              <a:ext uri="{FF2B5EF4-FFF2-40B4-BE49-F238E27FC236}">
                <a16:creationId xmlns:a16="http://schemas.microsoft.com/office/drawing/2014/main" id="{2F5AFDF6-B5C3-2147-AF6A-B9C468CBC8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872783" y="2193970"/>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ảnh Biểu Tượng đồ Dùng Học Tập PNG Miễn Phí Tải Về - Lovepik">
            <a:extLst>
              <a:ext uri="{FF2B5EF4-FFF2-40B4-BE49-F238E27FC236}">
                <a16:creationId xmlns:a16="http://schemas.microsoft.com/office/drawing/2014/main" id="{17E97FAD-42BB-C644-B346-C71E16D0FC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80" b="89920" l="8483" r="89920">
                        <a14:foregroundMark x1="64870" y1="26946" x2="65161" y2="28016"/>
                        <a14:foregroundMark x1="79117" y1="32215" x2="79441" y2="32735"/>
                        <a14:foregroundMark x1="79441" y1="32735" x2="79228" y2="31146"/>
                        <a14:foregroundMark x1="78086" y1="16357" x2="79142" y2="18962"/>
                        <a14:foregroundMark x1="76215" y1="11738" x2="76884" y2="13388"/>
                        <a14:foregroundMark x1="78695" y1="19944" x2="78833" y2="19641"/>
                        <a14:foregroundMark x1="79142" y1="18962" x2="79260" y2="18702"/>
                        <a14:foregroundMark x1="74723" y1="21621" x2="73790" y2="21974"/>
                        <a14:foregroundMark x1="75948" y1="21158" x2="75653" y2="21270"/>
                        <a14:foregroundMark x1="64269" y1="20946" x2="62575" y2="19760"/>
                        <a14:foregroundMark x1="62575" y1="19760" x2="64017" y2="20503"/>
                        <a14:foregroundMark x1="43014" y1="20659" x2="10379" y2="33234"/>
                        <a14:foregroundMark x1="16567" y1="30539" x2="26148" y2="21657"/>
                        <a14:foregroundMark x1="26148" y1="21657" x2="23852" y2="34731"/>
                        <a14:foregroundMark x1="23852" y1="34731" x2="23852" y2="34731"/>
                        <a14:foregroundMark x1="26148" y1="30539" x2="13772" y2="23553"/>
                        <a14:foregroundMark x1="13772" y1="23553" x2="19062" y2="35729"/>
                        <a14:foregroundMark x1="19062" y1="35729" x2="18663" y2="36527"/>
                        <a14:foregroundMark x1="21956" y1="31437" x2="31936" y2="29042"/>
                        <a14:foregroundMark x1="22355" y1="32236" x2="29142" y2="40719"/>
                        <a14:foregroundMark x1="29840" y1="32635" x2="20858" y2="42515"/>
                        <a14:foregroundMark x1="20858" y1="42515" x2="31337" y2="35230"/>
                        <a14:foregroundMark x1="31337" y1="35230" x2="31337" y2="35230"/>
                        <a14:foregroundMark x1="28942" y1="25250" x2="17066" y2="20459"/>
                        <a14:foregroundMark x1="17066" y1="20459" x2="8483" y2="29940"/>
                        <a14:foregroundMark x1="8483" y1="29940" x2="18862" y2="41717"/>
                        <a14:foregroundMark x1="18862" y1="41717" x2="32036" y2="42515"/>
                        <a14:foregroundMark x1="32036" y1="42515" x2="47206" y2="35529"/>
                        <a14:foregroundMark x1="47206" y1="35529" x2="42315" y2="19062"/>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Mark x1="58982" y1="23852" x2="72355" y2="25749"/>
                        <a14:backgroundMark x1="72355" y1="25749" x2="76647" y2="40020"/>
                        <a14:backgroundMark x1="76647" y1="40020" x2="81138" y2="11577"/>
                        <a14:backgroundMark x1="69461" y1="18463" x2="64970" y2="35329"/>
                        <a14:backgroundMark x1="64970" y1="35329" x2="75250" y2="23453"/>
                        <a14:backgroundMark x1="75250" y1="23453" x2="74850" y2="10379"/>
                        <a14:backgroundMark x1="74850" y1="10379" x2="66866" y2="37126"/>
                        <a14:backgroundMark x1="66866" y1="37126" x2="69062" y2="46407"/>
                        <a14:backgroundMark x1="79142" y1="19760" x2="71058" y2="39521"/>
                        <a14:backgroundMark x1="71058" y1="39521" x2="78244" y2="21956"/>
                        <a14:backgroundMark x1="78244" y1="21956" x2="68263" y2="10579"/>
                        <a14:backgroundMark x1="68263" y1="10579" x2="76846" y2="36727"/>
                        <a14:backgroundMark x1="73553" y1="38623" x2="78743" y2="20160"/>
                        <a14:backgroundMark x1="78743" y1="20160" x2="74850" y2="33034"/>
                        <a14:backgroundMark x1="74850" y1="33034" x2="77844" y2="19760"/>
                        <a14:backgroundMark x1="77844" y1="19760" x2="61178" y2="12076"/>
                        <a14:backgroundMark x1="61178" y1="12076" x2="77345" y2="40519"/>
                        <a14:backgroundMark x1="77345" y1="40519" x2="83234" y2="33533"/>
                        <a14:backgroundMark x1="78343" y1="23253" x2="76347" y2="42415"/>
                        <a14:backgroundMark x1="76347" y1="42415" x2="79142" y2="27046"/>
                        <a14:backgroundMark x1="79142" y1="27046" x2="76248" y2="14271"/>
                        <a14:backgroundMark x1="76248" y1="14271" x2="71756" y2="11078"/>
                        <a14:backgroundMark x1="79441" y1="14172" x2="66068" y2="18962"/>
                        <a14:backgroundMark x1="66068" y1="18962" x2="75549" y2="33533"/>
                        <a14:backgroundMark x1="75549" y1="33533" x2="75549" y2="33633"/>
                      </a14:backgroundRemoval>
                    </a14:imgEffect>
                  </a14:imgLayer>
                </a14:imgProps>
              </a:ext>
              <a:ext uri="{28A0092B-C50C-407E-A947-70E740481C1C}">
                <a14:useLocalDpi xmlns:a14="http://schemas.microsoft.com/office/drawing/2010/main" val="0"/>
              </a:ext>
            </a:extLst>
          </a:blip>
          <a:srcRect l="-11036" t="3389" r="41898" b="-3389"/>
          <a:stretch/>
        </p:blipFill>
        <p:spPr bwMode="auto">
          <a:xfrm rot="20290541">
            <a:off x="10044734" y="1938548"/>
            <a:ext cx="2595600" cy="375422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12854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C0A1D4A-63C7-5842-9B76-A9402025C5A4}"/>
              </a:ext>
            </a:extLst>
          </p:cNvPr>
          <p:cNvSpPr/>
          <p:nvPr/>
        </p:nvSpPr>
        <p:spPr>
          <a:xfrm>
            <a:off x="7282809" y="2811416"/>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0" name="Picture 9">
            <a:extLst>
              <a:ext uri="{FF2B5EF4-FFF2-40B4-BE49-F238E27FC236}">
                <a16:creationId xmlns:a16="http://schemas.microsoft.com/office/drawing/2014/main" id="{A257EC81-F394-5E4A-8EBE-480E3E9A4411}"/>
              </a:ext>
            </a:extLst>
          </p:cNvPr>
          <p:cNvPicPr>
            <a:picLocks noChangeAspect="1"/>
          </p:cNvPicPr>
          <p:nvPr/>
        </p:nvPicPr>
        <p:blipFill>
          <a:blip r:embed="rId5"/>
          <a:stretch>
            <a:fillRect/>
          </a:stretch>
        </p:blipFill>
        <p:spPr>
          <a:xfrm>
            <a:off x="471006" y="2347091"/>
            <a:ext cx="7290243" cy="216381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r>
                <a:rPr lang="en-US" sz="2800" b="0" i="0" dirty="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20" t="38927" r="9287" b="29548"/>
          <a:stretch/>
        </p:blipFill>
        <p:spPr bwMode="auto">
          <a:xfrm>
            <a:off x="6999492" y="2289239"/>
            <a:ext cx="3962401" cy="287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4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5" t="70448" r="32372" b="1152"/>
          <a:stretch/>
        </p:blipFill>
        <p:spPr bwMode="auto">
          <a:xfrm>
            <a:off x="7064507" y="2491103"/>
            <a:ext cx="4192858" cy="27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803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2193</TotalTime>
  <Words>701</Words>
  <Application>Microsoft Office PowerPoint</Application>
  <PresentationFormat>Widescreen</PresentationFormat>
  <Paragraphs>55</Paragraphs>
  <Slides>17</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#9Slide03 Bebas Neue Bold</vt:lpstr>
      <vt:lpstr>#9Slide07 HoneyCream</vt: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SingPC</cp:lastModifiedBy>
  <cp:revision>36</cp:revision>
  <dcterms:created xsi:type="dcterms:W3CDTF">2023-06-29T03:07:26Z</dcterms:created>
  <dcterms:modified xsi:type="dcterms:W3CDTF">2023-11-21T05:17:21Z</dcterms:modified>
</cp:coreProperties>
</file>