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1"/>
  </p:notesMasterIdLst>
  <p:sldIdLst>
    <p:sldId id="256" r:id="rId2"/>
    <p:sldId id="264" r:id="rId3"/>
    <p:sldId id="302" r:id="rId4"/>
    <p:sldId id="283" r:id="rId5"/>
    <p:sldId id="286" r:id="rId6"/>
    <p:sldId id="287" r:id="rId7"/>
    <p:sldId id="288" r:id="rId8"/>
    <p:sldId id="293" r:id="rId9"/>
    <p:sldId id="298" r:id="rId10"/>
    <p:sldId id="284" r:id="rId11"/>
    <p:sldId id="295" r:id="rId12"/>
    <p:sldId id="296" r:id="rId13"/>
    <p:sldId id="297" r:id="rId14"/>
    <p:sldId id="294" r:id="rId15"/>
    <p:sldId id="2954" r:id="rId16"/>
    <p:sldId id="2955" r:id="rId17"/>
    <p:sldId id="2957" r:id="rId18"/>
    <p:sldId id="292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ễn Minh Quang" initials="NMQ" lastIdx="1" clrIdx="0">
    <p:extLst>
      <p:ext uri="{19B8F6BF-5375-455C-9EA6-DF929625EA0E}">
        <p15:presenceInfo xmlns:p15="http://schemas.microsoft.com/office/powerpoint/2012/main" userId="7018fa1f47704fc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25E"/>
    <a:srgbClr val="AF059B"/>
    <a:srgbClr val="0082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7" autoAdjust="0"/>
    <p:restoredTop sz="93950" autoAdjust="0"/>
  </p:normalViewPr>
  <p:slideViewPr>
    <p:cSldViewPr snapToGrid="0">
      <p:cViewPr varScale="1">
        <p:scale>
          <a:sx n="65" d="100"/>
          <a:sy n="65" d="100"/>
        </p:scale>
        <p:origin x="17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04T16:50:52.070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10672-AB2C-4B15-8A81-455247B625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96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10672-AB2C-4B15-8A81-455247B625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63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304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50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1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840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344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3494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84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49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77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69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44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59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009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54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2709"/>
            <a:ext cx="8077200" cy="5415113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156" y="46096"/>
            <a:ext cx="997275" cy="994580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" y="72709"/>
            <a:ext cx="1244794" cy="125059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511193" y="4761372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09" y="4333986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4854985"/>
            <a:ext cx="9144000" cy="2003016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785343" y="2336429"/>
            <a:ext cx="76992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>
                <a:ln w="0"/>
                <a:solidFill>
                  <a:srgbClr val="06025E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 ĐOẠN </a:t>
            </a:r>
            <a:r>
              <a:rPr lang="vi-VN" sz="3600" b="1" cap="all" dirty="0">
                <a:ln w="0"/>
                <a:solidFill>
                  <a:srgbClr val="06025E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 KỂ MỘT VIỆC NGƯỜI THÂN ĐÃ LÀM CHO EM </a:t>
            </a:r>
          </a:p>
          <a:p>
            <a:pPr algn="ctr"/>
            <a:r>
              <a:rPr lang="vi-VN" sz="3600" b="1" cap="all" dirty="0">
                <a:ln w="0"/>
                <a:solidFill>
                  <a:srgbClr val="06025E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( 115) </a:t>
            </a:r>
            <a:endParaRPr lang="en-US" sz="3600" b="1" cap="all" dirty="0">
              <a:ln w="0"/>
              <a:solidFill>
                <a:srgbClr val="06025E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176688" y="354874"/>
            <a:ext cx="3548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Tuần</a:t>
            </a:r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14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21BEE8-764D-8A49-A0B4-FC93E5F154BF}"/>
              </a:ext>
            </a:extLst>
          </p:cNvPr>
          <p:cNvSpPr txBox="1"/>
          <p:nvPr/>
        </p:nvSpPr>
        <p:spPr>
          <a:xfrm>
            <a:off x="3152693" y="1324722"/>
            <a:ext cx="5472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845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546" y="619721"/>
            <a:ext cx="85015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b="1" dirty="0">
                <a:solidFill>
                  <a:srgbClr val="00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– 4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về một việc người thân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em.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89154"/>
            <a:ext cx="9144000" cy="2783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0546" y="1989154"/>
            <a:ext cx="9144000" cy="269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thân mà em muốn kể là ai?</a:t>
            </a:r>
          </a:p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thân của em đã làm việc gì cho em?</a:t>
            </a:r>
          </a:p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có suy nghĩ gì về việc người thân đã làm?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64369"/>
            <a:ext cx="1399130" cy="182698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3686" y="5064369"/>
            <a:ext cx="1270955" cy="17560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44847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8091" y="378045"/>
            <a:ext cx="82513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3600" b="1" dirty="0">
                <a:solidFill>
                  <a:srgbClr val="00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– 4 kể về một việc người thân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em.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10" y="2198995"/>
            <a:ext cx="7594427" cy="84845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8807" y="2198995"/>
            <a:ext cx="6166588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 thân mà em muốn kể là ai?</a:t>
            </a:r>
          </a:p>
        </p:txBody>
      </p:sp>
      <p:pic>
        <p:nvPicPr>
          <p:cNvPr id="10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73" y="5213926"/>
            <a:ext cx="1285781" cy="167897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8762" y="5206585"/>
            <a:ext cx="1195238" cy="16514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4">
            <a:extLst>
              <a:ext uri="{FF2B5EF4-FFF2-40B4-BE49-F238E27FC236}">
                <a16:creationId xmlns:a16="http://schemas.microsoft.com/office/drawing/2014/main" id="{C32E6EAE-A7A2-4135-B56C-F3DEF0E72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65" y="3324070"/>
            <a:ext cx="7594427" cy="7462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676DF1F-C2F0-4FCC-842C-83378680909F}"/>
              </a:ext>
            </a:extLst>
          </p:cNvPr>
          <p:cNvSpPr txBox="1"/>
          <p:nvPr/>
        </p:nvSpPr>
        <p:spPr>
          <a:xfrm>
            <a:off x="776953" y="3257548"/>
            <a:ext cx="7019486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图片 4">
            <a:extLst>
              <a:ext uri="{FF2B5EF4-FFF2-40B4-BE49-F238E27FC236}">
                <a16:creationId xmlns:a16="http://schemas.microsoft.com/office/drawing/2014/main" id="{4F39C775-B78C-45F1-B75C-FD89C7A84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11" y="4327687"/>
            <a:ext cx="7586281" cy="7440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826F69E-5533-476A-AA01-F1A5BD6194E7}"/>
              </a:ext>
            </a:extLst>
          </p:cNvPr>
          <p:cNvSpPr txBox="1"/>
          <p:nvPr/>
        </p:nvSpPr>
        <p:spPr>
          <a:xfrm>
            <a:off x="705700" y="4230365"/>
            <a:ext cx="717453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luôn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quý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E77A51-85B2-45E3-8D32-C4F892889E12}"/>
              </a:ext>
            </a:extLst>
          </p:cNvPr>
          <p:cNvSpPr txBox="1"/>
          <p:nvPr/>
        </p:nvSpPr>
        <p:spPr>
          <a:xfrm>
            <a:off x="592310" y="1460727"/>
            <a:ext cx="703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3578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0" y="617024"/>
            <a:ext cx="8498305" cy="99741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4600" y="672937"/>
            <a:ext cx="8370139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thân của em đã làm việc gì cho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66462"/>
            <a:ext cx="1295400" cy="1691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9228" y="5068196"/>
            <a:ext cx="1295400" cy="17898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4">
            <a:extLst>
              <a:ext uri="{FF2B5EF4-FFF2-40B4-BE49-F238E27FC236}">
                <a16:creationId xmlns:a16="http://schemas.microsoft.com/office/drawing/2014/main" id="{2186BBC9-BDB4-4D07-A9AC-380E5E7AB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15" y="1773298"/>
            <a:ext cx="8562390" cy="13433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D7CA330-0302-4BD2-A62B-D019E1F7F6EF}"/>
              </a:ext>
            </a:extLst>
          </p:cNvPr>
          <p:cNvSpPr/>
          <p:nvPr/>
        </p:nvSpPr>
        <p:spPr>
          <a:xfrm>
            <a:off x="327669" y="1727572"/>
            <a:ext cx="8101956" cy="1222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Hằng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nấu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món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ngon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luôn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图片 4">
            <a:extLst>
              <a:ext uri="{FF2B5EF4-FFF2-40B4-BE49-F238E27FC236}">
                <a16:creationId xmlns:a16="http://schemas.microsoft.com/office/drawing/2014/main" id="{6E9AC5AC-F497-4FE7-AD6C-3033CCB9B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15" y="3286649"/>
            <a:ext cx="8562390" cy="13433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FE5C162-B507-4FBC-9FDF-72445E57238A}"/>
              </a:ext>
            </a:extLst>
          </p:cNvPr>
          <p:cNvSpPr/>
          <p:nvPr/>
        </p:nvSpPr>
        <p:spPr>
          <a:xfrm>
            <a:off x="340366" y="3308064"/>
            <a:ext cx="8076562" cy="1222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Buổi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dạy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mua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3616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4">
            <a:extLst>
              <a:ext uri="{FF2B5EF4-FFF2-40B4-BE49-F238E27FC236}">
                <a16:creationId xmlns:a16="http://schemas.microsoft.com/office/drawing/2014/main" id="{854578A3-D754-429B-A20F-1E17157F2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35" y="1997464"/>
            <a:ext cx="8309795" cy="1539048"/>
          </a:xfrm>
          <a:prstGeom prst="rect">
            <a:avLst/>
          </a:prstGeom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2" y="840423"/>
            <a:ext cx="8226624" cy="89543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5806" y="772577"/>
            <a:ext cx="8226624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có suy nghĩ gì về việc người thân đã làm?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51" y="5272191"/>
            <a:ext cx="1412780" cy="15858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5262" y="5297832"/>
            <a:ext cx="1184187" cy="153452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CAC1F39-404D-40A3-B003-B5F89A59D18B}"/>
              </a:ext>
            </a:extLst>
          </p:cNvPr>
          <p:cNvSpPr/>
          <p:nvPr/>
        </p:nvSpPr>
        <p:spPr>
          <a:xfrm>
            <a:off x="408887" y="1973416"/>
            <a:ext cx="8239104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luôn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khỏe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图片 4">
            <a:extLst>
              <a:ext uri="{FF2B5EF4-FFF2-40B4-BE49-F238E27FC236}">
                <a16:creationId xmlns:a16="http://schemas.microsoft.com/office/drawing/2014/main" id="{95B51B4D-87EB-4DC9-AFEB-1490B2746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35" y="3722947"/>
            <a:ext cx="8309795" cy="8815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306A29A-8534-4AD8-9EA4-545D26AC1C85}"/>
              </a:ext>
            </a:extLst>
          </p:cNvPr>
          <p:cNvSpPr/>
          <p:nvPr/>
        </p:nvSpPr>
        <p:spPr>
          <a:xfrm>
            <a:off x="501145" y="3667285"/>
            <a:ext cx="8498305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luôn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trọng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09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E87A7DF2-D4E2-4F10-90DB-0C986B1F9C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79340"/>
              </p:ext>
            </p:extLst>
          </p:nvPr>
        </p:nvGraphicFramePr>
        <p:xfrm>
          <a:off x="200025" y="1860484"/>
          <a:ext cx="8743950" cy="2550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3950">
                  <a:extLst>
                    <a:ext uri="{9D8B030D-6E8A-4147-A177-3AD203B41FA5}">
                      <a16:colId xmlns:a16="http://schemas.microsoft.com/office/drawing/2014/main" val="31436231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166733"/>
                  </a:ext>
                </a:extLst>
              </a:tr>
              <a:tr h="71416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ý,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848885"/>
                  </a:ext>
                </a:extLst>
              </a:tr>
              <a:tr h="82492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sạch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32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tiên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lùi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 ô.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liền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9791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57EF749-F910-40D3-8C24-6EDB3B8E402B}"/>
              </a:ext>
            </a:extLst>
          </p:cNvPr>
          <p:cNvSpPr txBox="1"/>
          <p:nvPr/>
        </p:nvSpPr>
        <p:spPr>
          <a:xfrm>
            <a:off x="1404266" y="767766"/>
            <a:ext cx="5997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CHÍ VIẾT ĐOẠN VĂN</a:t>
            </a:r>
          </a:p>
        </p:txBody>
      </p:sp>
    </p:spTree>
    <p:extLst>
      <p:ext uri="{BB962C8B-B14F-4D97-AF65-F5344CB8AC3E}">
        <p14:creationId xmlns:p14="http://schemas.microsoft.com/office/powerpoint/2010/main" val="808252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968489-34B6-44E6-8D32-574603CB2F5B}"/>
              </a:ext>
            </a:extLst>
          </p:cNvPr>
          <p:cNvSpPr/>
          <p:nvPr/>
        </p:nvSpPr>
        <p:spPr>
          <a:xfrm>
            <a:off x="2000251" y="1500190"/>
            <a:ext cx="5143500" cy="38576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24">
              <a:defRPr/>
            </a:pPr>
            <a:endParaRPr lang="en-US" sz="1351">
              <a:solidFill>
                <a:srgbClr val="660066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8CA2D3-64D3-4643-AAFC-6F68D6A2C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239" y="480807"/>
            <a:ext cx="7194996" cy="59757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CA3B4D-C651-4491-B6DC-2C0089F54BB0}"/>
              </a:ext>
            </a:extLst>
          </p:cNvPr>
          <p:cNvSpPr txBox="1"/>
          <p:nvPr/>
        </p:nvSpPr>
        <p:spPr>
          <a:xfrm>
            <a:off x="1533731" y="1174713"/>
            <a:ext cx="68021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24">
              <a:defRPr/>
            </a:pPr>
            <a:r>
              <a:rPr lang="vi-VN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Trong gia đình, người em luôn kính trọng và</a:t>
            </a:r>
            <a:endParaRPr lang="en-US" sz="2500" b="1" dirty="0">
              <a:solidFill>
                <a:srgbClr val="AF059B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012097-2BD2-466F-BCBB-E92C0DE59F52}"/>
              </a:ext>
            </a:extLst>
          </p:cNvPr>
          <p:cNvSpPr txBox="1"/>
          <p:nvPr/>
        </p:nvSpPr>
        <p:spPr>
          <a:xfrm>
            <a:off x="1195373" y="1614020"/>
            <a:ext cx="695072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24">
              <a:defRPr/>
            </a:pPr>
            <a:r>
              <a:rPr lang="vi-VN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tin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</a:rPr>
              <a:t> </a:t>
            </a:r>
            <a:r>
              <a:rPr lang="vi-VN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yêu nhất là bố. Bố em năm nay ngoài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ba </a:t>
            </a:r>
            <a:endParaRPr lang="en-US" sz="2500" b="1" dirty="0">
              <a:solidFill>
                <a:srgbClr val="AF059B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82355B-9127-421C-85C7-E53B1DDE5022}"/>
              </a:ext>
            </a:extLst>
          </p:cNvPr>
          <p:cNvSpPr txBox="1"/>
          <p:nvPr/>
        </p:nvSpPr>
        <p:spPr>
          <a:xfrm>
            <a:off x="1151728" y="2492603"/>
            <a:ext cx="726265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24">
              <a:defRPr/>
            </a:pPr>
            <a:r>
              <a:rPr lang="en-US" sz="26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vẫn</a:t>
            </a:r>
            <a:r>
              <a:rPr lang="en-US" sz="26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luôn chăm lo cho gia đình.</a:t>
            </a:r>
            <a:r>
              <a:rPr lang="en-US" sz="26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Không chỉ giúp</a:t>
            </a:r>
            <a:endParaRPr lang="en-US" sz="2400" b="1" dirty="0">
              <a:solidFill>
                <a:srgbClr val="AF059B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0F12FB-9AA6-45B5-9F16-19DF6A9C7961}"/>
              </a:ext>
            </a:extLst>
          </p:cNvPr>
          <p:cNvSpPr txBox="1"/>
          <p:nvPr/>
        </p:nvSpPr>
        <p:spPr>
          <a:xfrm>
            <a:off x="1146921" y="2051330"/>
            <a:ext cx="719499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24">
              <a:defRPr/>
            </a:pPr>
            <a:r>
              <a:rPr lang="vi-VN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mươi tuổi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vi-VN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Mặc dù công việc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bận rộn nhưng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bố </a:t>
            </a:r>
            <a:endParaRPr lang="en-US" sz="2500" b="1" dirty="0">
              <a:solidFill>
                <a:srgbClr val="AF059B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26EA3A-A4DE-47B8-901C-490720AE78FA}"/>
              </a:ext>
            </a:extLst>
          </p:cNvPr>
          <p:cNvSpPr txBox="1"/>
          <p:nvPr/>
        </p:nvSpPr>
        <p:spPr>
          <a:xfrm>
            <a:off x="1151726" y="2929912"/>
            <a:ext cx="726266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24">
              <a:defRPr/>
            </a:pPr>
            <a:r>
              <a:rPr lang="vi-VN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mẹ việc nhà, bố còn dạy em học mỗi tối.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Có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lần</a:t>
            </a:r>
            <a:endParaRPr lang="en-US" sz="2500" dirty="0">
              <a:solidFill>
                <a:srgbClr val="AF059B"/>
              </a:solidFill>
              <a:latin typeface="HP001 4 hàng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CF2C3E-5B8B-4327-94E9-283F626D0028}"/>
              </a:ext>
            </a:extLst>
          </p:cNvPr>
          <p:cNvSpPr txBox="1"/>
          <p:nvPr/>
        </p:nvSpPr>
        <p:spPr>
          <a:xfrm>
            <a:off x="1110081" y="3350173"/>
            <a:ext cx="719499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24">
              <a:defRPr/>
            </a:pP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gặp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toán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khó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bố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giảng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giải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cho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thật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tỉ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mỉ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endParaRPr lang="en-US" sz="2500" dirty="0">
              <a:solidFill>
                <a:srgbClr val="AF059B"/>
              </a:solidFill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4E5713-CF43-4075-AFF2-192F2156A9AF}"/>
              </a:ext>
            </a:extLst>
          </p:cNvPr>
          <p:cNvSpPr txBox="1"/>
          <p:nvPr/>
        </p:nvSpPr>
        <p:spPr>
          <a:xfrm>
            <a:off x="999558" y="3795967"/>
            <a:ext cx="691088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24">
              <a:defRPr/>
            </a:pP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dễ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hiểu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vi-VN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Bố đúng là người bố tuyệt vời của em.</a:t>
            </a:r>
            <a:endParaRPr lang="en-US" sz="2500" dirty="0">
              <a:solidFill>
                <a:srgbClr val="AF059B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8131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968489-34B6-44E6-8D32-574603CB2F5B}"/>
              </a:ext>
            </a:extLst>
          </p:cNvPr>
          <p:cNvSpPr/>
          <p:nvPr/>
        </p:nvSpPr>
        <p:spPr>
          <a:xfrm>
            <a:off x="2000251" y="1500190"/>
            <a:ext cx="5143500" cy="38576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24">
              <a:defRPr/>
            </a:pPr>
            <a:endParaRPr lang="en-US" sz="1351">
              <a:solidFill>
                <a:srgbClr val="660066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8CA2D3-64D3-4643-AAFC-6F68D6A2C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239" y="480807"/>
            <a:ext cx="7194996" cy="59757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CA3B4D-C651-4491-B6DC-2C0089F54BB0}"/>
              </a:ext>
            </a:extLst>
          </p:cNvPr>
          <p:cNvSpPr txBox="1"/>
          <p:nvPr/>
        </p:nvSpPr>
        <p:spPr>
          <a:xfrm>
            <a:off x="1533731" y="1174713"/>
            <a:ext cx="68021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24">
              <a:defRPr/>
            </a:pP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Trong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gia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đình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bà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nội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là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yêu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nhất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endParaRPr lang="en-US" sz="2500" b="1" dirty="0">
              <a:solidFill>
                <a:srgbClr val="AF059B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012097-2BD2-466F-BCBB-E92C0DE59F52}"/>
              </a:ext>
            </a:extLst>
          </p:cNvPr>
          <p:cNvSpPr txBox="1"/>
          <p:nvPr/>
        </p:nvSpPr>
        <p:spPr>
          <a:xfrm>
            <a:off x="1195373" y="1614020"/>
            <a:ext cx="687538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24">
              <a:defRPr/>
            </a:pP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Ngày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nhỏ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bố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thường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hay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làm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xa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nên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endParaRPr lang="en-US" sz="2500" b="1" dirty="0">
              <a:solidFill>
                <a:srgbClr val="AF059B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82355B-9127-421C-85C7-E53B1DDE5022}"/>
              </a:ext>
            </a:extLst>
          </p:cNvPr>
          <p:cNvSpPr txBox="1"/>
          <p:nvPr/>
        </p:nvSpPr>
        <p:spPr>
          <a:xfrm>
            <a:off x="1161456" y="2492602"/>
            <a:ext cx="7262659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24">
              <a:defRPr/>
            </a:pP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kể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cho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nghe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biết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bao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nhiêu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câu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chuyện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bổ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ích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endParaRPr lang="en-US" sz="2500" b="1" dirty="0">
              <a:solidFill>
                <a:srgbClr val="AF059B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0F12FB-9AA6-45B5-9F16-19DF6A9C7961}"/>
              </a:ext>
            </a:extLst>
          </p:cNvPr>
          <p:cNvSpPr txBox="1"/>
          <p:nvPr/>
        </p:nvSpPr>
        <p:spPr>
          <a:xfrm>
            <a:off x="1146921" y="2051330"/>
            <a:ext cx="719499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24">
              <a:defRPr/>
            </a:pP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ở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với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bà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Hằng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ngày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bà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chải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tóc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cho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Bà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endParaRPr lang="en-US" sz="2500" b="1" dirty="0">
              <a:solidFill>
                <a:srgbClr val="AF059B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26EA3A-A4DE-47B8-901C-490720AE78FA}"/>
              </a:ext>
            </a:extLst>
          </p:cNvPr>
          <p:cNvSpPr txBox="1"/>
          <p:nvPr/>
        </p:nvSpPr>
        <p:spPr>
          <a:xfrm>
            <a:off x="1151726" y="2929912"/>
            <a:ext cx="726266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24">
              <a:defRPr/>
            </a:pP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Bà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dạy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cách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ăn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nói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biết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chia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sẻ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với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ng</a:t>
            </a:r>
            <a:r>
              <a:rPr lang="vi-VN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ư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ời</a:t>
            </a:r>
            <a:endParaRPr lang="en-US" sz="2500" dirty="0">
              <a:solidFill>
                <a:srgbClr val="AF059B"/>
              </a:solidFill>
              <a:latin typeface="HP001 4 hàng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CF2C3E-5B8B-4327-94E9-283F626D0028}"/>
              </a:ext>
            </a:extLst>
          </p:cNvPr>
          <p:cNvSpPr txBox="1"/>
          <p:nvPr/>
        </p:nvSpPr>
        <p:spPr>
          <a:xfrm>
            <a:off x="1110081" y="3350173"/>
            <a:ext cx="719499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24">
              <a:defRPr/>
            </a:pP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gặp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khó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khăn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rất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yêu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bà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nội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AF059B"/>
                </a:solidFill>
                <a:latin typeface="HP001 4 hàng" panose="020B0603050302020204" pitchFamily="34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endParaRPr lang="en-US" sz="2500" dirty="0">
              <a:solidFill>
                <a:srgbClr val="AF059B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9125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24696" y="6033363"/>
            <a:ext cx="9174343" cy="830128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67" y="4676096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904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013145" y="240353"/>
            <a:ext cx="6128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cần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90967" y="1352684"/>
            <a:ext cx="9285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90967" y="2126768"/>
            <a:ext cx="8905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3-4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EB37731-1288-4647-AC02-0AF79C340C8B}"/>
              </a:ext>
            </a:extLst>
          </p:cNvPr>
          <p:cNvSpPr txBox="1"/>
          <p:nvPr/>
        </p:nvSpPr>
        <p:spPr>
          <a:xfrm>
            <a:off x="90967" y="2900852"/>
            <a:ext cx="8187455" cy="1081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712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24696" y="6019078"/>
            <a:ext cx="9174343" cy="830128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017" y="4626518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3028" y="4749994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863949" y="563763"/>
            <a:ext cx="3759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VẬN DỤNG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EB37731-1288-4647-AC02-0AF79C340C8B}"/>
              </a:ext>
            </a:extLst>
          </p:cNvPr>
          <p:cNvSpPr txBox="1"/>
          <p:nvPr/>
        </p:nvSpPr>
        <p:spPr>
          <a:xfrm>
            <a:off x="186017" y="1333204"/>
            <a:ext cx="8771965" cy="202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đọc lại đoạn văn cho ông bà, bố mẹ nghe</a:t>
            </a:r>
          </a:p>
          <a:p>
            <a:pPr>
              <a:lnSpc>
                <a:spcPct val="120000"/>
              </a:lnSpc>
            </a:pP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Viết 3, 4 câu thể hiện tình cảm của em đối với người thân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701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911" y="45910"/>
            <a:ext cx="1309226" cy="1305688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7" y="17009"/>
            <a:ext cx="1649664" cy="1657349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511193" y="4761372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09" y="4333986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2"/>
            <a:ext cx="9144000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841053" y="1754675"/>
            <a:ext cx="7633146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24696" y="6033363"/>
            <a:ext cx="9174343" cy="830128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67" y="4676096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904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013145" y="240353"/>
            <a:ext cx="6128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cần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90967" y="1352684"/>
            <a:ext cx="9285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90967" y="2126768"/>
            <a:ext cx="8905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3-4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EB37731-1288-4647-AC02-0AF79C340C8B}"/>
              </a:ext>
            </a:extLst>
          </p:cNvPr>
          <p:cNvSpPr txBox="1"/>
          <p:nvPr/>
        </p:nvSpPr>
        <p:spPr>
          <a:xfrm>
            <a:off x="90967" y="2900852"/>
            <a:ext cx="8187455" cy="1081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410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AD08A3B-40BA-4A36-A2AF-277C7A305A5F}"/>
              </a:ext>
            </a:extLst>
          </p:cNvPr>
          <p:cNvGrpSpPr/>
          <p:nvPr/>
        </p:nvGrpSpPr>
        <p:grpSpPr>
          <a:xfrm>
            <a:off x="0" y="-5333"/>
            <a:ext cx="9144000" cy="6754364"/>
            <a:chOff x="0" y="0"/>
            <a:chExt cx="18288000" cy="1014357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E263B4D-0FE9-4970-91B9-FEB91E366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9300" y="6577"/>
              <a:ext cx="13728700" cy="1013699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9064A1E-9ECE-47B6-B6F8-86D6A8225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728700" cy="10136993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7D4C757-6D78-43BF-9213-2816F13C3F25}"/>
              </a:ext>
            </a:extLst>
          </p:cNvPr>
          <p:cNvSpPr txBox="1"/>
          <p:nvPr/>
        </p:nvSpPr>
        <p:spPr>
          <a:xfrm>
            <a:off x="412191" y="270901"/>
            <a:ext cx="7436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Thứ </a:t>
            </a:r>
            <a:r>
              <a:rPr lang="en-US" sz="32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sáu</a:t>
            </a:r>
            <a:r>
              <a:rPr lang="vi-VN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 ngày </a:t>
            </a:r>
            <a:r>
              <a:rPr lang="en-US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10</a:t>
            </a:r>
            <a:r>
              <a:rPr lang="vi-VN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tháng</a:t>
            </a:r>
            <a:r>
              <a:rPr lang="en-US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 12</a:t>
            </a:r>
            <a:r>
              <a:rPr lang="vi-VN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năm</a:t>
            </a:r>
            <a:r>
              <a:rPr lang="vi-VN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 202</a:t>
            </a:r>
            <a:r>
              <a:rPr lang="en-US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9FD327-72FD-4803-ACB6-FB417063220B}"/>
              </a:ext>
            </a:extLst>
          </p:cNvPr>
          <p:cNvSpPr txBox="1"/>
          <p:nvPr/>
        </p:nvSpPr>
        <p:spPr>
          <a:xfrm>
            <a:off x="412192" y="1481945"/>
            <a:ext cx="7845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Viết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3- 4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câu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kể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về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một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việc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ng</a:t>
            </a:r>
            <a:r>
              <a:rPr lang="vi-VN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ư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ời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thân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đã</a:t>
            </a:r>
            <a:endParaRPr lang="en-US" sz="32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1DFD19-F231-4786-B799-D20B44DF51BA}"/>
              </a:ext>
            </a:extLst>
          </p:cNvPr>
          <p:cNvSpPr txBox="1"/>
          <p:nvPr/>
        </p:nvSpPr>
        <p:spPr>
          <a:xfrm>
            <a:off x="2272575" y="883567"/>
            <a:ext cx="2470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Luyện</a:t>
            </a:r>
            <a:r>
              <a:rPr lang="en-US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tập</a:t>
            </a:r>
            <a:endParaRPr lang="en-US" sz="32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31B759-2CD9-4378-B761-DA2DADEC9975}"/>
              </a:ext>
            </a:extLst>
          </p:cNvPr>
          <p:cNvSpPr txBox="1"/>
          <p:nvPr/>
        </p:nvSpPr>
        <p:spPr>
          <a:xfrm>
            <a:off x="412190" y="2094611"/>
            <a:ext cx="3045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đã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làm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cho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em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727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7254" y="157362"/>
            <a:ext cx="6926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đoạn văn sau và trả lời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7254" y="4615218"/>
            <a:ext cx="7822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a. Trong đoạn văn trên, bạn nhỏ kể về ai?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7254" y="5169761"/>
            <a:ext cx="7822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ngoại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đã làm những việc gì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7254" y="5703199"/>
            <a:ext cx="87497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c. Câu nào thể hiện rõ nhất tình cảm của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với người đó?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5" y="872151"/>
            <a:ext cx="8945650" cy="377129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18010" y="915016"/>
            <a:ext cx="87171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     Khi tôi còn bé tí, tôi ở nhà với ông ngoại cả ngày để bố mẹ đi làm.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thường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cho tôi nghe rất nhiều chuyện cổ tích. Ông dạy tôi vẽ rất nhiều con vật: voi, hổ, hươu, nai, sóc,... Ông còn dạy tôi vẽ cả ông mặt trời, dòng sông, con thuyền,... Mỗi khi ông có việc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đâu,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tôi rất nhớ ông và mong ông sớm về với tôi.</a:t>
            </a:r>
            <a:endParaRPr lang="vi-VN" sz="3200" b="1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32614EB-B690-4B0F-A168-28D840190C65}"/>
              </a:ext>
            </a:extLst>
          </p:cNvPr>
          <p:cNvCxnSpPr>
            <a:cxnSpLocks/>
          </p:cNvCxnSpPr>
          <p:nvPr/>
        </p:nvCxnSpPr>
        <p:spPr>
          <a:xfrm>
            <a:off x="6702631" y="1369121"/>
            <a:ext cx="14195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FCAA34F-97C0-4FD4-B100-A00E78869518}"/>
              </a:ext>
            </a:extLst>
          </p:cNvPr>
          <p:cNvCxnSpPr>
            <a:cxnSpLocks/>
          </p:cNvCxnSpPr>
          <p:nvPr/>
        </p:nvCxnSpPr>
        <p:spPr>
          <a:xfrm>
            <a:off x="6435399" y="1877121"/>
            <a:ext cx="3398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A6E6BF3-9B62-4023-BF8F-756829B190B9}"/>
              </a:ext>
            </a:extLst>
          </p:cNvPr>
          <p:cNvCxnSpPr>
            <a:cxnSpLocks/>
          </p:cNvCxnSpPr>
          <p:nvPr/>
        </p:nvCxnSpPr>
        <p:spPr>
          <a:xfrm>
            <a:off x="3098339" y="2346802"/>
            <a:ext cx="21737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27356AE-7B98-4DB5-9A58-E0549E9D3B32}"/>
              </a:ext>
            </a:extLst>
          </p:cNvPr>
          <p:cNvCxnSpPr>
            <a:cxnSpLocks/>
          </p:cNvCxnSpPr>
          <p:nvPr/>
        </p:nvCxnSpPr>
        <p:spPr>
          <a:xfrm>
            <a:off x="7819274" y="2359283"/>
            <a:ext cx="3089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46991B2-0229-4BD6-A211-76AAA58D5915}"/>
              </a:ext>
            </a:extLst>
          </p:cNvPr>
          <p:cNvCxnSpPr>
            <a:cxnSpLocks/>
          </p:cNvCxnSpPr>
          <p:nvPr/>
        </p:nvCxnSpPr>
        <p:spPr>
          <a:xfrm>
            <a:off x="6549073" y="2336838"/>
            <a:ext cx="4523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2B82078-A909-4C28-ADC2-CC7A302D8DF2}"/>
              </a:ext>
            </a:extLst>
          </p:cNvPr>
          <p:cNvCxnSpPr>
            <a:cxnSpLocks/>
          </p:cNvCxnSpPr>
          <p:nvPr/>
        </p:nvCxnSpPr>
        <p:spPr>
          <a:xfrm>
            <a:off x="6857999" y="3809968"/>
            <a:ext cx="16573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A3B6B1C-2AFA-46C8-A660-3138C9516CF8}"/>
              </a:ext>
            </a:extLst>
          </p:cNvPr>
          <p:cNvCxnSpPr>
            <a:cxnSpLocks/>
          </p:cNvCxnSpPr>
          <p:nvPr/>
        </p:nvCxnSpPr>
        <p:spPr>
          <a:xfrm>
            <a:off x="374369" y="4295743"/>
            <a:ext cx="53907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817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5275" y="4718044"/>
            <a:ext cx="742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a. Trong đoạn văn trên, bạn nhỏ kể về ai?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1177" y="5392672"/>
            <a:ext cx="833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Trong đoạn văn trên, bạn nhỏ kể về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 ngoại.                   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77" y="357189"/>
            <a:ext cx="8805315" cy="39786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5275" y="631029"/>
            <a:ext cx="87171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     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Khi tôi còn bé tí, tôi ở nhà với ông ngoại cả ngày để bố mẹ đi làm.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thường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cho tôi nghe rất nhiều chuyện cổ tích. Ông dạy tôi vẽ rất nhiều con vật: voi, hổ, hươu, nai, sóc,... Ông còn dạy tôi vẽ cả ông mặt trời, dòng sông, con thuyền,... Mỗi khi ông có việc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đâu,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tôi rất nhớ ông và mong ông sớm về với tôi.</a:t>
            </a:r>
            <a:endParaRPr lang="vi-VN" sz="3200" b="1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500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04680" y="5087350"/>
            <a:ext cx="87171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 ngoại đã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kể cho bạn nhỏ nghe rất nhiều chuyện cổ tích,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dạy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bạn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680" y="4464112"/>
            <a:ext cx="8991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b. Người đó đã làm những việc gì cho bạn nhỏ?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83" y="495712"/>
            <a:ext cx="8805315" cy="377276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2970" y="537844"/>
            <a:ext cx="87171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     Khi tôi còn bé tí, tôi ở nhà với ông ngoại cả ngày để bố mẹ đi làm.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thường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cho tôi nghe rất nhiều chuyện cổ tích. Ông dạy tôi vẽ rất nhiều con vật: voi, hổ, hươu, nai, sóc,... Ông còn dạy tôi vẽ cả ông mặt trời, dòng sông, con thuyền,... Mỗi khi ông có việc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đâu,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tôi rất nhớ ông và mong ông sớm về với tôi.</a:t>
            </a:r>
            <a:endParaRPr lang="vi-VN" sz="3200" b="1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267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1896" y="4342565"/>
            <a:ext cx="8970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c. Câu nào thể hiện rõ nhất tình cảm của bạn nhỏ đối với người đó?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4162" y="5253689"/>
            <a:ext cx="87050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khi ông có việc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đâu,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tôi rất nhớ ông và mong ông sớm về với tôi.”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thể hiện tình cảm của bạn nhỏ với ông ngoại.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4" y="539395"/>
            <a:ext cx="8970224" cy="371827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8449" y="640167"/>
            <a:ext cx="87171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     Khi tôi còn bé tí, tôi ở nhà với ông ngoại cả ngày để bố mẹ đi làm.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thường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cho tôi nghe rất nhiều chuyện cổ tích. Ông dạy tôi vẽ rất nhiều con vật: voi, hổ, hươu, nai, sóc,... Ông còn dạy tôi vẽ cả ông mặt trời, dòng sông, con thuyền,... Mỗi khi ông có việc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đâu,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tôi rất nhớ ông và mong ông sớm về với tôi.</a:t>
            </a:r>
            <a:endParaRPr lang="vi-VN" sz="3200" b="1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612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F12199-F577-489F-B078-C108CF5F55EA}"/>
              </a:ext>
            </a:extLst>
          </p:cNvPr>
          <p:cNvSpPr txBox="1"/>
          <p:nvPr/>
        </p:nvSpPr>
        <p:spPr>
          <a:xfrm>
            <a:off x="515816" y="497259"/>
            <a:ext cx="9547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5DCB79E-3B55-421C-915D-2CFC0CE317B3}"/>
              </a:ext>
            </a:extLst>
          </p:cNvPr>
          <p:cNvSpPr/>
          <p:nvPr/>
        </p:nvSpPr>
        <p:spPr>
          <a:xfrm>
            <a:off x="2596741" y="1660293"/>
            <a:ext cx="3805296" cy="8258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EA7EBC2-BA99-4446-B3FD-36E292CED6C2}"/>
              </a:ext>
            </a:extLst>
          </p:cNvPr>
          <p:cNvSpPr/>
          <p:nvPr/>
        </p:nvSpPr>
        <p:spPr>
          <a:xfrm>
            <a:off x="2596741" y="3016078"/>
            <a:ext cx="3805296" cy="8258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0B54FFB-6B08-417D-9A62-F30014CE80FC}"/>
              </a:ext>
            </a:extLst>
          </p:cNvPr>
          <p:cNvSpPr/>
          <p:nvPr/>
        </p:nvSpPr>
        <p:spPr>
          <a:xfrm>
            <a:off x="2633856" y="4244432"/>
            <a:ext cx="3768181" cy="8258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F4496F-310E-4057-BC0D-B33E5621BC86}"/>
              </a:ext>
            </a:extLst>
          </p:cNvPr>
          <p:cNvSpPr txBox="1"/>
          <p:nvPr/>
        </p:nvSpPr>
        <p:spPr>
          <a:xfrm>
            <a:off x="88288" y="2875173"/>
            <a:ext cx="2084232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F22EF8E-C0CE-42C4-8A2B-3959307A9679}"/>
              </a:ext>
            </a:extLst>
          </p:cNvPr>
          <p:cNvCxnSpPr>
            <a:cxnSpLocks/>
          </p:cNvCxnSpPr>
          <p:nvPr/>
        </p:nvCxnSpPr>
        <p:spPr>
          <a:xfrm flipV="1">
            <a:off x="2190807" y="2140993"/>
            <a:ext cx="400657" cy="121248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EC9908F-92F7-4FFC-96A6-7A75B41B1735}"/>
              </a:ext>
            </a:extLst>
          </p:cNvPr>
          <p:cNvCxnSpPr>
            <a:cxnSpLocks/>
          </p:cNvCxnSpPr>
          <p:nvPr/>
        </p:nvCxnSpPr>
        <p:spPr>
          <a:xfrm>
            <a:off x="2191815" y="3353479"/>
            <a:ext cx="401600" cy="4144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1B28337-857A-424B-A839-F0ED09284C58}"/>
              </a:ext>
            </a:extLst>
          </p:cNvPr>
          <p:cNvCxnSpPr>
            <a:cxnSpLocks/>
          </p:cNvCxnSpPr>
          <p:nvPr/>
        </p:nvCxnSpPr>
        <p:spPr>
          <a:xfrm>
            <a:off x="2204460" y="3353479"/>
            <a:ext cx="413425" cy="126979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857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4">
            <a:extLst>
              <a:ext uri="{FF2B5EF4-FFF2-40B4-BE49-F238E27FC236}">
                <a16:creationId xmlns:a16="http://schemas.microsoft.com/office/drawing/2014/main" id="{B294DF3D-8487-4BBD-8962-AFB3D0EEE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9" y="678327"/>
            <a:ext cx="8967595" cy="51684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D71C9F-C0E6-49E6-9948-E6A6688EE31A}"/>
              </a:ext>
            </a:extLst>
          </p:cNvPr>
          <p:cNvSpPr/>
          <p:nvPr/>
        </p:nvSpPr>
        <p:spPr>
          <a:xfrm>
            <a:off x="285522" y="972395"/>
            <a:ext cx="87283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Khi tôi còn bé tí, tôi ở nhà với ông ngoại cả ngày để bố mẹ đi làm.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thường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cho tôi nghe rất nhiều chuyện cổ tích. Ông dạy tôi vẽ rất nhiều con vật: voi, hổ,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hươu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nai, sóc,... Ông còn dạy tôi vẽ cả ông mặt trời, dòng sông, con thuyền,... Mỗi khi ông có việc </a:t>
            </a:r>
            <a:r>
              <a:rPr lang="en-US" sz="36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đâu,</a:t>
            </a:r>
            <a:r>
              <a:rPr lang="en-US" sz="36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tôi rất nhớ ông và mong ông sớm về với tôi.</a:t>
            </a:r>
            <a:endParaRPr lang="vi-VN" sz="3600" b="1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96437C-E22E-4E9D-A2AB-3487CE0B39B1}"/>
              </a:ext>
            </a:extLst>
          </p:cNvPr>
          <p:cNvSpPr/>
          <p:nvPr/>
        </p:nvSpPr>
        <p:spPr>
          <a:xfrm>
            <a:off x="860727" y="972395"/>
            <a:ext cx="8488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tôi còn bé tí, tôi ở nhà với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ngoại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5EAD32-56F1-4564-8D24-8520C2AD5AD0}"/>
              </a:ext>
            </a:extLst>
          </p:cNvPr>
          <p:cNvSpPr/>
          <p:nvPr/>
        </p:nvSpPr>
        <p:spPr>
          <a:xfrm>
            <a:off x="178971" y="1516641"/>
            <a:ext cx="5283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mẹ đi làm. 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18EC00-266A-4899-96DB-C230766FD849}"/>
              </a:ext>
            </a:extLst>
          </p:cNvPr>
          <p:cNvSpPr/>
          <p:nvPr/>
        </p:nvSpPr>
        <p:spPr>
          <a:xfrm>
            <a:off x="5207207" y="1511072"/>
            <a:ext cx="3369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thường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kể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E47532-C63C-46FE-B526-8F1724A3B401}"/>
              </a:ext>
            </a:extLst>
          </p:cNvPr>
          <p:cNvSpPr/>
          <p:nvPr/>
        </p:nvSpPr>
        <p:spPr>
          <a:xfrm>
            <a:off x="285522" y="2616229"/>
            <a:ext cx="85664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dạy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tôi vẽ rất nhiều con vật: voi,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hổ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h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ơu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78770A-0034-4E26-B94A-9A43F8A46B09}"/>
              </a:ext>
            </a:extLst>
          </p:cNvPr>
          <p:cNvSpPr/>
          <p:nvPr/>
        </p:nvSpPr>
        <p:spPr>
          <a:xfrm>
            <a:off x="277239" y="3167795"/>
            <a:ext cx="8139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nai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sóc,... Ông còn dạy tôi vẽ cả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mặt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ADB74C-90AF-4B75-9F8E-20A83A4C078B}"/>
              </a:ext>
            </a:extLst>
          </p:cNvPr>
          <p:cNvSpPr/>
          <p:nvPr/>
        </p:nvSpPr>
        <p:spPr>
          <a:xfrm>
            <a:off x="1257029" y="3714115"/>
            <a:ext cx="5283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dòng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sông, con thuyền,... 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82F77C-796C-4D06-96C5-E81AF5431415}"/>
              </a:ext>
            </a:extLst>
          </p:cNvPr>
          <p:cNvSpPr/>
          <p:nvPr/>
        </p:nvSpPr>
        <p:spPr>
          <a:xfrm>
            <a:off x="6158261" y="3703667"/>
            <a:ext cx="2718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</a:t>
            </a:r>
            <a:endParaRPr lang="vi-VN" sz="3600" b="1" dirty="0">
              <a:solidFill>
                <a:srgbClr val="AF059B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5F9C0D-6C4F-4BF4-8C20-3B6054B98A1C}"/>
              </a:ext>
            </a:extLst>
          </p:cNvPr>
          <p:cNvSpPr/>
          <p:nvPr/>
        </p:nvSpPr>
        <p:spPr>
          <a:xfrm>
            <a:off x="291987" y="4247415"/>
            <a:ext cx="86239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đâu,</a:t>
            </a:r>
            <a:r>
              <a:rPr lang="en-US" sz="36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nhớ ông và </a:t>
            </a:r>
            <a:r>
              <a:rPr lang="en-US" sz="36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mong</a:t>
            </a:r>
            <a:r>
              <a:rPr lang="en-US" sz="36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</a:t>
            </a:r>
            <a:endParaRPr lang="vi-VN" sz="3600" b="1" dirty="0">
              <a:solidFill>
                <a:srgbClr val="AF059B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6177D9-6C6E-442F-966D-6170A43BD82B}"/>
              </a:ext>
            </a:extLst>
          </p:cNvPr>
          <p:cNvSpPr/>
          <p:nvPr/>
        </p:nvSpPr>
        <p:spPr>
          <a:xfrm>
            <a:off x="291987" y="2067908"/>
            <a:ext cx="9083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tôi nghe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cổ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5217B4-C159-401F-8AC2-39EFD044EDF0}"/>
              </a:ext>
            </a:extLst>
          </p:cNvPr>
          <p:cNvSpPr/>
          <p:nvPr/>
        </p:nvSpPr>
        <p:spPr>
          <a:xfrm>
            <a:off x="284503" y="3717955"/>
            <a:ext cx="10456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42A34A-615A-49D6-8DF8-79F37134C303}"/>
              </a:ext>
            </a:extLst>
          </p:cNvPr>
          <p:cNvSpPr/>
          <p:nvPr/>
        </p:nvSpPr>
        <p:spPr>
          <a:xfrm>
            <a:off x="291987" y="4806804"/>
            <a:ext cx="3071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sớm</a:t>
            </a:r>
            <a:r>
              <a:rPr lang="en-US" sz="3600" b="1" dirty="0">
                <a:solidFill>
                  <a:srgbClr val="AF059B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về với tôi.</a:t>
            </a:r>
            <a:endParaRPr lang="vi-VN" sz="3600" b="1" dirty="0">
              <a:solidFill>
                <a:srgbClr val="AF059B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758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1016</TotalTime>
  <Words>1355</Words>
  <Application>Microsoft Office PowerPoint</Application>
  <PresentationFormat>On-screen Show (4:3)</PresentationFormat>
  <Paragraphs>90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HP001 4 hàng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 Kim Chi</cp:lastModifiedBy>
  <cp:revision>259</cp:revision>
  <dcterms:created xsi:type="dcterms:W3CDTF">2021-05-29T04:05:18Z</dcterms:created>
  <dcterms:modified xsi:type="dcterms:W3CDTF">2022-12-03T13:09:33Z</dcterms:modified>
</cp:coreProperties>
</file>