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831" r:id="rId2"/>
  </p:sldMasterIdLst>
  <p:notesMasterIdLst>
    <p:notesMasterId r:id="rId22"/>
  </p:notesMasterIdLst>
  <p:handoutMasterIdLst>
    <p:handoutMasterId r:id="rId23"/>
  </p:handoutMasterIdLst>
  <p:sldIdLst>
    <p:sldId id="334" r:id="rId3"/>
    <p:sldId id="327" r:id="rId4"/>
    <p:sldId id="339" r:id="rId5"/>
    <p:sldId id="340" r:id="rId6"/>
    <p:sldId id="341" r:id="rId7"/>
    <p:sldId id="303" r:id="rId8"/>
    <p:sldId id="336" r:id="rId9"/>
    <p:sldId id="328" r:id="rId10"/>
    <p:sldId id="323" r:id="rId11"/>
    <p:sldId id="335" r:id="rId12"/>
    <p:sldId id="331" r:id="rId13"/>
    <p:sldId id="332" r:id="rId14"/>
    <p:sldId id="342" r:id="rId15"/>
    <p:sldId id="333" r:id="rId16"/>
    <p:sldId id="343" r:id="rId17"/>
    <p:sldId id="330" r:id="rId18"/>
    <p:sldId id="344" r:id="rId19"/>
    <p:sldId id="346" r:id="rId20"/>
    <p:sldId id="34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C0"/>
    <a:srgbClr val="800000"/>
    <a:srgbClr val="351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1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68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9C85E2-7FE6-4AA0-A385-B7146F6E3CE8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20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9C85E2-7FE6-4AA0-A385-B7146F6E3CE8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2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9C85E2-7FE6-4AA0-A385-B7146F6E3CE8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929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1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342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1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t>2/28/2023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t>2/28/2023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8E36EB-DB6A-404D-9135-42104A3A864D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B58F9B-8CA1-4A49-96BA-0F9309591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24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46C6425-8CB4-4B4B-8225-00BBBA70CDBC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FAE00B4-1967-408D-ABB0-1003A5C9F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67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805B350-28DC-41DF-939B-977E61FB5EAE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E605AD-2848-4265-B119-EA1B7E0A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52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D3A0A2D-9D25-4674-9E5C-5BCA783AC0B9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CA3562-EFCB-4DF8-B974-095EFAF9B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99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54D0F76-AC25-42CC-9FD4-257BDD17DFC4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3F0CAF-3404-46B1-9B9C-43139CE83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678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3343E91-FF6A-4FF9-AA29-2A195E83EA7F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11C01B-33A3-4222-A604-6EB76A206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81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D81AF98-5E25-428E-BF64-FCDA190E57CF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23DF90F-0C6E-4C03-855E-520550810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2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5119AF9-5344-4C9E-88C3-1A9A104078CB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F42045A-B105-46BC-A519-F1AA14D8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13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FB6826B-0468-4A8F-97C3-2F58C9C63972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F1FF80D-67BF-47AC-B53A-72CDC53DED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91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62A613-F14E-4E14-9365-1EB95009C5A9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4AD06B-486F-4E7D-A3E1-B0810859F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95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4D47C0-D162-488E-B0DC-DB779F57A37E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9206E7D-2B15-4E59-94AA-DA8B1065C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6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t>2/28/2023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B95BEF6C-FAC2-47AF-AC9D-470ED6EA328A}" type="datetimeFigureOut">
              <a:rPr lang="en-US">
                <a:cs typeface="Arial" panose="020B0604020202020204" pitchFamily="34" charset="0"/>
              </a:rPr>
              <a:pPr>
                <a:defRPr/>
              </a:pPr>
              <a:t>2/28/2023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B90AC19-8579-4935-B531-5D42682ED192}" type="slidenum">
              <a:rPr lang="en-US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85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tm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3560177" y="1155911"/>
            <a:ext cx="5071647" cy="154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Tin học lớp 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24215" y="3241887"/>
            <a:ext cx="45815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</a:t>
            </a:r>
            <a:r>
              <a:rPr lang="en-US" sz="32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Viên:Lê Thị Thu Hà</a:t>
            </a:r>
            <a:endParaRPr lang="en-US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WordArt 215"/>
          <p:cNvSpPr>
            <a:spLocks noChangeArrowheads="1" noChangeShapeType="1" noTextEdit="1"/>
          </p:cNvSpPr>
          <p:nvPr/>
        </p:nvSpPr>
        <p:spPr bwMode="auto">
          <a:xfrm>
            <a:off x="2514600" y="1052736"/>
            <a:ext cx="7162800" cy="552138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6600" kern="10" baseline="3000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48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559497" y="1196753"/>
            <a:ext cx="1550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  <a:endParaRPr lang="en-US" sz="32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0" y="185736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600" b="1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 lệnh lặp có dạng Repeat n[  ]. Trong đó: </a:t>
            </a:r>
          </a:p>
          <a:p>
            <a:r>
              <a:rPr lang="en-US" sz="3600" b="1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Số n trong câu lệnh chỉ số lần lặp; giữa Repeat và n phải có dấu cách.</a:t>
            </a:r>
          </a:p>
          <a:p>
            <a:r>
              <a:rPr lang="en-US" sz="3600" b="1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Phần trong cặp ngoặc vuông [ ] là nơi ghi các câu lệnh được lặp lại.</a:t>
            </a:r>
          </a:p>
          <a:p>
            <a:r>
              <a:rPr lang="en-US" sz="3600" b="1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Sử dụng câu lệnh lặp lồng nhau có thể cho ra nhiều hình giống nhau. </a:t>
            </a:r>
            <a:endParaRPr lang="en-US" sz="4400" b="1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35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524000" y="1085672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1: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hãy chọn câu trả lời đúng.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 lặp lồng nhau nào sau đây là đúng?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981200" y="2514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A. Raepet6[Repeat 4[fd 50 rt 90] rt 60]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992682" y="3352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B. Repeat6[Repeat4[fd 50 rt 90] rt 60]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992682" y="42672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C. Repaet 6[Repaet 4[fd 50 rt 90] rt 60]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992682" y="5181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D. Repeat 6[Repeat 4[fd 50 rt 90] rt 60]</a:t>
            </a:r>
          </a:p>
        </p:txBody>
      </p:sp>
      <p:sp>
        <p:nvSpPr>
          <p:cNvPr id="9" name="Oval 25"/>
          <p:cNvSpPr>
            <a:spLocks noChangeArrowheads="1"/>
          </p:cNvSpPr>
          <p:nvPr/>
        </p:nvSpPr>
        <p:spPr bwMode="auto">
          <a:xfrm>
            <a:off x="1930052" y="5232748"/>
            <a:ext cx="609600" cy="5334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2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35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524000" y="1265873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2: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hãy điền số thích hợp vào chỗ chấm để Rùa thực hiện vẽ hình dưới đây. 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2622" y="5486401"/>
            <a:ext cx="9046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Repeat .....[Repeat  3[fd 50 rt 120] rt ...............]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0" y="53340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3200C0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39200" y="53340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45463" y="6041886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360/5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9" y="2636912"/>
            <a:ext cx="2400635" cy="231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/>
          </p:nvPr>
        </p:nvSpPr>
        <p:spPr>
          <a:xfrm>
            <a:off x="2249394" y="2780929"/>
            <a:ext cx="70839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Repeat 6[Repeat  6[fd 90 rt 60] rt 60]</a:t>
            </a:r>
          </a:p>
        </p:txBody>
      </p:sp>
    </p:spTree>
    <p:extLst>
      <p:ext uri="{BB962C8B-B14F-4D97-AF65-F5344CB8AC3E}">
        <p14:creationId xmlns:p14="http://schemas.microsoft.com/office/powerpoint/2010/main" val="3139637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524000" y="457200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0000CC"/>
                </a:solidFill>
                <a:latin typeface="Times New Roman" pitchFamily="18" charset="0"/>
              </a:rPr>
              <a:t>DẶN DÒ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1676401" y="1564754"/>
            <a:ext cx="874077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* Về nhà em xem lại nội dung bài học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* Xem trước nội dung hoạt động thực hành, hoạt động ứng dụng, mở rộng. </a:t>
            </a:r>
          </a:p>
        </p:txBody>
      </p:sp>
    </p:spTree>
    <p:extLst>
      <p:ext uri="{BB962C8B-B14F-4D97-AF65-F5344CB8AC3E}">
        <p14:creationId xmlns:p14="http://schemas.microsoft.com/office/powerpoint/2010/main" val="131625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734225" y="1704325"/>
            <a:ext cx="8229600" cy="619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1.Viết lệnh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iều khiển Rùa thực hiện:</a:t>
            </a:r>
          </a:p>
        </p:txBody>
      </p:sp>
      <p:sp>
        <p:nvSpPr>
          <p:cNvPr id="4" name="Rectangle 3"/>
          <p:cNvSpPr/>
          <p:nvPr/>
        </p:nvSpPr>
        <p:spPr>
          <a:xfrm>
            <a:off x="1704570" y="861009"/>
            <a:ext cx="51330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B. HOẠT ĐỘNG THỰC HÀNH</a:t>
            </a:r>
            <a:endParaRPr lang="en-US" sz="28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916181" y="2362200"/>
            <a:ext cx="8763000" cy="10668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6FC6"/>
              </a:buClr>
              <a:buNone/>
            </a:pPr>
            <a:r>
              <a:rPr lang="en-US" sz="3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Lặp lại 4 lần, trong mỗi lần vẽ một hình vuông cạnh dài 50 b</a:t>
            </a:r>
            <a:r>
              <a:rPr lang="vi-VN" sz="3200">
                <a:solidFill>
                  <a:prstClr val="black"/>
                </a:solidFill>
                <a:cs typeface="Times New Roman" pitchFamily="18" charset="0"/>
              </a:rPr>
              <a:t>ước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vẽ xong quay một góc 90 </a:t>
            </a:r>
            <a:r>
              <a:rPr lang="vi-VN" sz="3200">
                <a:solidFill>
                  <a:prstClr val="black"/>
                </a:solidFill>
                <a:cs typeface="Times New Roman" pitchFamily="18" charset="0"/>
              </a:rPr>
              <a:t>độ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057400" y="54864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6FC6"/>
              </a:buClr>
              <a:buNone/>
            </a:pPr>
            <a:r>
              <a:rPr lang="en-US" sz="36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4[Repeat 4[fd 50 rt 90] rt 90]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355" y="3597275"/>
            <a:ext cx="2065881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Content Placeholder 1"/>
          <p:cNvSpPr txBox="1">
            <a:spLocks/>
          </p:cNvSpPr>
          <p:nvPr/>
        </p:nvSpPr>
        <p:spPr>
          <a:xfrm>
            <a:off x="2057400" y="6172200"/>
            <a:ext cx="85344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6FC6"/>
              </a:buClr>
              <a:buNone/>
            </a:pPr>
            <a:r>
              <a:rPr lang="en-US" sz="36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4[Repeat 4[fd 50 rt 360/4] rt 360/4]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057400" y="2890840"/>
            <a:ext cx="19812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319712" y="2879358"/>
            <a:ext cx="4191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75574" y="3376616"/>
            <a:ext cx="1710626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193286" y="3390904"/>
            <a:ext cx="1545921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66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460" y="1342216"/>
            <a:ext cx="2847541" cy="2542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1676400" y="1209020"/>
            <a:ext cx="8229600" cy="6197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2. Viết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lệnh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iều khiển Rùa vẽ hình sau: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927834" y="1729894"/>
            <a:ext cx="2971800" cy="61978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Số hình vuông: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710830" y="1742420"/>
            <a:ext cx="533400" cy="6197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9" name="Content Placeholder 1"/>
          <p:cNvSpPr txBox="1">
            <a:spLocks/>
          </p:cNvSpPr>
          <p:nvPr/>
        </p:nvSpPr>
        <p:spPr>
          <a:xfrm>
            <a:off x="1905000" y="4495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6[Repeat 4[fd 50 rt 90] rt 60]</a:t>
            </a:r>
          </a:p>
        </p:txBody>
      </p:sp>
      <p:sp>
        <p:nvSpPr>
          <p:cNvPr id="20" name="Content Placeholder 1"/>
          <p:cNvSpPr txBox="1">
            <a:spLocks/>
          </p:cNvSpPr>
          <p:nvPr/>
        </p:nvSpPr>
        <p:spPr>
          <a:xfrm>
            <a:off x="1927834" y="5181600"/>
            <a:ext cx="85344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6[Repeat 4[fd 50 rt 360/4] rt 360/6]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39656" y="2996853"/>
            <a:ext cx="44588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Vẽ xong quay một góc: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14601" y="3618979"/>
            <a:ext cx="32159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 60 hoặc rt 360/6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17642" y="2996626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vi-VN" sz="320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ontent Placeholder 1"/>
          <p:cNvSpPr txBox="1">
            <a:spLocks/>
          </p:cNvSpPr>
          <p:nvPr/>
        </p:nvSpPr>
        <p:spPr>
          <a:xfrm>
            <a:off x="1925354" y="2303796"/>
            <a:ext cx="5466046" cy="61978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Cạnh hình vuông: 50 bước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2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9" grpId="0"/>
      <p:bldP spid="20" grpId="0"/>
      <p:bldP spid="23" grpId="0"/>
      <p:bldP spid="24" grpId="0"/>
      <p:bldP spid="25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>
          <a:xfrm>
            <a:off x="1886940" y="746732"/>
            <a:ext cx="8229600" cy="6197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None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Thực hiện các yêu cầu sau: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901823" y="1309362"/>
            <a:ext cx="8570520" cy="92457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None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a) Cho Rùa thực hiện các lệnh sau và quan sát kết quả trên màm hình.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886940" y="2152000"/>
            <a:ext cx="857052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None/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REPEAT 90[FD 2 RT 2]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1901823" y="2628433"/>
            <a:ext cx="857052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None/>
            </a:pPr>
            <a:r>
              <a:rPr lang="en-US" sz="2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REPEAT 4[REPEAT 90[FD 2 RT 2] RT 90]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1870966" y="3137511"/>
            <a:ext cx="8570520" cy="924578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None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 Thêm lệnh Wait 10 vào vị trí thích hợp trong các câu lệnh trên rồi cho Rùa thực hiện và quan sát kết quả trên màn hình.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1901823" y="3959265"/>
            <a:ext cx="8570520" cy="92457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None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c) Điền góc thích hợp vào chỗ chấm trong câu lệnh sau </a:t>
            </a:r>
            <a:r>
              <a:rPr lang="vi-VN" sz="2800">
                <a:solidFill>
                  <a:prstClr val="black"/>
                </a:solidFill>
                <a:cs typeface="Times New Roman" pitchFamily="18" charset="0"/>
              </a:rPr>
              <a:t>để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Rùa vẽ </a:t>
            </a:r>
            <a:r>
              <a:rPr lang="vi-VN" sz="2800">
                <a:solidFill>
                  <a:prstClr val="black"/>
                </a:solidFill>
                <a:cs typeface="Times New Roman" pitchFamily="18" charset="0"/>
              </a:rPr>
              <a:t>được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hình bên.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1901823" y="4731907"/>
            <a:ext cx="8570520" cy="9245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None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 lệnh: Repeat 3[repeat 90[fd 2 rt 2] rt …]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13144" y="472514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253033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162068" y="1368028"/>
            <a:ext cx="926567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400" b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1. Cho rùa thực hiện các lệnh sau và quan sát kết quả trên màn hình: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FD 10 BK 10 RT 60</a:t>
            </a:r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6[FD 10 BK 10 RT 60]</a:t>
            </a:r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FD 50 REPEAT 6[FD 10 BK 10 RT 60] BK 50 RT 60</a:t>
            </a:r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6[FD 50 REPEAT 6[FD 10 BK 10 RT 60] BK 50 RT 60]</a:t>
            </a:r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1" y="598588"/>
            <a:ext cx="4988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</a:t>
            </a:r>
            <a:endParaRPr lang="en-US">
              <a:latin typeface="Arial" panose="020B0604020202020204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524001" y="912913"/>
            <a:ext cx="5886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</a:t>
            </a:r>
            <a:endParaRPr lang="en-US">
              <a:latin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02861" y="3429000"/>
            <a:ext cx="80487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400" b="1" spc="-4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Thêm lệnh Wait vào vị trí thích hợp và thực hiện lệnh, quan sát kết quả trên màn hình.</a:t>
            </a:r>
            <a:endParaRPr lang="vi-VN" sz="2400" b="1">
              <a:latin typeface=".VnTime" panose="020B7200000000000000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7BC69F-EB65-4CF1-91AF-36998442DC55}"/>
              </a:ext>
            </a:extLst>
          </p:cNvPr>
          <p:cNvSpPr/>
          <p:nvPr/>
        </p:nvSpPr>
        <p:spPr>
          <a:xfrm>
            <a:off x="2076315" y="891371"/>
            <a:ext cx="68450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B. HOẠT ĐỘNG ỨNG DỤNG, MỞ RỘNG</a:t>
            </a:r>
            <a:endParaRPr lang="en-US" sz="28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45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524001" y="598588"/>
            <a:ext cx="4988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</a:t>
            </a:r>
            <a:endParaRPr lang="en-US">
              <a:latin typeface="Arial" panose="020B0604020202020204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524001" y="912913"/>
            <a:ext cx="5886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</a:t>
            </a:r>
            <a:endParaRPr lang="en-US">
              <a:latin typeface="Arial" panose="020B0604020202020204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3205620" y="2948124"/>
            <a:ext cx="8376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8[FD 50 REPEAT 6[FD 10 BK 10 RT 60] BK 50 RT 45]</a:t>
            </a:r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3205620" y="5257997"/>
            <a:ext cx="85306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12[FD 50 REPEAT 6[FD 10 BK 10 RT 60] BK 50 RT 30]</a:t>
            </a:r>
            <a:endParaRPr lang="nl-NL" sz="2400"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11725" y="1436133"/>
            <a:ext cx="8162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400" b="1" spc="-4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 Viết câu lệnh điều khiển Rùa vẽ các hình sau:</a:t>
            </a:r>
            <a:endParaRPr lang="vi-VN" sz="2400" b="1">
              <a:latin typeface=".VnTime" panose="020B7200000000000000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00" y="2084129"/>
            <a:ext cx="2247059" cy="2294199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99" y="4299062"/>
            <a:ext cx="2237709" cy="237953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87BC69F-EB65-4CF1-91AF-36998442DC55}"/>
              </a:ext>
            </a:extLst>
          </p:cNvPr>
          <p:cNvSpPr/>
          <p:nvPr/>
        </p:nvSpPr>
        <p:spPr>
          <a:xfrm>
            <a:off x="2076315" y="891371"/>
            <a:ext cx="68450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B. HOẠT ĐỘNG ỨNG DỤNG, MỞ RỘNG</a:t>
            </a:r>
            <a:endParaRPr lang="en-US" sz="28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5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0" y="1916832"/>
            <a:ext cx="9144000" cy="1785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>
                <a:solidFill>
                  <a:srgbClr val="0000CC"/>
                </a:solidFill>
                <a:latin typeface="Times New Roman" pitchFamily="18" charset="0"/>
              </a:rPr>
              <a:t>KHỞI ĐỘNG ĐẦU GIỜ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4400">
                <a:solidFill>
                  <a:srgbClr val="0000CC"/>
                </a:solidFill>
                <a:latin typeface="Times New Roman" pitchFamily="18" charset="0"/>
              </a:rPr>
              <a:t>TRÒ CHƠI: AI NHANH AI ĐÚNG?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1919536" y="188640"/>
            <a:ext cx="84582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chọn câu trả lời đúng.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nào dùng để vẽ hình vuông có cạnh 100 bước.</a:t>
            </a:r>
          </a:p>
        </p:txBody>
      </p:sp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764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4" y="5683251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4" y="5638801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5648326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5629276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5231904" y="5373217"/>
            <a:ext cx="1534244" cy="575183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5648326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1983533" y="5172018"/>
            <a:ext cx="2917527" cy="647110"/>
            <a:chOff x="142" y="1414"/>
            <a:chExt cx="4756" cy="1403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476"/>
              <a:ext cx="301" cy="1268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414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C</a:t>
              </a:r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520950" y="1989212"/>
            <a:ext cx="7308850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REPEAT 4 [ FD 90 RT 100]   </a:t>
            </a: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2520950" y="2854896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REPEAT 4 [ FD 100 RT 100]   </a:t>
            </a: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2552700" y="3646984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REPEAT 4 [ FD 100 RT 90]   </a:t>
            </a:r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2520950" y="4373588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REPEAT 4 [ FD 90 RT 90]   </a:t>
            </a:r>
          </a:p>
        </p:txBody>
      </p:sp>
    </p:spTree>
    <p:extLst>
      <p:ext uri="{BB962C8B-B14F-4D97-AF65-F5344CB8AC3E}">
        <p14:creationId xmlns:p14="http://schemas.microsoft.com/office/powerpoint/2010/main" val="79839158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0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764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4" y="5683251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4" y="5638801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5648326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5629276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5231904" y="5373217"/>
            <a:ext cx="1534244" cy="575183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5648326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1983533" y="5200614"/>
            <a:ext cx="2917527" cy="820534"/>
            <a:chOff x="142" y="1476"/>
            <a:chExt cx="4756" cy="1779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476"/>
              <a:ext cx="301" cy="1268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852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A</a:t>
              </a:r>
            </a:p>
          </p:txBody>
        </p:sp>
      </p:grp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2303906" y="169169"/>
            <a:ext cx="7608518" cy="1755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chọn câu trả lời đúng.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nào dùng để vẽ hình vuông có cạnh 90 bước.</a:t>
            </a: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2520950" y="1910308"/>
            <a:ext cx="7308850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REPEAT 4 [ FD 90 RT 90]   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2520950" y="2826296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REPEAT 4 [ FD 100 RT 100]   </a:t>
            </a:r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2552700" y="3740696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REPEAT 4 [ FD 100 RT 90]   </a:t>
            </a:r>
          </a:p>
        </p:txBody>
      </p:sp>
      <p:sp>
        <p:nvSpPr>
          <p:cNvPr id="38" name="Rectangle 28"/>
          <p:cNvSpPr>
            <a:spLocks noChangeArrowheads="1"/>
          </p:cNvSpPr>
          <p:nvPr/>
        </p:nvSpPr>
        <p:spPr bwMode="auto">
          <a:xfrm>
            <a:off x="2520950" y="4655096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REPEAT 4 [ FD 90 RT 100]   </a:t>
            </a:r>
          </a:p>
        </p:txBody>
      </p:sp>
    </p:spTree>
    <p:extLst>
      <p:ext uri="{BB962C8B-B14F-4D97-AF65-F5344CB8AC3E}">
        <p14:creationId xmlns:p14="http://schemas.microsoft.com/office/powerpoint/2010/main" val="66342877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528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764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4" y="5683251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4" y="5638801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5648326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5629276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5638801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5231904" y="5373217"/>
            <a:ext cx="1534244" cy="575183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5648326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1983533" y="5200614"/>
            <a:ext cx="2917527" cy="820534"/>
            <a:chOff x="142" y="1476"/>
            <a:chExt cx="4756" cy="1779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476"/>
              <a:ext cx="301" cy="1268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852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D</a:t>
              </a:r>
            </a:p>
          </p:txBody>
        </p:sp>
      </p:grp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2303906" y="169169"/>
            <a:ext cx="7608518" cy="1755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chọn câu trả lời đúng.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nào dùng để vẽ hình vuông có cạnh 120 bước.</a:t>
            </a: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2520950" y="1910308"/>
            <a:ext cx="7308850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REPEAT 4 [ FD 120 RT 120]   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2520950" y="2826296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REPEAT 4 [ FD 120 RT 100]   </a:t>
            </a:r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2552700" y="3740696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REPEAT 4 [ FD 100 RT 90]   </a:t>
            </a:r>
          </a:p>
        </p:txBody>
      </p:sp>
      <p:sp>
        <p:nvSpPr>
          <p:cNvPr id="38" name="Rectangle 28"/>
          <p:cNvSpPr>
            <a:spLocks noChangeArrowheads="1"/>
          </p:cNvSpPr>
          <p:nvPr/>
        </p:nvSpPr>
        <p:spPr bwMode="auto">
          <a:xfrm>
            <a:off x="2520950" y="4655096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REPEAT 4 [ FD 120 RT 90]   </a:t>
            </a:r>
          </a:p>
        </p:txBody>
      </p:sp>
    </p:spTree>
    <p:extLst>
      <p:ext uri="{BB962C8B-B14F-4D97-AF65-F5344CB8AC3E}">
        <p14:creationId xmlns:p14="http://schemas.microsoft.com/office/powerpoint/2010/main" val="317103185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735651" y="1124744"/>
            <a:ext cx="8839200" cy="2160240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Ba, ngày 28 tháng 2 năm 2023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LỆNH LẶP LỒNG NHAU (tiết 1)</a:t>
            </a:r>
          </a:p>
          <a:p>
            <a:pPr algn="ctr"/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1828800" y="2996952"/>
            <a:ext cx="8652903" cy="1944216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tiêu:</a:t>
            </a:r>
          </a:p>
          <a:p>
            <a:pPr algn="just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Biết cách sử dụng các câu lệnh lặp lồng nhau.</a:t>
            </a:r>
          </a:p>
          <a:p>
            <a:pPr algn="just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Sử dụng được câu lệnh lặp lồng nhau để vẽ các hình trang trí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923121" y="980729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1571612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1. Đánh dấu x vào      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cuối câu trả lời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943872" y="1703347"/>
            <a:ext cx="371112" cy="306777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2133600" y="2046266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 thực hiện công việc nào d</a:t>
            </a:r>
            <a:r>
              <a:rPr lang="vi-VN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khi nhận </a:t>
            </a:r>
            <a:r>
              <a:rPr lang="vi-VN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các lệnh sau: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38348" y="2786058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6[fd 50 rt 60 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81224" y="3214686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81224" y="3714753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 giác sáu cạnh, vẽ xong quay một góc 360/5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882214" y="3143248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" name="Rounded Rectangle 26"/>
          <p:cNvSpPr/>
          <p:nvPr/>
        </p:nvSpPr>
        <p:spPr>
          <a:xfrm>
            <a:off x="9882214" y="3929066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9953652" y="3786191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24100" y="4643446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6[fd 50 rt 60 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3095600" y="4748246"/>
            <a:ext cx="285752" cy="11430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ight Brace 21"/>
          <p:cNvSpPr/>
          <p:nvPr/>
        </p:nvSpPr>
        <p:spPr>
          <a:xfrm rot="5400000">
            <a:off x="4757778" y="4591076"/>
            <a:ext cx="200012" cy="1371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610384" y="5405438"/>
            <a:ext cx="434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Xoay 1 góc 360/5 ( bằng 72 độ)</a:t>
            </a:r>
            <a:endParaRPr lang="en-US"/>
          </a:p>
        </p:txBody>
      </p:sp>
      <p:sp>
        <p:nvSpPr>
          <p:cNvPr id="24" name="Right Brace 23"/>
          <p:cNvSpPr/>
          <p:nvPr/>
        </p:nvSpPr>
        <p:spPr>
          <a:xfrm rot="5400000">
            <a:off x="7267604" y="4829212"/>
            <a:ext cx="195250" cy="74769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ight Brace 24"/>
          <p:cNvSpPr/>
          <p:nvPr/>
        </p:nvSpPr>
        <p:spPr>
          <a:xfrm rot="5400000">
            <a:off x="3860049" y="4760147"/>
            <a:ext cx="395270" cy="2514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67071" y="6248401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Vẽ đa giác 6 cạnh</a:t>
            </a:r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343152" y="5410202"/>
            <a:ext cx="183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Lặp lại 6 lần</a:t>
            </a:r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248152" y="5410201"/>
            <a:ext cx="2062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vẽ 1 cạnh </a:t>
            </a:r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9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  <p:bldP spid="3" grpId="0" animBg="1"/>
      <p:bldP spid="16" grpId="0"/>
      <p:bldP spid="18" grpId="0"/>
      <p:bldP spid="19" grpId="0"/>
      <p:bldP spid="20" grpId="0"/>
      <p:bldP spid="21" grpId="0" animBg="1"/>
      <p:bldP spid="27" grpId="0" animBg="1"/>
      <p:bldP spid="4" grpId="0"/>
      <p:bldP spid="13" grpId="0"/>
      <p:bldP spid="17" grpId="0" animBg="1"/>
      <p:bldP spid="22" grpId="0" animBg="1"/>
      <p:bldP spid="23" grpId="0"/>
      <p:bldP spid="24" grpId="0" animBg="1"/>
      <p:bldP spid="25" grpId="0" animBg="1"/>
      <p:bldP spid="26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828800" y="1188042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1. Đánh dấu x vào      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cuối câu trả lời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137940" y="1228328"/>
            <a:ext cx="526012" cy="47248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133600" y="18288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 thực hiện công việc nào d</a:t>
            </a:r>
            <a:r>
              <a:rPr lang="vi-VN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khi nhận </a:t>
            </a:r>
            <a:r>
              <a:rPr lang="vi-VN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các lệnh sau:</a:t>
            </a:r>
            <a:endParaRPr lang="en-US" sz="32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753600" y="3810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9753600" y="55626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9810098" y="5402760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90386" y="304800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Repeat 5[Repeat 6[fd 50 rt 60 wait 30] rt 72]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8800" y="365760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0" y="41148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góc 72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" y="521214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- Lặp lại 5 lần, mỗi lần vẽ một hình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góc 72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9753600" y="4572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5676904" y="2009772"/>
            <a:ext cx="285752" cy="340996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310050" y="3834474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vẽ</a:t>
            </a:r>
            <a:r>
              <a:rPr lang="vi-VN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3048000" y="2971800"/>
            <a:ext cx="3048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133600" y="38100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 lại 5 lần</a:t>
            </a:r>
          </a:p>
        </p:txBody>
      </p:sp>
      <p:sp>
        <p:nvSpPr>
          <p:cNvPr id="2" name="Left Brace 1"/>
          <p:cNvSpPr/>
          <p:nvPr/>
        </p:nvSpPr>
        <p:spPr>
          <a:xfrm rot="5400000">
            <a:off x="3886200" y="1285871"/>
            <a:ext cx="342900" cy="30861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1770128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lệnh lặp lồng nhau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153400" y="3857628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Xoay phải 72 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9370231" y="3274207"/>
            <a:ext cx="428628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animBg="1"/>
      <p:bldP spid="16" grpId="0"/>
      <p:bldP spid="21" grpId="0" animBg="1"/>
      <p:bldP spid="4" grpId="0"/>
      <p:bldP spid="17" grpId="0"/>
      <p:bldP spid="22" grpId="0"/>
      <p:bldP spid="24" grpId="0" animBg="1"/>
      <p:bldP spid="32" grpId="0"/>
      <p:bldP spid="2" grpId="0" animBg="1"/>
      <p:bldP spid="5" grpId="0"/>
      <p:bldP spid="20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981200" y="623590"/>
            <a:ext cx="8574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2. Dùng máy tính kiểm tra lại kết quả các câu lệnh ở hoạt </a:t>
            </a:r>
            <a:r>
              <a:rPr lang="vi-VN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endParaRPr lang="en-US" sz="32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06880" y="1700808"/>
            <a:ext cx="90135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Mỗi HS thực hiện gõ 2 lệnh</a:t>
            </a:r>
          </a:p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72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Repeat 5[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72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6" name="Rectangle 5"/>
          <p:cNvSpPr/>
          <p:nvPr/>
        </p:nvSpPr>
        <p:spPr>
          <a:xfrm>
            <a:off x="1775520" y="3356992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Thời gian thực hành 2 phút cho mỗi học sinh.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535294"/>
            <a:ext cx="1584960" cy="144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079776" y="6074132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Hình 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3861048"/>
            <a:ext cx="2394284" cy="215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7315200" y="6168008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Hình b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3951</TotalTime>
  <Words>1293</Words>
  <Application>Microsoft Office PowerPoint</Application>
  <PresentationFormat>Widescreen</PresentationFormat>
  <Paragraphs>172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.VnArial</vt:lpstr>
      <vt:lpstr>.VnTime</vt:lpstr>
      <vt:lpstr>Arial</vt:lpstr>
      <vt:lpstr>Calibri</vt:lpstr>
      <vt:lpstr>Constantia</vt:lpstr>
      <vt:lpstr>Times New Roman</vt:lpstr>
      <vt:lpstr>Wingdings</vt:lpstr>
      <vt:lpstr>Wingdings 2</vt:lpstr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Tuan Anh</cp:lastModifiedBy>
  <cp:revision>354</cp:revision>
  <cp:lastPrinted>2019-01-13T14:31:43Z</cp:lastPrinted>
  <dcterms:created xsi:type="dcterms:W3CDTF">2014-10-11T13:38:36Z</dcterms:created>
  <dcterms:modified xsi:type="dcterms:W3CDTF">2023-02-28T01:05:13Z</dcterms:modified>
</cp:coreProperties>
</file>