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3.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727" r:id="rId3"/>
    <p:sldMasterId id="2147483793" r:id="rId4"/>
  </p:sldMasterIdLst>
  <p:notesMasterIdLst>
    <p:notesMasterId r:id="rId21"/>
  </p:notesMasterIdLst>
  <p:sldIdLst>
    <p:sldId id="258" r:id="rId5"/>
    <p:sldId id="270" r:id="rId6"/>
    <p:sldId id="259" r:id="rId7"/>
    <p:sldId id="285" r:id="rId8"/>
    <p:sldId id="286" r:id="rId9"/>
    <p:sldId id="287" r:id="rId10"/>
    <p:sldId id="261" r:id="rId11"/>
    <p:sldId id="275" r:id="rId12"/>
    <p:sldId id="263" r:id="rId13"/>
    <p:sldId id="256" r:id="rId14"/>
    <p:sldId id="278" r:id="rId15"/>
    <p:sldId id="266" r:id="rId16"/>
    <p:sldId id="267" r:id="rId17"/>
    <p:sldId id="257" r:id="rId18"/>
    <p:sldId id="297" r:id="rId19"/>
    <p:sldId id="290" r:id="rId20"/>
  </p:sldIdLst>
  <p:sldSz cx="12192000" cy="6858000"/>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1" autoAdjust="0"/>
    <p:restoredTop sz="80692" autoAdjust="0"/>
  </p:normalViewPr>
  <p:slideViewPr>
    <p:cSldViewPr snapToGrid="0" showGuides="1">
      <p:cViewPr varScale="1">
        <p:scale>
          <a:sx n="66" d="100"/>
          <a:sy n="66" d="100"/>
        </p:scale>
        <p:origin x="389" y="58"/>
      </p:cViewPr>
      <p:guideLst>
        <p:guide orient="horz" pos="2184"/>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851634-6CE8-42DA-B32A-ED29A883ACC2}" type="datetimeFigureOut">
              <a:rPr lang="en-US" smtClean="0"/>
              <a:t>9/9/2023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97C36A-99C0-40F1-AF3B-3BCB63BAFFAD}" type="slidenum">
              <a:rPr lang="en-US" smtClean="0"/>
              <a:t>‹#›</a:t>
            </a:fld>
            <a:endParaRPr lang="en-US"/>
          </a:p>
        </p:txBody>
      </p:sp>
    </p:spTree>
    <p:extLst>
      <p:ext uri="{BB962C8B-B14F-4D97-AF65-F5344CB8AC3E}">
        <p14:creationId xmlns:p14="http://schemas.microsoft.com/office/powerpoint/2010/main" val="1381422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Trong cuộc sống các con có những từ ngữ khác nhau để cùng gọi tên cho một sự vật, một hiện tượng, một hoạt động hay một đặc điểm và chúng được gọi là những từ đồng nghĩa. Vậy thế nào là từ đồng nghĩa? Từ đồng nghĩa có ấy loại là những loại nào? Cô trò mình cùng tìm hiểu qua bài học ngày hôm nay</a:t>
            </a:r>
          </a:p>
        </p:txBody>
      </p:sp>
      <p:sp>
        <p:nvSpPr>
          <p:cNvPr id="4" name="Slide Number Placeholder 3"/>
          <p:cNvSpPr>
            <a:spLocks noGrp="1"/>
          </p:cNvSpPr>
          <p:nvPr>
            <p:ph type="sldNum" sz="quarter" idx="5"/>
          </p:nvPr>
        </p:nvSpPr>
        <p:spPr/>
        <p:txBody>
          <a:bodyPr/>
          <a:lstStyle/>
          <a:p>
            <a:fld id="{7197C36A-99C0-40F1-AF3B-3BCB63BAFFAD}" type="slidenum">
              <a:rPr lang="en-US" smtClean="0"/>
              <a:t>1</a:t>
            </a:fld>
            <a:endParaRPr lang="en-US"/>
          </a:p>
        </p:txBody>
      </p:sp>
    </p:spTree>
    <p:extLst>
      <p:ext uri="{BB962C8B-B14F-4D97-AF65-F5344CB8AC3E}">
        <p14:creationId xmlns:p14="http://schemas.microsoft.com/office/powerpoint/2010/main" val="32187764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b="0" i="1">
                <a:solidFill>
                  <a:srgbClr val="FF0000"/>
                </a:solidFill>
                <a:latin typeface="Times New Roman" panose="02020603050405020304" pitchFamily="18" charset="0"/>
                <a:cs typeface="Times New Roman" panose="02020603050405020304" pitchFamily="18" charset="0"/>
              </a:rPr>
              <a:t>- Nêu y/c-&gt; đọc Mẫu-&gt; HS đặt câu</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i="1">
                <a:solidFill>
                  <a:srgbClr val="FF0000"/>
                </a:solidFill>
                <a:latin typeface="Times New Roman" panose="02020603050405020304" pitchFamily="18" charset="0"/>
                <a:cs typeface="Times New Roman" panose="02020603050405020304" pitchFamily="18" charset="0"/>
              </a:rPr>
              <a:t>- Củng cố về cách đặt câu.</a:t>
            </a:r>
          </a:p>
          <a:p>
            <a:endParaRPr lang="en-US"/>
          </a:p>
        </p:txBody>
      </p:sp>
      <p:sp>
        <p:nvSpPr>
          <p:cNvPr id="4" name="Slide Number Placeholder 3"/>
          <p:cNvSpPr>
            <a:spLocks noGrp="1"/>
          </p:cNvSpPr>
          <p:nvPr>
            <p:ph type="sldNum" sz="quarter" idx="5"/>
          </p:nvPr>
        </p:nvSpPr>
        <p:spPr/>
        <p:txBody>
          <a:bodyPr/>
          <a:lstStyle/>
          <a:p>
            <a:fld id="{7197C36A-99C0-40F1-AF3B-3BCB63BAFFAD}" type="slidenum">
              <a:rPr lang="en-US" smtClean="0"/>
              <a:t>12</a:t>
            </a:fld>
            <a:endParaRPr lang="en-US"/>
          </a:p>
        </p:txBody>
      </p:sp>
    </p:spTree>
    <p:extLst>
      <p:ext uri="{BB962C8B-B14F-4D97-AF65-F5344CB8AC3E}">
        <p14:creationId xmlns:p14="http://schemas.microsoft.com/office/powerpoint/2010/main" val="27209666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b="0" i="1">
                <a:solidFill>
                  <a:srgbClr val="FF0000"/>
                </a:solidFill>
                <a:latin typeface="Times New Roman" panose="02020603050405020304" pitchFamily="18" charset="0"/>
                <a:cs typeface="Times New Roman" panose="02020603050405020304" pitchFamily="18" charset="0"/>
              </a:rPr>
              <a:t>Đọc phần HD nx cách đặt câu.-&gt; Chữa, chốt Đ?/s -&gt; Soát lỗi.</a:t>
            </a:r>
            <a:endParaRPr lang="en-US"/>
          </a:p>
        </p:txBody>
      </p:sp>
      <p:sp>
        <p:nvSpPr>
          <p:cNvPr id="4" name="Slide Number Placeholder 3"/>
          <p:cNvSpPr>
            <a:spLocks noGrp="1"/>
          </p:cNvSpPr>
          <p:nvPr>
            <p:ph type="sldNum" sz="quarter" idx="5"/>
          </p:nvPr>
        </p:nvSpPr>
        <p:spPr/>
        <p:txBody>
          <a:bodyPr/>
          <a:lstStyle/>
          <a:p>
            <a:fld id="{7197C36A-99C0-40F1-AF3B-3BCB63BAFFAD}" type="slidenum">
              <a:rPr lang="en-US" smtClean="0"/>
              <a:t>13</a:t>
            </a:fld>
            <a:endParaRPr lang="en-US"/>
          </a:p>
        </p:txBody>
      </p:sp>
    </p:spTree>
    <p:extLst>
      <p:ext uri="{BB962C8B-B14F-4D97-AF65-F5344CB8AC3E}">
        <p14:creationId xmlns:p14="http://schemas.microsoft.com/office/powerpoint/2010/main" val="34553647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GV NX tiết học và phân công nhiệm vụ cho tiết học sau</a:t>
            </a:r>
          </a:p>
          <a:p>
            <a:endParaRPr lang="en-US"/>
          </a:p>
        </p:txBody>
      </p:sp>
      <p:sp>
        <p:nvSpPr>
          <p:cNvPr id="4" name="Slide Number Placeholder 3"/>
          <p:cNvSpPr>
            <a:spLocks noGrp="1"/>
          </p:cNvSpPr>
          <p:nvPr>
            <p:ph type="sldNum" sz="quarter" idx="5"/>
          </p:nvPr>
        </p:nvSpPr>
        <p:spPr/>
        <p:txBody>
          <a:bodyPr/>
          <a:lstStyle/>
          <a:p>
            <a:fld id="{7A09C23E-164B-4365-80AC-F242954C6C7F}" type="slidenum">
              <a:rPr lang="en-US" smtClean="0"/>
              <a:t>16</a:t>
            </a:fld>
            <a:endParaRPr lang="en-US"/>
          </a:p>
        </p:txBody>
      </p:sp>
    </p:spTree>
    <p:extLst>
      <p:ext uri="{BB962C8B-B14F-4D97-AF65-F5344CB8AC3E}">
        <p14:creationId xmlns:p14="http://schemas.microsoft.com/office/powerpoint/2010/main" val="3727025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a:t>Đây là hai đoạn văn được trích ra từ hai bài tập đọc Thư gửi các HS và Quang cảnh làng mạc ngày mùa.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altLang="en-US" sz="1200" b="1">
                <a:solidFill>
                  <a:srgbClr val="FF0000"/>
                </a:solidFill>
                <a:latin typeface="Times New Roman" panose="02020603050405020304" pitchFamily="18" charset="0"/>
                <a:cs typeface="Times New Roman" panose="02020603050405020304" pitchFamily="18" charset="0"/>
              </a:rPr>
              <a:t>Muốn so sánh được nghĩa của các từ ta phải làm như thế nào?</a:t>
            </a:r>
          </a:p>
          <a:p>
            <a:pPr marL="171450" indent="-171450">
              <a:buFontTx/>
              <a:buChar char="-"/>
            </a:pPr>
            <a:endParaRPr lang="en-US"/>
          </a:p>
        </p:txBody>
      </p:sp>
      <p:sp>
        <p:nvSpPr>
          <p:cNvPr id="4" name="Slide Number Placeholder 3"/>
          <p:cNvSpPr>
            <a:spLocks noGrp="1"/>
          </p:cNvSpPr>
          <p:nvPr>
            <p:ph type="sldNum" sz="quarter" idx="5"/>
          </p:nvPr>
        </p:nvSpPr>
        <p:spPr/>
        <p:txBody>
          <a:bodyPr/>
          <a:lstStyle/>
          <a:p>
            <a:fld id="{7197C36A-99C0-40F1-AF3B-3BCB63BAFFAD}" type="slidenum">
              <a:rPr lang="en-US" smtClean="0"/>
              <a:t>3</a:t>
            </a:fld>
            <a:endParaRPr lang="en-US"/>
          </a:p>
        </p:txBody>
      </p:sp>
    </p:spTree>
    <p:extLst>
      <p:ext uri="{BB962C8B-B14F-4D97-AF65-F5344CB8AC3E}">
        <p14:creationId xmlns:p14="http://schemas.microsoft.com/office/powerpoint/2010/main" val="4236141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Xây dựng và kiến thiết có nét nghĩa giống nhau đều tạo nên 1 hay công trình kiến trúc nào đó.</a:t>
            </a:r>
          </a:p>
        </p:txBody>
      </p:sp>
      <p:sp>
        <p:nvSpPr>
          <p:cNvPr id="4" name="Slide Number Placeholder 3"/>
          <p:cNvSpPr>
            <a:spLocks noGrp="1"/>
          </p:cNvSpPr>
          <p:nvPr>
            <p:ph type="sldNum" sz="quarter" idx="5"/>
          </p:nvPr>
        </p:nvSpPr>
        <p:spPr/>
        <p:txBody>
          <a:bodyPr/>
          <a:lstStyle/>
          <a:p>
            <a:fld id="{7197C36A-99C0-40F1-AF3B-3BCB63BAFFAD}" type="slidenum">
              <a:rPr lang="en-US" smtClean="0"/>
              <a:t>4</a:t>
            </a:fld>
            <a:endParaRPr lang="en-US"/>
          </a:p>
        </p:txBody>
      </p:sp>
    </p:spTree>
    <p:extLst>
      <p:ext uri="{BB962C8B-B14F-4D97-AF65-F5344CB8AC3E}">
        <p14:creationId xmlns:p14="http://schemas.microsoft.com/office/powerpoint/2010/main" val="91874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- 3 từ này đều chỉ màu vàng nhưng mỗi từ đều chỉ tính chất và sắc thái khác nhau.</a:t>
            </a:r>
          </a:p>
        </p:txBody>
      </p:sp>
      <p:sp>
        <p:nvSpPr>
          <p:cNvPr id="4" name="Slide Number Placeholder 3"/>
          <p:cNvSpPr>
            <a:spLocks noGrp="1"/>
          </p:cNvSpPr>
          <p:nvPr>
            <p:ph type="sldNum" sz="quarter" idx="5"/>
          </p:nvPr>
        </p:nvSpPr>
        <p:spPr/>
        <p:txBody>
          <a:bodyPr/>
          <a:lstStyle/>
          <a:p>
            <a:fld id="{7197C36A-99C0-40F1-AF3B-3BCB63BAFFAD}" type="slidenum">
              <a:rPr lang="en-US" smtClean="0"/>
              <a:t>5</a:t>
            </a:fld>
            <a:endParaRPr lang="en-US"/>
          </a:p>
        </p:txBody>
      </p:sp>
    </p:spTree>
    <p:extLst>
      <p:ext uri="{BB962C8B-B14F-4D97-AF65-F5344CB8AC3E}">
        <p14:creationId xmlns:p14="http://schemas.microsoft.com/office/powerpoint/2010/main" val="2743838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a:solidFill>
                  <a:srgbClr val="0000FF"/>
                </a:solidFill>
                <a:latin typeface="Times New Roman" panose="02020603050405020304" pitchFamily="18" charset="0"/>
                <a:cs typeface="Times New Roman" panose="02020603050405020304" pitchFamily="18" charset="0"/>
              </a:rPr>
              <a:t>- </a:t>
            </a:r>
            <a:r>
              <a:rPr lang="en-US" altLang="en-US" sz="1200" b="1">
                <a:solidFill>
                  <a:srgbClr val="0000FF"/>
                </a:solidFill>
                <a:latin typeface="Times New Roman" panose="02020603050405020304" pitchFamily="18" charset="0"/>
                <a:cs typeface="Times New Roman" panose="02020603050405020304" pitchFamily="18" charset="0"/>
              </a:rPr>
              <a:t>BVMT: + Hãy nêu cảm nhận về vẻ đẹp của bức tranh làng quê?</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a:solidFill>
                  <a:srgbClr val="0000FF"/>
                </a:solidFill>
                <a:latin typeface="Times New Roman" panose="02020603050405020304" pitchFamily="18" charset="0"/>
                <a:cs typeface="Times New Roman" panose="02020603050405020304" pitchFamily="18" charset="0"/>
              </a:rPr>
              <a:t>+ Con có thể làm gì để bảo vệ vẻ đẹp của làng quê?</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a:solidFill>
                  <a:srgbClr val="0000FF"/>
                </a:solidFill>
                <a:latin typeface="Times New Roman" panose="02020603050405020304" pitchFamily="18" charset="0"/>
                <a:cs typeface="Times New Roman" panose="02020603050405020304" pitchFamily="18" charset="0"/>
              </a:rPr>
              <a:t>+ Hãy nêu những việc làm để BVMT nơi đây?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a:solidFill>
                  <a:srgbClr val="0000FF"/>
                </a:solidFill>
                <a:latin typeface="Times New Roman" panose="02020603050405020304" pitchFamily="18" charset="0"/>
                <a:cs typeface="Times New Roman" panose="02020603050405020304" pitchFamily="18" charset="0"/>
              </a:rPr>
              <a:t>Chuyển: Những từ đồng nghĩa ở ví dụ 1 có thay thế được cho nhau ở trong câu không chúng ta cùng chuyển qua bài tập 2:</a:t>
            </a:r>
          </a:p>
          <a:p>
            <a:endParaRPr lang="en-US"/>
          </a:p>
        </p:txBody>
      </p:sp>
      <p:sp>
        <p:nvSpPr>
          <p:cNvPr id="4" name="Slide Number Placeholder 3"/>
          <p:cNvSpPr>
            <a:spLocks noGrp="1"/>
          </p:cNvSpPr>
          <p:nvPr>
            <p:ph type="sldNum" sz="quarter" idx="5"/>
          </p:nvPr>
        </p:nvSpPr>
        <p:spPr/>
        <p:txBody>
          <a:bodyPr/>
          <a:lstStyle/>
          <a:p>
            <a:fld id="{7197C36A-99C0-40F1-AF3B-3BCB63BAFFAD}" type="slidenum">
              <a:rPr lang="en-US" smtClean="0"/>
              <a:t>6</a:t>
            </a:fld>
            <a:endParaRPr lang="en-US"/>
          </a:p>
        </p:txBody>
      </p:sp>
    </p:spTree>
    <p:extLst>
      <p:ext uri="{BB962C8B-B14F-4D97-AF65-F5344CB8AC3E}">
        <p14:creationId xmlns:p14="http://schemas.microsoft.com/office/powerpoint/2010/main" val="408614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Xây dựng lại cơ đồ cũng có nghĩa là xây dựng với một quy mô lớn. Tuy nhiên, xây dựng và kiến thiết chỉ thay thế cho nhau được trong văn cảnh này còn nếu chúng ta có một câu văn chẳng hạn như là: </a:t>
            </a:r>
            <a:r>
              <a:rPr lang="en-US" b="1"/>
              <a:t>Anh ấy  chuẩn bị xây dựng lại cho ngôi nhà của mình. </a:t>
            </a:r>
            <a:r>
              <a:rPr lang="en-US" b="0"/>
              <a:t>Thì chúng ta không thể thay thế cho từ xây dựng = từ kiến thiết để có câu văn </a:t>
            </a:r>
            <a:r>
              <a:rPr lang="en-US" b="1"/>
              <a:t>Anh ấy chuẩn bị kiến thiết lại cho ngôi nhà của mình.</a:t>
            </a:r>
            <a:r>
              <a:rPr lang="en-US" b="0"/>
              <a:t> Bởi xây một ngôi nhà không phải là có quy mô lớn.</a:t>
            </a:r>
            <a:endParaRPr lang="en-US" b="1"/>
          </a:p>
        </p:txBody>
      </p:sp>
      <p:sp>
        <p:nvSpPr>
          <p:cNvPr id="4" name="Slide Number Placeholder 3"/>
          <p:cNvSpPr>
            <a:spLocks noGrp="1"/>
          </p:cNvSpPr>
          <p:nvPr>
            <p:ph type="sldNum" sz="quarter" idx="5"/>
          </p:nvPr>
        </p:nvSpPr>
        <p:spPr/>
        <p:txBody>
          <a:bodyPr/>
          <a:lstStyle/>
          <a:p>
            <a:fld id="{7197C36A-99C0-40F1-AF3B-3BCB63BAFFAD}" type="slidenum">
              <a:rPr lang="en-US" smtClean="0"/>
              <a:t>7</a:t>
            </a:fld>
            <a:endParaRPr lang="en-US"/>
          </a:p>
        </p:txBody>
      </p:sp>
    </p:spTree>
    <p:extLst>
      <p:ext uri="{BB962C8B-B14F-4D97-AF65-F5344CB8AC3E}">
        <p14:creationId xmlns:p14="http://schemas.microsoft.com/office/powerpoint/2010/main" val="1915836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Đọc lại ghi nhớ.</a:t>
            </a:r>
          </a:p>
        </p:txBody>
      </p:sp>
      <p:sp>
        <p:nvSpPr>
          <p:cNvPr id="4" name="Slide Number Placeholder 3"/>
          <p:cNvSpPr>
            <a:spLocks noGrp="1"/>
          </p:cNvSpPr>
          <p:nvPr>
            <p:ph type="sldNum" sz="quarter" idx="5"/>
          </p:nvPr>
        </p:nvSpPr>
        <p:spPr/>
        <p:txBody>
          <a:bodyPr/>
          <a:lstStyle/>
          <a:p>
            <a:fld id="{7197C36A-99C0-40F1-AF3B-3BCB63BAFFAD}" type="slidenum">
              <a:rPr lang="en-US" smtClean="0"/>
              <a:t>9</a:t>
            </a:fld>
            <a:endParaRPr lang="en-US"/>
          </a:p>
        </p:txBody>
      </p:sp>
    </p:spTree>
    <p:extLst>
      <p:ext uri="{BB962C8B-B14F-4D97-AF65-F5344CB8AC3E}">
        <p14:creationId xmlns:p14="http://schemas.microsoft.com/office/powerpoint/2010/main" val="25196646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lnSpc>
                <a:spcPct val="80000"/>
              </a:lnSpc>
            </a:pPr>
            <a:r>
              <a:rPr lang="en-US" altLang="en-US" sz="1200" b="0" i="1">
                <a:latin typeface="Times New Roman" panose="02020603050405020304" pitchFamily="18" charset="0"/>
                <a:cs typeface="Times New Roman" panose="02020603050405020304" pitchFamily="18" charset="0"/>
              </a:rPr>
              <a:t>- 1 HS đọc YC và nội dung đoạn trích -&gt; Nêu YC của bài-</a:t>
            </a:r>
            <a:r>
              <a:rPr lang="en-US" altLang="en-US" sz="1200" b="1" i="1">
                <a:latin typeface="Times New Roman" panose="02020603050405020304" pitchFamily="18" charset="0"/>
                <a:cs typeface="Times New Roman" panose="02020603050405020304" pitchFamily="18" charset="0"/>
              </a:rPr>
              <a:t>&gt; Nêu những từ in đậm =&gt; </a:t>
            </a:r>
            <a:r>
              <a:rPr lang="en-US" altLang="en-US" sz="1200" b="0" i="1">
                <a:latin typeface="Times New Roman" panose="02020603050405020304" pitchFamily="18" charset="0"/>
                <a:cs typeface="Times New Roman" panose="02020603050405020304" pitchFamily="18" charset="0"/>
              </a:rPr>
              <a:t>Nghĩa của 4 từ in đậm</a:t>
            </a:r>
          </a:p>
          <a:p>
            <a:pPr algn="l">
              <a:lnSpc>
                <a:spcPct val="80000"/>
              </a:lnSpc>
            </a:pPr>
            <a:r>
              <a:rPr lang="en-US" altLang="en-US" sz="1200" b="0" i="1">
                <a:latin typeface="Times New Roman" panose="02020603050405020304" pitchFamily="18" charset="0"/>
                <a:cs typeface="Times New Roman" panose="02020603050405020304" pitchFamily="18" charset="0"/>
              </a:rPr>
              <a:t>- 2 nhóm: Đồng nghĩa hoàn toàn và đồng nghĩa không hoàn toàn.</a:t>
            </a:r>
          </a:p>
          <a:p>
            <a:endParaRPr lang="en-US"/>
          </a:p>
        </p:txBody>
      </p:sp>
      <p:sp>
        <p:nvSpPr>
          <p:cNvPr id="4" name="Slide Number Placeholder 3"/>
          <p:cNvSpPr>
            <a:spLocks noGrp="1"/>
          </p:cNvSpPr>
          <p:nvPr>
            <p:ph type="sldNum" sz="quarter" idx="5"/>
          </p:nvPr>
        </p:nvSpPr>
        <p:spPr/>
        <p:txBody>
          <a:bodyPr/>
          <a:lstStyle/>
          <a:p>
            <a:fld id="{7197C36A-99C0-40F1-AF3B-3BCB63BAFFAD}" type="slidenum">
              <a:rPr lang="en-US" smtClean="0"/>
              <a:t>10</a:t>
            </a:fld>
            <a:endParaRPr lang="en-US"/>
          </a:p>
        </p:txBody>
      </p:sp>
    </p:spTree>
    <p:extLst>
      <p:ext uri="{BB962C8B-B14F-4D97-AF65-F5344CB8AC3E}">
        <p14:creationId xmlns:p14="http://schemas.microsoft.com/office/powerpoint/2010/main" val="2110946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b="0" i="1">
                <a:solidFill>
                  <a:srgbClr val="FF0000"/>
                </a:solidFill>
                <a:latin typeface="Times New Roman" panose="02020603050405020304" pitchFamily="18" charset="0"/>
                <a:cs typeface="Times New Roman" panose="02020603050405020304" pitchFamily="18" charset="0"/>
              </a:rPr>
              <a:t>- Nêu y/c-&gt; phân tích mẫu -&gt; HS tìm từ.-&gt; Chữa, chốt Đ?/s -&gt; Soát lỗi.</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i="1">
                <a:solidFill>
                  <a:srgbClr val="FF0000"/>
                </a:solidFill>
                <a:latin typeface="Times New Roman" panose="02020603050405020304" pitchFamily="18" charset="0"/>
                <a:cs typeface="Times New Roman" panose="02020603050405020304" pitchFamily="18" charset="0"/>
              </a:rPr>
              <a:t>- Thế nào là từ đồng nghĩa?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i="1">
                <a:solidFill>
                  <a:srgbClr val="FF0000"/>
                </a:solidFill>
                <a:latin typeface="Times New Roman" panose="02020603050405020304" pitchFamily="18" charset="0"/>
                <a:cs typeface="Times New Roman" panose="02020603050405020304" pitchFamily="18" charset="0"/>
              </a:rPr>
              <a:t>- Muốn tìm được từ đồng nghĩa ta phải dựa vào đâu? (</a:t>
            </a:r>
            <a:r>
              <a:rPr lang="en-US" altLang="en-US" sz="1200" b="0" i="1">
                <a:solidFill>
                  <a:srgbClr val="0000FF"/>
                </a:solidFill>
                <a:latin typeface="Times New Roman" panose="02020603050405020304" pitchFamily="18" charset="0"/>
                <a:cs typeface="Times New Roman" panose="02020603050405020304" pitchFamily="18" charset="0"/>
              </a:rPr>
              <a:t>Dựa vào nghĩa, vốn hiểu biết hoặc tra từ điển.)</a:t>
            </a:r>
          </a:p>
        </p:txBody>
      </p:sp>
      <p:sp>
        <p:nvSpPr>
          <p:cNvPr id="4" name="Slide Number Placeholder 3"/>
          <p:cNvSpPr>
            <a:spLocks noGrp="1"/>
          </p:cNvSpPr>
          <p:nvPr>
            <p:ph type="sldNum" sz="quarter" idx="5"/>
          </p:nvPr>
        </p:nvSpPr>
        <p:spPr/>
        <p:txBody>
          <a:bodyPr/>
          <a:lstStyle/>
          <a:p>
            <a:fld id="{7197C36A-99C0-40F1-AF3B-3BCB63BAFFAD}" type="slidenum">
              <a:rPr lang="en-US" smtClean="0"/>
              <a:t>11</a:t>
            </a:fld>
            <a:endParaRPr lang="en-US"/>
          </a:p>
        </p:txBody>
      </p:sp>
    </p:spTree>
    <p:extLst>
      <p:ext uri="{BB962C8B-B14F-4D97-AF65-F5344CB8AC3E}">
        <p14:creationId xmlns:p14="http://schemas.microsoft.com/office/powerpoint/2010/main" val="664405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BD239E2-BF2C-443D-8D76-48D7F5A651F9}" type="datetimeFigureOut">
              <a:rPr lang="en-US" smtClean="0"/>
              <a:t>9/9/2023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EAC985-55DD-4728-AB4C-05E1C6B68ADA}" type="slidenum">
              <a:rPr lang="en-US" smtClean="0"/>
              <a:t>‹#›</a:t>
            </a:fld>
            <a:endParaRPr lang="en-US"/>
          </a:p>
        </p:txBody>
      </p:sp>
    </p:spTree>
    <p:extLst>
      <p:ext uri="{BB962C8B-B14F-4D97-AF65-F5344CB8AC3E}">
        <p14:creationId xmlns:p14="http://schemas.microsoft.com/office/powerpoint/2010/main" val="2661754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D239E2-BF2C-443D-8D76-48D7F5A651F9}" type="datetimeFigureOut">
              <a:rPr lang="en-US" smtClean="0"/>
              <a:t>9/9/2023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EAC985-55DD-4728-AB4C-05E1C6B68ADA}" type="slidenum">
              <a:rPr lang="en-US" smtClean="0"/>
              <a:t>‹#›</a:t>
            </a:fld>
            <a:endParaRPr lang="en-US"/>
          </a:p>
        </p:txBody>
      </p:sp>
    </p:spTree>
    <p:extLst>
      <p:ext uri="{BB962C8B-B14F-4D97-AF65-F5344CB8AC3E}">
        <p14:creationId xmlns:p14="http://schemas.microsoft.com/office/powerpoint/2010/main" val="435097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D239E2-BF2C-443D-8D76-48D7F5A651F9}" type="datetimeFigureOut">
              <a:rPr lang="en-US" smtClean="0"/>
              <a:t>9/9/2023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EAC985-55DD-4728-AB4C-05E1C6B68ADA}" type="slidenum">
              <a:rPr lang="en-US" smtClean="0"/>
              <a:t>‹#›</a:t>
            </a:fld>
            <a:endParaRPr lang="en-US"/>
          </a:p>
        </p:txBody>
      </p:sp>
    </p:spTree>
    <p:extLst>
      <p:ext uri="{BB962C8B-B14F-4D97-AF65-F5344CB8AC3E}">
        <p14:creationId xmlns:p14="http://schemas.microsoft.com/office/powerpoint/2010/main" val="2247131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8278AB96-78BB-4785-9459-DD31932CE274}"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8708145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91A12163-86E7-4218-895F-D77BFD63E37A}"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8831869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AFC985D4-4FA4-48CD-95EA-26B317FAA0D6}"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6249957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81A880D1-8F1B-4101-9D4A-B666D9533FFA}"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6733260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F0FB00E7-EFFF-47B4-A8BF-8C7B587A3A7F}"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7354446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0F5469DF-4818-4E0E-B1F8-A5FD677E55A9}"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3641197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C084634C-9618-4BFE-ABC7-61464162461C}"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6256014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7F68CFAB-80F0-4945-B372-BC0E8A239F3D}"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587892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D239E2-BF2C-443D-8D76-48D7F5A651F9}" type="datetimeFigureOut">
              <a:rPr lang="en-US" smtClean="0"/>
              <a:t>9/9/2023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EAC985-55DD-4728-AB4C-05E1C6B68ADA}" type="slidenum">
              <a:rPr lang="en-US" smtClean="0"/>
              <a:t>‹#›</a:t>
            </a:fld>
            <a:endParaRPr lang="en-US"/>
          </a:p>
        </p:txBody>
      </p:sp>
    </p:spTree>
    <p:extLst>
      <p:ext uri="{BB962C8B-B14F-4D97-AF65-F5344CB8AC3E}">
        <p14:creationId xmlns:p14="http://schemas.microsoft.com/office/powerpoint/2010/main" val="1386927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24A47983-253A-4F98-BC5F-0C234A3A7A98}"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1608621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6531D01E-08FE-41DA-92D5-11F580B6288A}"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823361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4E1E1E5B-010F-4655-87D4-D9EA5BFD21FF}"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6519648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0DC284AC-5EE6-4F08-BB5D-1BFD724AB7AE}"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4146766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C527E0DB-FAB7-49EB-A0FF-996DD547390F}"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4018732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A04F7C84-0FE0-4086-ACB8-1477FDD39C49}"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1513871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27D5445B-A362-4E56-B3E7-AD70C9EA7179}"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4721349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9687BC21-70EA-4EE7-A757-97BBE78A7B67}"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6602189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0B3FCDD4-5776-4075-9818-98180E2B29B2}"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3934183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2D992B6B-F81C-48AD-938B-9B37907B1317}"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606128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BD239E2-BF2C-443D-8D76-48D7F5A651F9}" type="datetimeFigureOut">
              <a:rPr lang="en-US" smtClean="0"/>
              <a:t>9/9/2023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EAC985-55DD-4728-AB4C-05E1C6B68ADA}" type="slidenum">
              <a:rPr lang="en-US" smtClean="0"/>
              <a:t>‹#›</a:t>
            </a:fld>
            <a:endParaRPr lang="en-US"/>
          </a:p>
        </p:txBody>
      </p:sp>
    </p:spTree>
    <p:extLst>
      <p:ext uri="{BB962C8B-B14F-4D97-AF65-F5344CB8AC3E}">
        <p14:creationId xmlns:p14="http://schemas.microsoft.com/office/powerpoint/2010/main" val="21361973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EA3A63A2-968A-4866-B198-4165AAA6A0AE}"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9522999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5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5C64B70E-D3D7-46A4-9E18-754E6579F337}"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9228959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4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7CDB63F1-6C5A-44B0-83BC-2B336D13A403}"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6405644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EAF0E421-0D33-442B-887E-18E14CF69808}"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97819375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D536F2AC-53FD-4C60-9EA6-53416F91DADB}"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73703932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A15C4A46-A707-4363-B84E-2D5A4359E2BE}"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30934019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49890F22-39FD-4CD6-A17D-2667395D4632}"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67928358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E8FEBAB5-67B3-4D11-BD4D-E2BF4F66A969}"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67881025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2C7C48BB-C8CF-4A66-95C4-ED68BC381A02}"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17786164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9E627D67-AEF8-4F4F-8ED1-46CE6C99127D}"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985916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BD239E2-BF2C-443D-8D76-48D7F5A651F9}" type="datetimeFigureOut">
              <a:rPr lang="en-US" smtClean="0"/>
              <a:t>9/9/2023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EAC985-55DD-4728-AB4C-05E1C6B68ADA}" type="slidenum">
              <a:rPr lang="en-US" smtClean="0"/>
              <a:t>‹#›</a:t>
            </a:fld>
            <a:endParaRPr lang="en-US"/>
          </a:p>
        </p:txBody>
      </p:sp>
    </p:spTree>
    <p:extLst>
      <p:ext uri="{BB962C8B-B14F-4D97-AF65-F5344CB8AC3E}">
        <p14:creationId xmlns:p14="http://schemas.microsoft.com/office/powerpoint/2010/main" val="361443521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8278AB96-78BB-4785-9459-DD31932CE274}"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5175052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91A12163-86E7-4218-895F-D77BFD63E37A}"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5643990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AFC985D4-4FA4-48CD-95EA-26B317FAA0D6}"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81186206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81A880D1-8F1B-4101-9D4A-B666D9533FFA}"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88457178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F0FB00E7-EFFF-47B4-A8BF-8C7B587A3A7F}"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44392757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0F5469DF-4818-4E0E-B1F8-A5FD677E55A9}"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60860120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C084634C-9618-4BFE-ABC7-61464162461C}"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417342370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7F68CFAB-80F0-4945-B372-BC0E8A239F3D}"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88680588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24A47983-253A-4F98-BC5F-0C234A3A7A98}"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92545503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6531D01E-08FE-41DA-92D5-11F580B6288A}"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51710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BD239E2-BF2C-443D-8D76-48D7F5A651F9}" type="datetimeFigureOut">
              <a:rPr lang="en-US" smtClean="0"/>
              <a:t>9/9/2023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EAC985-55DD-4728-AB4C-05E1C6B68ADA}" type="slidenum">
              <a:rPr lang="en-US" smtClean="0"/>
              <a:t>‹#›</a:t>
            </a:fld>
            <a:endParaRPr lang="en-US"/>
          </a:p>
        </p:txBody>
      </p:sp>
    </p:spTree>
    <p:extLst>
      <p:ext uri="{BB962C8B-B14F-4D97-AF65-F5344CB8AC3E}">
        <p14:creationId xmlns:p14="http://schemas.microsoft.com/office/powerpoint/2010/main" val="310514563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4E1E1E5B-010F-4655-87D4-D9EA5BFD21FF}"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58743949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0DC284AC-5EE6-4F08-BB5D-1BFD724AB7AE}"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63502590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C527E0DB-FAB7-49EB-A0FF-996DD547390F}"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80764598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A04F7C84-0FE0-4086-ACB8-1477FDD39C49}"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85599913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27D5445B-A362-4E56-B3E7-AD70C9EA7179}"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25329679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9687BC21-70EA-4EE7-A757-97BBE78A7B67}"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6835361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0B3FCDD4-5776-4075-9818-98180E2B29B2}"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04934031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2D992B6B-F81C-48AD-938B-9B37907B1317}"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38411648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EA3A63A2-968A-4866-B198-4165AAA6A0AE}"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41742283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5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5C64B70E-D3D7-46A4-9E18-754E6579F337}"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974931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BD239E2-BF2C-443D-8D76-48D7F5A651F9}" type="datetimeFigureOut">
              <a:rPr lang="en-US" smtClean="0"/>
              <a:t>9/9/2023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EAC985-55DD-4728-AB4C-05E1C6B68ADA}" type="slidenum">
              <a:rPr lang="en-US" smtClean="0"/>
              <a:t>‹#›</a:t>
            </a:fld>
            <a:endParaRPr lang="en-US"/>
          </a:p>
        </p:txBody>
      </p:sp>
    </p:spTree>
    <p:extLst>
      <p:ext uri="{BB962C8B-B14F-4D97-AF65-F5344CB8AC3E}">
        <p14:creationId xmlns:p14="http://schemas.microsoft.com/office/powerpoint/2010/main" val="237802890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4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7CDB63F1-6C5A-44B0-83BC-2B336D13A403}"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48984580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EAF0E421-0D33-442B-887E-18E14CF69808}"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66310118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D536F2AC-53FD-4C60-9EA6-53416F91DADB}"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81688106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A15C4A46-A707-4363-B84E-2D5A4359E2BE}"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85252189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49890F22-39FD-4CD6-A17D-2667395D4632}"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55694934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E8FEBAB5-67B3-4D11-BD4D-E2BF4F66A969}"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09684906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2C7C48BB-C8CF-4A66-95C4-ED68BC381A02}"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98521065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9E627D67-AEF8-4F4F-8ED1-46CE6C99127D}"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99947045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8278AB96-78BB-4785-9459-DD31932CE274}"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29783927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91A12163-86E7-4218-895F-D77BFD63E37A}"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838282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D239E2-BF2C-443D-8D76-48D7F5A651F9}" type="datetimeFigureOut">
              <a:rPr lang="en-US" smtClean="0"/>
              <a:t>9/9/2023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EAC985-55DD-4728-AB4C-05E1C6B68ADA}" type="slidenum">
              <a:rPr lang="en-US" smtClean="0"/>
              <a:t>‹#›</a:t>
            </a:fld>
            <a:endParaRPr lang="en-US"/>
          </a:p>
        </p:txBody>
      </p:sp>
    </p:spTree>
    <p:extLst>
      <p:ext uri="{BB962C8B-B14F-4D97-AF65-F5344CB8AC3E}">
        <p14:creationId xmlns:p14="http://schemas.microsoft.com/office/powerpoint/2010/main" val="313724195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AFC985D4-4FA4-48CD-95EA-26B317FAA0D6}"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69363468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81A880D1-8F1B-4101-9D4A-B666D9533FFA}"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0461084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F0FB00E7-EFFF-47B4-A8BF-8C7B587A3A7F}"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61229759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0F5469DF-4818-4E0E-B1F8-A5FD677E55A9}"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56994695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C084634C-9618-4BFE-ABC7-61464162461C}"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30273422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7F68CFAB-80F0-4945-B372-BC0E8A239F3D}"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06525217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24A47983-253A-4F98-BC5F-0C234A3A7A98}"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406171172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6531D01E-08FE-41DA-92D5-11F580B6288A}"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25588314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4E1E1E5B-010F-4655-87D4-D9EA5BFD21FF}"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91020225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0DC284AC-5EE6-4F08-BB5D-1BFD724AB7AE}"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623142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BD239E2-BF2C-443D-8D76-48D7F5A651F9}" type="datetimeFigureOut">
              <a:rPr lang="en-US" smtClean="0"/>
              <a:t>9/9/2023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EAC985-55DD-4728-AB4C-05E1C6B68ADA}" type="slidenum">
              <a:rPr lang="en-US" smtClean="0"/>
              <a:t>‹#›</a:t>
            </a:fld>
            <a:endParaRPr lang="en-US"/>
          </a:p>
        </p:txBody>
      </p:sp>
    </p:spTree>
    <p:extLst>
      <p:ext uri="{BB962C8B-B14F-4D97-AF65-F5344CB8AC3E}">
        <p14:creationId xmlns:p14="http://schemas.microsoft.com/office/powerpoint/2010/main" val="400086688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C527E0DB-FAB7-49EB-A0FF-996DD547390F}"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46412428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A04F7C84-0FE0-4086-ACB8-1477FDD39C49}"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26287373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27D5445B-A362-4E56-B3E7-AD70C9EA7179}"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22574062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9687BC21-70EA-4EE7-A757-97BBE78A7B67}"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34429254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0B3FCDD4-5776-4075-9818-98180E2B29B2}"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615842556"/>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2D992B6B-F81C-48AD-938B-9B37907B1317}"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71131179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EA3A63A2-968A-4866-B198-4165AAA6A0AE}"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87456189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blank" preserve="1">
  <p:cSld name="5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5C64B70E-D3D7-46A4-9E18-754E6579F337}"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1194152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blank" preserve="1">
  <p:cSld name="4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7CDB63F1-6C5A-44B0-83BC-2B336D13A403}"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16266658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EAF0E421-0D33-442B-887E-18E14CF69808}"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866481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BD239E2-BF2C-443D-8D76-48D7F5A651F9}" type="datetimeFigureOut">
              <a:rPr lang="en-US" smtClean="0"/>
              <a:t>9/9/2023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EAC985-55DD-4728-AB4C-05E1C6B68ADA}" type="slidenum">
              <a:rPr lang="en-US" smtClean="0"/>
              <a:t>‹#›</a:t>
            </a:fld>
            <a:endParaRPr lang="en-US"/>
          </a:p>
        </p:txBody>
      </p:sp>
    </p:spTree>
    <p:extLst>
      <p:ext uri="{BB962C8B-B14F-4D97-AF65-F5344CB8AC3E}">
        <p14:creationId xmlns:p14="http://schemas.microsoft.com/office/powerpoint/2010/main" val="276134181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D536F2AC-53FD-4C60-9EA6-53416F91DADB}"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51959714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A15C4A46-A707-4363-B84E-2D5A4359E2BE}"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06580615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49890F22-39FD-4CD6-A17D-2667395D4632}"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38708486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E8FEBAB5-67B3-4D11-BD4D-E2BF4F66A969}"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188390997"/>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2C7C48BB-C8CF-4A66-95C4-ED68BC381A02}"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8979180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9E627D67-AEF8-4F4F-8ED1-46CE6C99127D}"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49901416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userDrawn="1">
  <p:cSld name="5_自定义版式">
    <p:spTree>
      <p:nvGrpSpPr>
        <p:cNvPr id="1" name=""/>
        <p:cNvGrpSpPr/>
        <p:nvPr/>
      </p:nvGrpSpPr>
      <p:grpSpPr>
        <a:xfrm>
          <a:off x="0" y="0"/>
          <a:ext cx="0" cy="0"/>
          <a:chOff x="0" y="0"/>
          <a:chExt cx="0" cy="0"/>
        </a:xfrm>
      </p:grpSpPr>
      <p:sp>
        <p:nvSpPr>
          <p:cNvPr id="2" name="图片占位符 1"/>
          <p:cNvSpPr>
            <a:spLocks noGrp="1"/>
          </p:cNvSpPr>
          <p:nvPr>
            <p:ph type="pic" sz="quarter" idx="10"/>
          </p:nvPr>
        </p:nvSpPr>
        <p:spPr>
          <a:xfrm>
            <a:off x="4960620" y="2476499"/>
            <a:ext cx="5791200" cy="3345180"/>
          </a:xfrm>
          <a:custGeom>
            <a:avLst/>
            <a:gdLst>
              <a:gd name="connsiteX0" fmla="*/ 3818878 w 7846559"/>
              <a:gd name="connsiteY0" fmla="*/ 105 h 3919206"/>
              <a:gd name="connsiteX1" fmla="*/ 5958683 w 7846559"/>
              <a:gd name="connsiteY1" fmla="*/ 225533 h 3919206"/>
              <a:gd name="connsiteX2" fmla="*/ 7167760 w 7846559"/>
              <a:gd name="connsiteY2" fmla="*/ 108310 h 3919206"/>
              <a:gd name="connsiteX3" fmla="*/ 7663568 w 7846559"/>
              <a:gd name="connsiteY3" fmla="*/ 378824 h 3919206"/>
              <a:gd name="connsiteX4" fmla="*/ 7767949 w 7846559"/>
              <a:gd name="connsiteY4" fmla="*/ 1037074 h 3919206"/>
              <a:gd name="connsiteX5" fmla="*/ 7724457 w 7846559"/>
              <a:gd name="connsiteY5" fmla="*/ 2651139 h 3919206"/>
              <a:gd name="connsiteX6" fmla="*/ 7846234 w 7846559"/>
              <a:gd name="connsiteY6" fmla="*/ 3453663 h 3919206"/>
              <a:gd name="connsiteX7" fmla="*/ 7680965 w 7846559"/>
              <a:gd name="connsiteY7" fmla="*/ 3868451 h 3919206"/>
              <a:gd name="connsiteX8" fmla="*/ 6828522 w 7846559"/>
              <a:gd name="connsiteY8" fmla="*/ 3895502 h 3919206"/>
              <a:gd name="connsiteX9" fmla="*/ 4940971 w 7846559"/>
              <a:gd name="connsiteY9" fmla="*/ 3715160 h 3919206"/>
              <a:gd name="connsiteX10" fmla="*/ 2688086 w 7846559"/>
              <a:gd name="connsiteY10" fmla="*/ 3868451 h 3919206"/>
              <a:gd name="connsiteX11" fmla="*/ 878820 w 7846559"/>
              <a:gd name="connsiteY11" fmla="*/ 3742211 h 3919206"/>
              <a:gd name="connsiteX12" fmla="*/ 226440 w 7846559"/>
              <a:gd name="connsiteY12" fmla="*/ 3778280 h 3919206"/>
              <a:gd name="connsiteX13" fmla="*/ 43774 w 7846559"/>
              <a:gd name="connsiteY13" fmla="*/ 3471698 h 3919206"/>
              <a:gd name="connsiteX14" fmla="*/ 87266 w 7846559"/>
              <a:gd name="connsiteY14" fmla="*/ 2615071 h 3919206"/>
              <a:gd name="connsiteX15" fmla="*/ 282 w 7846559"/>
              <a:gd name="connsiteY15" fmla="*/ 1154297 h 3919206"/>
              <a:gd name="connsiteX16" fmla="*/ 122059 w 7846559"/>
              <a:gd name="connsiteY16" fmla="*/ 144379 h 3919206"/>
              <a:gd name="connsiteX17" fmla="*/ 1413878 w 7846559"/>
              <a:gd name="connsiteY17" fmla="*/ 98025 h 3919206"/>
              <a:gd name="connsiteX18" fmla="*/ 2546131 w 7846559"/>
              <a:gd name="connsiteY18" fmla="*/ 194926 h 3919206"/>
              <a:gd name="connsiteX19" fmla="*/ 3818878 w 7846559"/>
              <a:gd name="connsiteY19" fmla="*/ 105 h 3919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846559" h="3919206">
                <a:moveTo>
                  <a:pt x="3818878" y="105"/>
                </a:moveTo>
                <a:cubicBezTo>
                  <a:pt x="4387636" y="5206"/>
                  <a:pt x="5400536" y="207499"/>
                  <a:pt x="5958683" y="225533"/>
                </a:cubicBezTo>
                <a:cubicBezTo>
                  <a:pt x="6516830" y="243567"/>
                  <a:pt x="6883612" y="82762"/>
                  <a:pt x="7167760" y="108310"/>
                </a:cubicBezTo>
                <a:cubicBezTo>
                  <a:pt x="7451907" y="133859"/>
                  <a:pt x="7563537" y="224030"/>
                  <a:pt x="7663568" y="378824"/>
                </a:cubicBezTo>
                <a:cubicBezTo>
                  <a:pt x="7763600" y="533618"/>
                  <a:pt x="7757802" y="658355"/>
                  <a:pt x="7767949" y="1037074"/>
                </a:cubicBezTo>
                <a:cubicBezTo>
                  <a:pt x="7778097" y="1415793"/>
                  <a:pt x="7711410" y="2248375"/>
                  <a:pt x="7724457" y="2651139"/>
                </a:cubicBezTo>
                <a:cubicBezTo>
                  <a:pt x="7737504" y="3053904"/>
                  <a:pt x="7853484" y="3250778"/>
                  <a:pt x="7846234" y="3453663"/>
                </a:cubicBezTo>
                <a:cubicBezTo>
                  <a:pt x="7838986" y="3656549"/>
                  <a:pt x="7850584" y="3794812"/>
                  <a:pt x="7680965" y="3868451"/>
                </a:cubicBezTo>
                <a:cubicBezTo>
                  <a:pt x="7511346" y="3942091"/>
                  <a:pt x="7285188" y="3921051"/>
                  <a:pt x="6828522" y="3895502"/>
                </a:cubicBezTo>
                <a:cubicBezTo>
                  <a:pt x="6371856" y="3869954"/>
                  <a:pt x="5631044" y="3719669"/>
                  <a:pt x="4940971" y="3715160"/>
                </a:cubicBezTo>
                <a:cubicBezTo>
                  <a:pt x="4250898" y="3710651"/>
                  <a:pt x="3365112" y="3863943"/>
                  <a:pt x="2688086" y="3868451"/>
                </a:cubicBezTo>
                <a:cubicBezTo>
                  <a:pt x="2011061" y="3872960"/>
                  <a:pt x="1289094" y="3757240"/>
                  <a:pt x="878820" y="3742211"/>
                </a:cubicBezTo>
                <a:cubicBezTo>
                  <a:pt x="468546" y="3727183"/>
                  <a:pt x="365614" y="3823365"/>
                  <a:pt x="226440" y="3778280"/>
                </a:cubicBezTo>
                <a:cubicBezTo>
                  <a:pt x="87266" y="3733194"/>
                  <a:pt x="66969" y="3665566"/>
                  <a:pt x="43774" y="3471698"/>
                </a:cubicBezTo>
                <a:cubicBezTo>
                  <a:pt x="20578" y="3277829"/>
                  <a:pt x="94515" y="3001305"/>
                  <a:pt x="87266" y="2615071"/>
                </a:cubicBezTo>
                <a:cubicBezTo>
                  <a:pt x="80017" y="2228837"/>
                  <a:pt x="-5517" y="1566078"/>
                  <a:pt x="282" y="1154297"/>
                </a:cubicBezTo>
                <a:cubicBezTo>
                  <a:pt x="6080" y="742515"/>
                  <a:pt x="-12766" y="339750"/>
                  <a:pt x="122059" y="144379"/>
                </a:cubicBezTo>
                <a:cubicBezTo>
                  <a:pt x="357659" y="-31666"/>
                  <a:pt x="1009866" y="89601"/>
                  <a:pt x="1413878" y="98025"/>
                </a:cubicBezTo>
                <a:cubicBezTo>
                  <a:pt x="1817891" y="106449"/>
                  <a:pt x="2145298" y="211246"/>
                  <a:pt x="2546131" y="194926"/>
                </a:cubicBezTo>
                <a:cubicBezTo>
                  <a:pt x="2946964" y="178607"/>
                  <a:pt x="3250119" y="-4997"/>
                  <a:pt x="3818878" y="105"/>
                </a:cubicBezTo>
                <a:close/>
              </a:path>
            </a:pathLst>
          </a:custGeom>
          <a:solidFill>
            <a:srgbClr val="EAF7F9"/>
          </a:solidFill>
          <a:ln w="3810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lvl1pPr>
              <a:defRPr lang="zh-CN" altLang="en-US" sz="1800">
                <a:solidFill>
                  <a:prstClr val="black"/>
                </a:solidFill>
              </a:defRPr>
            </a:lvl1pPr>
          </a:lstStyle>
          <a:p>
            <a:pPr marL="0" lvl="0" defTabSz="914377"/>
            <a:endParaRPr lang="zh-CN" altLang="en-US"/>
          </a:p>
        </p:txBody>
      </p:sp>
      <p:sp>
        <p:nvSpPr>
          <p:cNvPr id="3" name="图片占位符 2"/>
          <p:cNvSpPr>
            <a:spLocks noGrp="1"/>
          </p:cNvSpPr>
          <p:nvPr>
            <p:ph type="pic" sz="quarter" idx="11"/>
          </p:nvPr>
        </p:nvSpPr>
        <p:spPr>
          <a:xfrm>
            <a:off x="2572545" y="992061"/>
            <a:ext cx="1943928" cy="1947831"/>
          </a:xfrm>
          <a:custGeom>
            <a:avLst/>
            <a:gdLst>
              <a:gd name="connsiteX0" fmla="*/ 1210672 w 2299219"/>
              <a:gd name="connsiteY0" fmla="*/ 0 h 2303835"/>
              <a:gd name="connsiteX1" fmla="*/ 1223050 w 2299219"/>
              <a:gd name="connsiteY1" fmla="*/ 0 h 2303835"/>
              <a:gd name="connsiteX2" fmla="*/ 1417217 w 2299219"/>
              <a:gd name="connsiteY2" fmla="*/ 14932 h 2303835"/>
              <a:gd name="connsiteX3" fmla="*/ 1502265 w 2299219"/>
              <a:gd name="connsiteY3" fmla="*/ 32677 h 2303835"/>
              <a:gd name="connsiteX4" fmla="*/ 1614593 w 2299219"/>
              <a:gd name="connsiteY4" fmla="*/ 66653 h 2303835"/>
              <a:gd name="connsiteX5" fmla="*/ 1638892 w 2299219"/>
              <a:gd name="connsiteY5" fmla="*/ 75741 h 2303835"/>
              <a:gd name="connsiteX6" fmla="*/ 1848189 w 2299219"/>
              <a:gd name="connsiteY6" fmla="*/ 193681 h 2303835"/>
              <a:gd name="connsiteX7" fmla="*/ 2203282 w 2299219"/>
              <a:gd name="connsiteY7" fmla="*/ 685349 h 2303835"/>
              <a:gd name="connsiteX8" fmla="*/ 2288560 w 2299219"/>
              <a:gd name="connsiteY8" fmla="*/ 1010386 h 2303835"/>
              <a:gd name="connsiteX9" fmla="*/ 2288560 w 2299219"/>
              <a:gd name="connsiteY9" fmla="*/ 1293450 h 2303835"/>
              <a:gd name="connsiteX10" fmla="*/ 2203282 w 2299219"/>
              <a:gd name="connsiteY10" fmla="*/ 1618487 h 2303835"/>
              <a:gd name="connsiteX11" fmla="*/ 1848189 w 2299219"/>
              <a:gd name="connsiteY11" fmla="*/ 2110155 h 2303835"/>
              <a:gd name="connsiteX12" fmla="*/ 1638892 w 2299219"/>
              <a:gd name="connsiteY12" fmla="*/ 2228094 h 2303835"/>
              <a:gd name="connsiteX13" fmla="*/ 1614593 w 2299219"/>
              <a:gd name="connsiteY13" fmla="*/ 2237183 h 2303835"/>
              <a:gd name="connsiteX14" fmla="*/ 1502265 w 2299219"/>
              <a:gd name="connsiteY14" fmla="*/ 2271158 h 2303835"/>
              <a:gd name="connsiteX15" fmla="*/ 1417217 w 2299219"/>
              <a:gd name="connsiteY15" fmla="*/ 2288903 h 2303835"/>
              <a:gd name="connsiteX16" fmla="*/ 1223050 w 2299219"/>
              <a:gd name="connsiteY16" fmla="*/ 2303835 h 2303835"/>
              <a:gd name="connsiteX17" fmla="*/ 1210672 w 2299219"/>
              <a:gd name="connsiteY17" fmla="*/ 2303835 h 2303835"/>
              <a:gd name="connsiteX18" fmla="*/ 1152903 w 2299219"/>
              <a:gd name="connsiteY18" fmla="*/ 2301022 h 2303835"/>
              <a:gd name="connsiteX19" fmla="*/ 1019485 w 2299219"/>
              <a:gd name="connsiteY19" fmla="*/ 2292150 h 2303835"/>
              <a:gd name="connsiteX20" fmla="*/ 958737 w 2299219"/>
              <a:gd name="connsiteY20" fmla="*/ 2282843 h 2303835"/>
              <a:gd name="connsiteX21" fmla="*/ 554815 w 2299219"/>
              <a:gd name="connsiteY21" fmla="*/ 2155166 h 2303835"/>
              <a:gd name="connsiteX22" fmla="*/ 467016 w 2299219"/>
              <a:gd name="connsiteY22" fmla="*/ 2106475 h 2303835"/>
              <a:gd name="connsiteX23" fmla="*/ 403287 w 2299219"/>
              <a:gd name="connsiteY23" fmla="*/ 2064277 h 2303835"/>
              <a:gd name="connsiteX24" fmla="*/ 105733 w 2299219"/>
              <a:gd name="connsiteY24" fmla="*/ 1727770 h 2303835"/>
              <a:gd name="connsiteX25" fmla="*/ 7132 w 2299219"/>
              <a:gd name="connsiteY25" fmla="*/ 1154292 h 2303835"/>
              <a:gd name="connsiteX26" fmla="*/ 7497 w 2299219"/>
              <a:gd name="connsiteY26" fmla="*/ 1151918 h 2303835"/>
              <a:gd name="connsiteX27" fmla="*/ 105733 w 2299219"/>
              <a:gd name="connsiteY27" fmla="*/ 576065 h 2303835"/>
              <a:gd name="connsiteX28" fmla="*/ 403287 w 2299219"/>
              <a:gd name="connsiteY28" fmla="*/ 239558 h 2303835"/>
              <a:gd name="connsiteX29" fmla="*/ 467016 w 2299219"/>
              <a:gd name="connsiteY29" fmla="*/ 197360 h 2303835"/>
              <a:gd name="connsiteX30" fmla="*/ 554815 w 2299219"/>
              <a:gd name="connsiteY30" fmla="*/ 148669 h 2303835"/>
              <a:gd name="connsiteX31" fmla="*/ 958737 w 2299219"/>
              <a:gd name="connsiteY31" fmla="*/ 20991 h 2303835"/>
              <a:gd name="connsiteX32" fmla="*/ 1019485 w 2299219"/>
              <a:gd name="connsiteY32" fmla="*/ 11686 h 2303835"/>
              <a:gd name="connsiteX33" fmla="*/ 1152903 w 2299219"/>
              <a:gd name="connsiteY33" fmla="*/ 2813 h 2303835"/>
              <a:gd name="connsiteX34" fmla="*/ 1210672 w 2299219"/>
              <a:gd name="connsiteY34" fmla="*/ 0 h 2303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299219" h="2303835">
                <a:moveTo>
                  <a:pt x="1210672" y="0"/>
                </a:moveTo>
                <a:lnTo>
                  <a:pt x="1223050" y="0"/>
                </a:lnTo>
                <a:cubicBezTo>
                  <a:pt x="1289759" y="2813"/>
                  <a:pt x="1353488" y="6060"/>
                  <a:pt x="1417217" y="14932"/>
                </a:cubicBezTo>
                <a:lnTo>
                  <a:pt x="1502265" y="32677"/>
                </a:lnTo>
                <a:cubicBezTo>
                  <a:pt x="1541465" y="42199"/>
                  <a:pt x="1578144" y="54750"/>
                  <a:pt x="1614593" y="66653"/>
                </a:cubicBezTo>
                <a:cubicBezTo>
                  <a:pt x="1623763" y="69898"/>
                  <a:pt x="1632703" y="72711"/>
                  <a:pt x="1638892" y="75741"/>
                </a:cubicBezTo>
                <a:cubicBezTo>
                  <a:pt x="1717522" y="106254"/>
                  <a:pt x="1787670" y="145423"/>
                  <a:pt x="1848189" y="193681"/>
                </a:cubicBezTo>
                <a:cubicBezTo>
                  <a:pt x="2000175" y="309456"/>
                  <a:pt x="2118463" y="476087"/>
                  <a:pt x="2203282" y="685349"/>
                </a:cubicBezTo>
                <a:cubicBezTo>
                  <a:pt x="2248901" y="804153"/>
                  <a:pt x="2276410" y="909974"/>
                  <a:pt x="2288560" y="1010386"/>
                </a:cubicBezTo>
                <a:cubicBezTo>
                  <a:pt x="2302773" y="1111736"/>
                  <a:pt x="2302773" y="1192100"/>
                  <a:pt x="2288560" y="1293450"/>
                </a:cubicBezTo>
                <a:cubicBezTo>
                  <a:pt x="2276410" y="1393860"/>
                  <a:pt x="2248901" y="1499681"/>
                  <a:pt x="2203282" y="1618487"/>
                </a:cubicBezTo>
                <a:cubicBezTo>
                  <a:pt x="2118463" y="1827748"/>
                  <a:pt x="2000175" y="1994378"/>
                  <a:pt x="1848189" y="2110155"/>
                </a:cubicBezTo>
                <a:cubicBezTo>
                  <a:pt x="1787670" y="2158412"/>
                  <a:pt x="1717522" y="2197581"/>
                  <a:pt x="1638892" y="2228094"/>
                </a:cubicBezTo>
                <a:cubicBezTo>
                  <a:pt x="1632703" y="2231124"/>
                  <a:pt x="1623763" y="2233937"/>
                  <a:pt x="1614593" y="2237183"/>
                </a:cubicBezTo>
                <a:cubicBezTo>
                  <a:pt x="1578144" y="2249085"/>
                  <a:pt x="1541465" y="2261636"/>
                  <a:pt x="1502265" y="2271158"/>
                </a:cubicBezTo>
                <a:lnTo>
                  <a:pt x="1417217" y="2288903"/>
                </a:lnTo>
                <a:cubicBezTo>
                  <a:pt x="1353488" y="2297776"/>
                  <a:pt x="1289759" y="2301022"/>
                  <a:pt x="1223050" y="2303835"/>
                </a:cubicBezTo>
                <a:lnTo>
                  <a:pt x="1210672" y="2303835"/>
                </a:lnTo>
                <a:cubicBezTo>
                  <a:pt x="1192562" y="2303835"/>
                  <a:pt x="1174451" y="2303835"/>
                  <a:pt x="1152903" y="2301022"/>
                </a:cubicBezTo>
                <a:cubicBezTo>
                  <a:pt x="1107513" y="2301022"/>
                  <a:pt x="1062124" y="2297776"/>
                  <a:pt x="1019485" y="2292150"/>
                </a:cubicBezTo>
                <a:lnTo>
                  <a:pt x="958737" y="2282843"/>
                </a:lnTo>
                <a:cubicBezTo>
                  <a:pt x="812939" y="2261636"/>
                  <a:pt x="676541" y="2219005"/>
                  <a:pt x="554815" y="2155166"/>
                </a:cubicBezTo>
                <a:cubicBezTo>
                  <a:pt x="524555" y="2140018"/>
                  <a:pt x="494295" y="2124653"/>
                  <a:pt x="467016" y="2106475"/>
                </a:cubicBezTo>
                <a:lnTo>
                  <a:pt x="403287" y="2064277"/>
                </a:lnTo>
                <a:cubicBezTo>
                  <a:pt x="278580" y="1972955"/>
                  <a:pt x="175652" y="1858262"/>
                  <a:pt x="105733" y="1727770"/>
                </a:cubicBezTo>
                <a:cubicBezTo>
                  <a:pt x="18077" y="1560194"/>
                  <a:pt x="-16223" y="1360142"/>
                  <a:pt x="7132" y="1154292"/>
                </a:cubicBezTo>
                <a:lnTo>
                  <a:pt x="7497" y="1151918"/>
                </a:lnTo>
                <a:cubicBezTo>
                  <a:pt x="12336" y="899013"/>
                  <a:pt x="39768" y="728125"/>
                  <a:pt x="105733" y="576065"/>
                </a:cubicBezTo>
                <a:cubicBezTo>
                  <a:pt x="175652" y="445574"/>
                  <a:pt x="278580" y="330880"/>
                  <a:pt x="403287" y="239558"/>
                </a:cubicBezTo>
                <a:lnTo>
                  <a:pt x="467016" y="197360"/>
                </a:lnTo>
                <a:cubicBezTo>
                  <a:pt x="494295" y="179182"/>
                  <a:pt x="524555" y="163817"/>
                  <a:pt x="554815" y="148669"/>
                </a:cubicBezTo>
                <a:cubicBezTo>
                  <a:pt x="676541" y="84830"/>
                  <a:pt x="812939" y="42199"/>
                  <a:pt x="958737" y="20991"/>
                </a:cubicBezTo>
                <a:lnTo>
                  <a:pt x="1019485" y="11686"/>
                </a:lnTo>
                <a:cubicBezTo>
                  <a:pt x="1062124" y="6060"/>
                  <a:pt x="1107513" y="2813"/>
                  <a:pt x="1152903" y="2813"/>
                </a:cubicBezTo>
                <a:cubicBezTo>
                  <a:pt x="1174451" y="0"/>
                  <a:pt x="1192562" y="0"/>
                  <a:pt x="1210672" y="0"/>
                </a:cubicBezTo>
                <a:close/>
              </a:path>
            </a:pathLst>
          </a:custGeom>
          <a:solidFill>
            <a:srgbClr val="EAF7F9"/>
          </a:solidFill>
          <a:ln w="3810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lvl1pPr>
              <a:defRPr lang="zh-CN" altLang="en-US" sz="1800">
                <a:solidFill>
                  <a:prstClr val="black"/>
                </a:solidFill>
              </a:defRPr>
            </a:lvl1pPr>
          </a:lstStyle>
          <a:p>
            <a:pPr marL="0" lvl="0" defTabSz="914377"/>
            <a:endParaRPr lang="zh-CN" altLang="en-US"/>
          </a:p>
        </p:txBody>
      </p:sp>
      <p:sp>
        <p:nvSpPr>
          <p:cNvPr id="4" name="图片占位符 3"/>
          <p:cNvSpPr>
            <a:spLocks noGrp="1"/>
          </p:cNvSpPr>
          <p:nvPr>
            <p:ph type="pic" sz="quarter" idx="12"/>
          </p:nvPr>
        </p:nvSpPr>
        <p:spPr>
          <a:xfrm>
            <a:off x="1805158" y="3132931"/>
            <a:ext cx="2028245" cy="2032317"/>
          </a:xfrm>
          <a:custGeom>
            <a:avLst/>
            <a:gdLst>
              <a:gd name="connsiteX0" fmla="*/ 1210672 w 2299219"/>
              <a:gd name="connsiteY0" fmla="*/ 0 h 2303835"/>
              <a:gd name="connsiteX1" fmla="*/ 1223050 w 2299219"/>
              <a:gd name="connsiteY1" fmla="*/ 0 h 2303835"/>
              <a:gd name="connsiteX2" fmla="*/ 1417217 w 2299219"/>
              <a:gd name="connsiteY2" fmla="*/ 14932 h 2303835"/>
              <a:gd name="connsiteX3" fmla="*/ 1502265 w 2299219"/>
              <a:gd name="connsiteY3" fmla="*/ 32677 h 2303835"/>
              <a:gd name="connsiteX4" fmla="*/ 1614593 w 2299219"/>
              <a:gd name="connsiteY4" fmla="*/ 66653 h 2303835"/>
              <a:gd name="connsiteX5" fmla="*/ 1638892 w 2299219"/>
              <a:gd name="connsiteY5" fmla="*/ 75741 h 2303835"/>
              <a:gd name="connsiteX6" fmla="*/ 1848189 w 2299219"/>
              <a:gd name="connsiteY6" fmla="*/ 193681 h 2303835"/>
              <a:gd name="connsiteX7" fmla="*/ 2203282 w 2299219"/>
              <a:gd name="connsiteY7" fmla="*/ 685349 h 2303835"/>
              <a:gd name="connsiteX8" fmla="*/ 2288560 w 2299219"/>
              <a:gd name="connsiteY8" fmla="*/ 1010386 h 2303835"/>
              <a:gd name="connsiteX9" fmla="*/ 2288560 w 2299219"/>
              <a:gd name="connsiteY9" fmla="*/ 1293450 h 2303835"/>
              <a:gd name="connsiteX10" fmla="*/ 2203282 w 2299219"/>
              <a:gd name="connsiteY10" fmla="*/ 1618487 h 2303835"/>
              <a:gd name="connsiteX11" fmla="*/ 1848189 w 2299219"/>
              <a:gd name="connsiteY11" fmla="*/ 2110155 h 2303835"/>
              <a:gd name="connsiteX12" fmla="*/ 1638892 w 2299219"/>
              <a:gd name="connsiteY12" fmla="*/ 2228094 h 2303835"/>
              <a:gd name="connsiteX13" fmla="*/ 1614593 w 2299219"/>
              <a:gd name="connsiteY13" fmla="*/ 2237183 h 2303835"/>
              <a:gd name="connsiteX14" fmla="*/ 1502265 w 2299219"/>
              <a:gd name="connsiteY14" fmla="*/ 2271158 h 2303835"/>
              <a:gd name="connsiteX15" fmla="*/ 1417217 w 2299219"/>
              <a:gd name="connsiteY15" fmla="*/ 2288903 h 2303835"/>
              <a:gd name="connsiteX16" fmla="*/ 1223050 w 2299219"/>
              <a:gd name="connsiteY16" fmla="*/ 2303835 h 2303835"/>
              <a:gd name="connsiteX17" fmla="*/ 1210672 w 2299219"/>
              <a:gd name="connsiteY17" fmla="*/ 2303835 h 2303835"/>
              <a:gd name="connsiteX18" fmla="*/ 1152903 w 2299219"/>
              <a:gd name="connsiteY18" fmla="*/ 2301022 h 2303835"/>
              <a:gd name="connsiteX19" fmla="*/ 1019485 w 2299219"/>
              <a:gd name="connsiteY19" fmla="*/ 2292150 h 2303835"/>
              <a:gd name="connsiteX20" fmla="*/ 958737 w 2299219"/>
              <a:gd name="connsiteY20" fmla="*/ 2282843 h 2303835"/>
              <a:gd name="connsiteX21" fmla="*/ 554815 w 2299219"/>
              <a:gd name="connsiteY21" fmla="*/ 2155166 h 2303835"/>
              <a:gd name="connsiteX22" fmla="*/ 467016 w 2299219"/>
              <a:gd name="connsiteY22" fmla="*/ 2106475 h 2303835"/>
              <a:gd name="connsiteX23" fmla="*/ 403287 w 2299219"/>
              <a:gd name="connsiteY23" fmla="*/ 2064277 h 2303835"/>
              <a:gd name="connsiteX24" fmla="*/ 105733 w 2299219"/>
              <a:gd name="connsiteY24" fmla="*/ 1727770 h 2303835"/>
              <a:gd name="connsiteX25" fmla="*/ 7132 w 2299219"/>
              <a:gd name="connsiteY25" fmla="*/ 1154292 h 2303835"/>
              <a:gd name="connsiteX26" fmla="*/ 7497 w 2299219"/>
              <a:gd name="connsiteY26" fmla="*/ 1151918 h 2303835"/>
              <a:gd name="connsiteX27" fmla="*/ 105733 w 2299219"/>
              <a:gd name="connsiteY27" fmla="*/ 576065 h 2303835"/>
              <a:gd name="connsiteX28" fmla="*/ 403287 w 2299219"/>
              <a:gd name="connsiteY28" fmla="*/ 239558 h 2303835"/>
              <a:gd name="connsiteX29" fmla="*/ 467016 w 2299219"/>
              <a:gd name="connsiteY29" fmla="*/ 197360 h 2303835"/>
              <a:gd name="connsiteX30" fmla="*/ 554815 w 2299219"/>
              <a:gd name="connsiteY30" fmla="*/ 148669 h 2303835"/>
              <a:gd name="connsiteX31" fmla="*/ 958737 w 2299219"/>
              <a:gd name="connsiteY31" fmla="*/ 20991 h 2303835"/>
              <a:gd name="connsiteX32" fmla="*/ 1019485 w 2299219"/>
              <a:gd name="connsiteY32" fmla="*/ 11686 h 2303835"/>
              <a:gd name="connsiteX33" fmla="*/ 1152903 w 2299219"/>
              <a:gd name="connsiteY33" fmla="*/ 2813 h 2303835"/>
              <a:gd name="connsiteX34" fmla="*/ 1210672 w 2299219"/>
              <a:gd name="connsiteY34" fmla="*/ 0 h 2303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299219" h="2303835">
                <a:moveTo>
                  <a:pt x="1210672" y="0"/>
                </a:moveTo>
                <a:lnTo>
                  <a:pt x="1223050" y="0"/>
                </a:lnTo>
                <a:cubicBezTo>
                  <a:pt x="1289759" y="2813"/>
                  <a:pt x="1353488" y="6060"/>
                  <a:pt x="1417217" y="14932"/>
                </a:cubicBezTo>
                <a:lnTo>
                  <a:pt x="1502265" y="32677"/>
                </a:lnTo>
                <a:cubicBezTo>
                  <a:pt x="1541465" y="42199"/>
                  <a:pt x="1578144" y="54750"/>
                  <a:pt x="1614593" y="66653"/>
                </a:cubicBezTo>
                <a:cubicBezTo>
                  <a:pt x="1623763" y="69898"/>
                  <a:pt x="1632703" y="72711"/>
                  <a:pt x="1638892" y="75741"/>
                </a:cubicBezTo>
                <a:cubicBezTo>
                  <a:pt x="1717522" y="106254"/>
                  <a:pt x="1787670" y="145423"/>
                  <a:pt x="1848189" y="193681"/>
                </a:cubicBezTo>
                <a:cubicBezTo>
                  <a:pt x="2000175" y="309456"/>
                  <a:pt x="2118463" y="476087"/>
                  <a:pt x="2203282" y="685349"/>
                </a:cubicBezTo>
                <a:cubicBezTo>
                  <a:pt x="2248901" y="804153"/>
                  <a:pt x="2276410" y="909974"/>
                  <a:pt x="2288560" y="1010386"/>
                </a:cubicBezTo>
                <a:cubicBezTo>
                  <a:pt x="2302773" y="1111736"/>
                  <a:pt x="2302773" y="1192100"/>
                  <a:pt x="2288560" y="1293450"/>
                </a:cubicBezTo>
                <a:cubicBezTo>
                  <a:pt x="2276410" y="1393860"/>
                  <a:pt x="2248901" y="1499681"/>
                  <a:pt x="2203282" y="1618487"/>
                </a:cubicBezTo>
                <a:cubicBezTo>
                  <a:pt x="2118463" y="1827748"/>
                  <a:pt x="2000175" y="1994378"/>
                  <a:pt x="1848189" y="2110155"/>
                </a:cubicBezTo>
                <a:cubicBezTo>
                  <a:pt x="1787670" y="2158412"/>
                  <a:pt x="1717522" y="2197581"/>
                  <a:pt x="1638892" y="2228094"/>
                </a:cubicBezTo>
                <a:cubicBezTo>
                  <a:pt x="1632703" y="2231124"/>
                  <a:pt x="1623763" y="2233937"/>
                  <a:pt x="1614593" y="2237183"/>
                </a:cubicBezTo>
                <a:cubicBezTo>
                  <a:pt x="1578144" y="2249085"/>
                  <a:pt x="1541465" y="2261636"/>
                  <a:pt x="1502265" y="2271158"/>
                </a:cubicBezTo>
                <a:lnTo>
                  <a:pt x="1417217" y="2288903"/>
                </a:lnTo>
                <a:cubicBezTo>
                  <a:pt x="1353488" y="2297776"/>
                  <a:pt x="1289759" y="2301022"/>
                  <a:pt x="1223050" y="2303835"/>
                </a:cubicBezTo>
                <a:lnTo>
                  <a:pt x="1210672" y="2303835"/>
                </a:lnTo>
                <a:cubicBezTo>
                  <a:pt x="1192562" y="2303835"/>
                  <a:pt x="1174451" y="2303835"/>
                  <a:pt x="1152903" y="2301022"/>
                </a:cubicBezTo>
                <a:cubicBezTo>
                  <a:pt x="1107513" y="2301022"/>
                  <a:pt x="1062124" y="2297776"/>
                  <a:pt x="1019485" y="2292150"/>
                </a:cubicBezTo>
                <a:lnTo>
                  <a:pt x="958737" y="2282843"/>
                </a:lnTo>
                <a:cubicBezTo>
                  <a:pt x="812939" y="2261636"/>
                  <a:pt x="676541" y="2219005"/>
                  <a:pt x="554815" y="2155166"/>
                </a:cubicBezTo>
                <a:cubicBezTo>
                  <a:pt x="524555" y="2140018"/>
                  <a:pt x="494295" y="2124653"/>
                  <a:pt x="467016" y="2106475"/>
                </a:cubicBezTo>
                <a:lnTo>
                  <a:pt x="403287" y="2064277"/>
                </a:lnTo>
                <a:cubicBezTo>
                  <a:pt x="278580" y="1972955"/>
                  <a:pt x="175652" y="1858262"/>
                  <a:pt x="105733" y="1727770"/>
                </a:cubicBezTo>
                <a:cubicBezTo>
                  <a:pt x="18077" y="1560194"/>
                  <a:pt x="-16223" y="1360142"/>
                  <a:pt x="7132" y="1154292"/>
                </a:cubicBezTo>
                <a:lnTo>
                  <a:pt x="7497" y="1151918"/>
                </a:lnTo>
                <a:cubicBezTo>
                  <a:pt x="12336" y="899013"/>
                  <a:pt x="39768" y="728125"/>
                  <a:pt x="105733" y="576065"/>
                </a:cubicBezTo>
                <a:cubicBezTo>
                  <a:pt x="175652" y="445574"/>
                  <a:pt x="278580" y="330880"/>
                  <a:pt x="403287" y="239558"/>
                </a:cubicBezTo>
                <a:lnTo>
                  <a:pt x="467016" y="197360"/>
                </a:lnTo>
                <a:cubicBezTo>
                  <a:pt x="494295" y="179182"/>
                  <a:pt x="524555" y="163817"/>
                  <a:pt x="554815" y="148669"/>
                </a:cubicBezTo>
                <a:cubicBezTo>
                  <a:pt x="676541" y="84830"/>
                  <a:pt x="812939" y="42199"/>
                  <a:pt x="958737" y="20991"/>
                </a:cubicBezTo>
                <a:lnTo>
                  <a:pt x="1019485" y="11686"/>
                </a:lnTo>
                <a:cubicBezTo>
                  <a:pt x="1062124" y="6060"/>
                  <a:pt x="1107513" y="2813"/>
                  <a:pt x="1152903" y="2813"/>
                </a:cubicBezTo>
                <a:cubicBezTo>
                  <a:pt x="1174451" y="0"/>
                  <a:pt x="1192562" y="0"/>
                  <a:pt x="1210672" y="0"/>
                </a:cubicBezTo>
                <a:close/>
              </a:path>
            </a:pathLst>
          </a:custGeom>
          <a:solidFill>
            <a:srgbClr val="EAF7F9"/>
          </a:solidFill>
          <a:ln w="3810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lvl1pPr>
              <a:defRPr lang="zh-CN" altLang="en-US" sz="1800">
                <a:solidFill>
                  <a:prstClr val="black"/>
                </a:solidFill>
              </a:defRPr>
            </a:lvl1pPr>
          </a:lstStyle>
          <a:p>
            <a:pPr marL="0" lvl="0" defTabSz="914377"/>
            <a:endParaRPr lang="zh-CN" altLang="en-US"/>
          </a:p>
        </p:txBody>
      </p:sp>
      <p:pic>
        <p:nvPicPr>
          <p:cNvPr id="6" name="图片 5"/>
          <p:cNvPicPr>
            <a:picLocks noChangeAspect="1"/>
          </p:cNvPicPr>
          <p:nvPr userDrawn="1"/>
        </p:nvPicPr>
        <p:blipFill>
          <a:blip r:embed="rId2"/>
          <a:stretch>
            <a:fillRect/>
          </a:stretch>
        </p:blipFill>
        <p:spPr>
          <a:xfrm>
            <a:off x="407524" y="504958"/>
            <a:ext cx="1553886" cy="1526910"/>
          </a:xfrm>
          <a:prstGeom prst="rect">
            <a:avLst/>
          </a:prstGeom>
        </p:spPr>
      </p:pic>
      <p:pic>
        <p:nvPicPr>
          <p:cNvPr id="7" name="图片 6"/>
          <p:cNvPicPr>
            <a:picLocks noChangeAspect="1"/>
          </p:cNvPicPr>
          <p:nvPr userDrawn="1"/>
        </p:nvPicPr>
        <p:blipFill>
          <a:blip r:embed="rId2"/>
          <a:stretch>
            <a:fillRect/>
          </a:stretch>
        </p:blipFill>
        <p:spPr>
          <a:xfrm rot="2067833">
            <a:off x="4711088" y="419132"/>
            <a:ext cx="878723" cy="863468"/>
          </a:xfrm>
          <a:prstGeom prst="rect">
            <a:avLst/>
          </a:prstGeom>
        </p:spPr>
      </p:pic>
    </p:spTree>
    <p:extLst>
      <p:ext uri="{BB962C8B-B14F-4D97-AF65-F5344CB8AC3E}">
        <p14:creationId xmlns:p14="http://schemas.microsoft.com/office/powerpoint/2010/main" val="429410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par>
                                <p:cTn id="8" presetID="21" presetClass="entr" presetSubtype="1" fill="hold" grpId="0" nodeType="withEffect">
                                  <p:stCondLst>
                                    <p:cond delay="2000"/>
                                  </p:stCondLst>
                                  <p:childTnLst>
                                    <p:set>
                                      <p:cBhvr>
                                        <p:cTn id="9" dur="1" fill="hold">
                                          <p:stCondLst>
                                            <p:cond delay="0"/>
                                          </p:stCondLst>
                                        </p:cTn>
                                        <p:tgtEl>
                                          <p:spTgt spid="4"/>
                                        </p:tgtEl>
                                        <p:attrNameLst>
                                          <p:attrName>style.visibility</p:attrName>
                                        </p:attrNameLst>
                                      </p:cBhvr>
                                      <p:to>
                                        <p:strVal val="visible"/>
                                      </p:to>
                                    </p:set>
                                    <p:animEffect transition="in" filter="wheel(1)">
                                      <p:cBhvr>
                                        <p:cTn id="10" dur="2000"/>
                                        <p:tgtEl>
                                          <p:spTgt spid="4"/>
                                        </p:tgtEl>
                                      </p:cBhvr>
                                    </p:animEffect>
                                  </p:childTnLst>
                                </p:cTn>
                              </p:par>
                              <p:par>
                                <p:cTn id="11" presetID="14" presetClass="entr" presetSubtype="10" fill="hold" grpId="0" nodeType="withEffect">
                                  <p:stCondLst>
                                    <p:cond delay="5000"/>
                                  </p:stCondLst>
                                  <p:childTnLst>
                                    <p:set>
                                      <p:cBhvr>
                                        <p:cTn id="12" dur="1" fill="hold">
                                          <p:stCondLst>
                                            <p:cond delay="0"/>
                                          </p:stCondLst>
                                        </p:cTn>
                                        <p:tgtEl>
                                          <p:spTgt spid="2"/>
                                        </p:tgtEl>
                                        <p:attrNameLst>
                                          <p:attrName>style.visibility</p:attrName>
                                        </p:attrNameLst>
                                      </p:cBhvr>
                                      <p:to>
                                        <p:strVal val="visible"/>
                                      </p:to>
                                    </p:set>
                                    <p:animEffect transition="in" filter="randombar(horizontal)">
                                      <p:cBhvr>
                                        <p:cTn id="13"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slideLayout" Target="../slideLayouts/slideLayout37.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29"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28" Type="http://schemas.openxmlformats.org/officeDocument/2006/relationships/slideLayout" Target="../slideLayouts/slideLayout39.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 Id="rId27" Type="http://schemas.openxmlformats.org/officeDocument/2006/relationships/slideLayout" Target="../slideLayouts/slideLayout3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18" Type="http://schemas.openxmlformats.org/officeDocument/2006/relationships/slideLayout" Target="../slideLayouts/slideLayout57.xml"/><Relationship Id="rId26" Type="http://schemas.openxmlformats.org/officeDocument/2006/relationships/slideLayout" Target="../slideLayouts/slideLayout65.xml"/><Relationship Id="rId3" Type="http://schemas.openxmlformats.org/officeDocument/2006/relationships/slideLayout" Target="../slideLayouts/slideLayout42.xml"/><Relationship Id="rId21" Type="http://schemas.openxmlformats.org/officeDocument/2006/relationships/slideLayout" Target="../slideLayouts/slideLayout60.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17" Type="http://schemas.openxmlformats.org/officeDocument/2006/relationships/slideLayout" Target="../slideLayouts/slideLayout56.xml"/><Relationship Id="rId25" Type="http://schemas.openxmlformats.org/officeDocument/2006/relationships/slideLayout" Target="../slideLayouts/slideLayout64.xml"/><Relationship Id="rId2" Type="http://schemas.openxmlformats.org/officeDocument/2006/relationships/slideLayout" Target="../slideLayouts/slideLayout41.xml"/><Relationship Id="rId16" Type="http://schemas.openxmlformats.org/officeDocument/2006/relationships/slideLayout" Target="../slideLayouts/slideLayout55.xml"/><Relationship Id="rId20" Type="http://schemas.openxmlformats.org/officeDocument/2006/relationships/slideLayout" Target="../slideLayouts/slideLayout59.xml"/><Relationship Id="rId29" Type="http://schemas.openxmlformats.org/officeDocument/2006/relationships/theme" Target="../theme/theme3.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24" Type="http://schemas.openxmlformats.org/officeDocument/2006/relationships/slideLayout" Target="../slideLayouts/slideLayout63.xml"/><Relationship Id="rId5" Type="http://schemas.openxmlformats.org/officeDocument/2006/relationships/slideLayout" Target="../slideLayouts/slideLayout44.xml"/><Relationship Id="rId15" Type="http://schemas.openxmlformats.org/officeDocument/2006/relationships/slideLayout" Target="../slideLayouts/slideLayout54.xml"/><Relationship Id="rId23" Type="http://schemas.openxmlformats.org/officeDocument/2006/relationships/slideLayout" Target="../slideLayouts/slideLayout62.xml"/><Relationship Id="rId28" Type="http://schemas.openxmlformats.org/officeDocument/2006/relationships/slideLayout" Target="../slideLayouts/slideLayout67.xml"/><Relationship Id="rId10" Type="http://schemas.openxmlformats.org/officeDocument/2006/relationships/slideLayout" Target="../slideLayouts/slideLayout49.xml"/><Relationship Id="rId19" Type="http://schemas.openxmlformats.org/officeDocument/2006/relationships/slideLayout" Target="../slideLayouts/slideLayout58.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slideLayout" Target="../slideLayouts/slideLayout53.xml"/><Relationship Id="rId22" Type="http://schemas.openxmlformats.org/officeDocument/2006/relationships/slideLayout" Target="../slideLayouts/slideLayout61.xml"/><Relationship Id="rId27" Type="http://schemas.openxmlformats.org/officeDocument/2006/relationships/slideLayout" Target="../slideLayouts/slideLayout6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slideLayout" Target="../slideLayouts/slideLayout80.xml"/><Relationship Id="rId18" Type="http://schemas.openxmlformats.org/officeDocument/2006/relationships/slideLayout" Target="../slideLayouts/slideLayout85.xml"/><Relationship Id="rId26" Type="http://schemas.openxmlformats.org/officeDocument/2006/relationships/slideLayout" Target="../slideLayouts/slideLayout93.xml"/><Relationship Id="rId3" Type="http://schemas.openxmlformats.org/officeDocument/2006/relationships/slideLayout" Target="../slideLayouts/slideLayout70.xml"/><Relationship Id="rId21" Type="http://schemas.openxmlformats.org/officeDocument/2006/relationships/slideLayout" Target="../slideLayouts/slideLayout88.xml"/><Relationship Id="rId7" Type="http://schemas.openxmlformats.org/officeDocument/2006/relationships/slideLayout" Target="../slideLayouts/slideLayout74.xml"/><Relationship Id="rId12" Type="http://schemas.openxmlformats.org/officeDocument/2006/relationships/slideLayout" Target="../slideLayouts/slideLayout79.xml"/><Relationship Id="rId17" Type="http://schemas.openxmlformats.org/officeDocument/2006/relationships/slideLayout" Target="../slideLayouts/slideLayout84.xml"/><Relationship Id="rId25" Type="http://schemas.openxmlformats.org/officeDocument/2006/relationships/slideLayout" Target="../slideLayouts/slideLayout92.xml"/><Relationship Id="rId2" Type="http://schemas.openxmlformats.org/officeDocument/2006/relationships/slideLayout" Target="../slideLayouts/slideLayout69.xml"/><Relationship Id="rId16" Type="http://schemas.openxmlformats.org/officeDocument/2006/relationships/slideLayout" Target="../slideLayouts/slideLayout83.xml"/><Relationship Id="rId20" Type="http://schemas.openxmlformats.org/officeDocument/2006/relationships/slideLayout" Target="../slideLayouts/slideLayout87.xml"/><Relationship Id="rId29" Type="http://schemas.openxmlformats.org/officeDocument/2006/relationships/slideLayout" Target="../slideLayouts/slideLayout96.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24" Type="http://schemas.openxmlformats.org/officeDocument/2006/relationships/slideLayout" Target="../slideLayouts/slideLayout91.xml"/><Relationship Id="rId5" Type="http://schemas.openxmlformats.org/officeDocument/2006/relationships/slideLayout" Target="../slideLayouts/slideLayout72.xml"/><Relationship Id="rId15" Type="http://schemas.openxmlformats.org/officeDocument/2006/relationships/slideLayout" Target="../slideLayouts/slideLayout82.xml"/><Relationship Id="rId23" Type="http://schemas.openxmlformats.org/officeDocument/2006/relationships/slideLayout" Target="../slideLayouts/slideLayout90.xml"/><Relationship Id="rId28" Type="http://schemas.openxmlformats.org/officeDocument/2006/relationships/slideLayout" Target="../slideLayouts/slideLayout95.xml"/><Relationship Id="rId10" Type="http://schemas.openxmlformats.org/officeDocument/2006/relationships/slideLayout" Target="../slideLayouts/slideLayout77.xml"/><Relationship Id="rId19" Type="http://schemas.openxmlformats.org/officeDocument/2006/relationships/slideLayout" Target="../slideLayouts/slideLayout86.xml"/><Relationship Id="rId4" Type="http://schemas.openxmlformats.org/officeDocument/2006/relationships/slideLayout" Target="../slideLayouts/slideLayout71.xml"/><Relationship Id="rId9" Type="http://schemas.openxmlformats.org/officeDocument/2006/relationships/slideLayout" Target="../slideLayouts/slideLayout76.xml"/><Relationship Id="rId14" Type="http://schemas.openxmlformats.org/officeDocument/2006/relationships/slideLayout" Target="../slideLayouts/slideLayout81.xml"/><Relationship Id="rId22" Type="http://schemas.openxmlformats.org/officeDocument/2006/relationships/slideLayout" Target="../slideLayouts/slideLayout89.xml"/><Relationship Id="rId27" Type="http://schemas.openxmlformats.org/officeDocument/2006/relationships/slideLayout" Target="../slideLayouts/slideLayout94.xml"/><Relationship Id="rId30"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D239E2-BF2C-443D-8D76-48D7F5A651F9}" type="datetimeFigureOut">
              <a:rPr lang="en-US" smtClean="0"/>
              <a:t>9/9/2023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EAC985-55DD-4728-AB4C-05E1C6B68ADA}" type="slidenum">
              <a:rPr lang="en-US" smtClean="0"/>
              <a:t>‹#›</a:t>
            </a:fld>
            <a:endParaRPr lang="en-US"/>
          </a:p>
        </p:txBody>
      </p:sp>
    </p:spTree>
    <p:extLst>
      <p:ext uri="{BB962C8B-B14F-4D97-AF65-F5344CB8AC3E}">
        <p14:creationId xmlns:p14="http://schemas.microsoft.com/office/powerpoint/2010/main" val="2647671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710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fontAlgn="base">
              <a:spcBef>
                <a:spcPct val="0"/>
              </a:spcBef>
              <a:spcAft>
                <a:spcPct val="0"/>
              </a:spcAft>
              <a:defRPr/>
            </a:pPr>
            <a:endParaRPr lang="en-US">
              <a:solidFill>
                <a:srgbClr val="000000"/>
              </a:solidFill>
            </a:endParaRPr>
          </a:p>
        </p:txBody>
      </p:sp>
      <p:sp>
        <p:nvSpPr>
          <p:cNvPr id="4710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fontAlgn="base">
              <a:spcBef>
                <a:spcPct val="0"/>
              </a:spcBef>
              <a:spcAft>
                <a:spcPct val="0"/>
              </a:spcAft>
              <a:defRPr/>
            </a:pPr>
            <a:endParaRPr lang="en-US">
              <a:solidFill>
                <a:srgbClr val="000000"/>
              </a:solidFill>
            </a:endParaRPr>
          </a:p>
        </p:txBody>
      </p:sp>
      <p:sp>
        <p:nvSpPr>
          <p:cNvPr id="4711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fontAlgn="base">
              <a:spcBef>
                <a:spcPct val="0"/>
              </a:spcBef>
              <a:spcAft>
                <a:spcPct val="0"/>
              </a:spcAft>
            </a:pPr>
            <a:fld id="{CBE2137D-5C06-4174-93EB-D2BA77EBD746}"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2592432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7" r:id="rId16"/>
    <p:sldLayoutId id="2147483678" r:id="rId17"/>
    <p:sldLayoutId id="2147483679" r:id="rId18"/>
    <p:sldLayoutId id="2147483680" r:id="rId19"/>
    <p:sldLayoutId id="2147483683" r:id="rId20"/>
    <p:sldLayoutId id="2147483684" r:id="rId21"/>
    <p:sldLayoutId id="2147483685" r:id="rId22"/>
    <p:sldLayoutId id="2147483686" r:id="rId23"/>
    <p:sldLayoutId id="2147483687" r:id="rId24"/>
    <p:sldLayoutId id="2147483688" r:id="rId25"/>
    <p:sldLayoutId id="2147483689" r:id="rId26"/>
    <p:sldLayoutId id="2147483690" r:id="rId27"/>
    <p:sldLayoutId id="2147483691" r:id="rId28"/>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710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fontAlgn="base">
              <a:spcBef>
                <a:spcPct val="0"/>
              </a:spcBef>
              <a:spcAft>
                <a:spcPct val="0"/>
              </a:spcAft>
              <a:defRPr/>
            </a:pPr>
            <a:endParaRPr lang="en-US">
              <a:solidFill>
                <a:srgbClr val="000000"/>
              </a:solidFill>
            </a:endParaRPr>
          </a:p>
        </p:txBody>
      </p:sp>
      <p:sp>
        <p:nvSpPr>
          <p:cNvPr id="4710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fontAlgn="base">
              <a:spcBef>
                <a:spcPct val="0"/>
              </a:spcBef>
              <a:spcAft>
                <a:spcPct val="0"/>
              </a:spcAft>
              <a:defRPr/>
            </a:pPr>
            <a:endParaRPr lang="en-US">
              <a:solidFill>
                <a:srgbClr val="000000"/>
              </a:solidFill>
            </a:endParaRPr>
          </a:p>
        </p:txBody>
      </p:sp>
      <p:sp>
        <p:nvSpPr>
          <p:cNvPr id="4711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fontAlgn="base">
              <a:spcBef>
                <a:spcPct val="0"/>
              </a:spcBef>
              <a:spcAft>
                <a:spcPct val="0"/>
              </a:spcAft>
            </a:pPr>
            <a:fld id="{CBE2137D-5C06-4174-93EB-D2BA77EBD746}"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497540270"/>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740" r:id="rId13"/>
    <p:sldLayoutId id="2147483741" r:id="rId14"/>
    <p:sldLayoutId id="2147483742" r:id="rId15"/>
    <p:sldLayoutId id="2147483744" r:id="rId16"/>
    <p:sldLayoutId id="2147483745" r:id="rId17"/>
    <p:sldLayoutId id="2147483746" r:id="rId18"/>
    <p:sldLayoutId id="2147483747" r:id="rId19"/>
    <p:sldLayoutId id="2147483750" r:id="rId20"/>
    <p:sldLayoutId id="2147483751" r:id="rId21"/>
    <p:sldLayoutId id="2147483752" r:id="rId22"/>
    <p:sldLayoutId id="2147483753" r:id="rId23"/>
    <p:sldLayoutId id="2147483754" r:id="rId24"/>
    <p:sldLayoutId id="2147483755" r:id="rId25"/>
    <p:sldLayoutId id="2147483756" r:id="rId26"/>
    <p:sldLayoutId id="2147483757" r:id="rId27"/>
    <p:sldLayoutId id="2147483758" r:id="rId28"/>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710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fontAlgn="base">
              <a:spcBef>
                <a:spcPct val="0"/>
              </a:spcBef>
              <a:spcAft>
                <a:spcPct val="0"/>
              </a:spcAft>
              <a:defRPr/>
            </a:pPr>
            <a:endParaRPr lang="en-US">
              <a:solidFill>
                <a:srgbClr val="000000"/>
              </a:solidFill>
            </a:endParaRPr>
          </a:p>
        </p:txBody>
      </p:sp>
      <p:sp>
        <p:nvSpPr>
          <p:cNvPr id="4710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fontAlgn="base">
              <a:spcBef>
                <a:spcPct val="0"/>
              </a:spcBef>
              <a:spcAft>
                <a:spcPct val="0"/>
              </a:spcAft>
              <a:defRPr/>
            </a:pPr>
            <a:endParaRPr lang="en-US">
              <a:solidFill>
                <a:srgbClr val="000000"/>
              </a:solidFill>
            </a:endParaRPr>
          </a:p>
        </p:txBody>
      </p:sp>
      <p:sp>
        <p:nvSpPr>
          <p:cNvPr id="4711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fontAlgn="base">
              <a:spcBef>
                <a:spcPct val="0"/>
              </a:spcBef>
              <a:spcAft>
                <a:spcPct val="0"/>
              </a:spcAft>
            </a:pPr>
            <a:fld id="{CBE2137D-5C06-4174-93EB-D2BA77EBD746}"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4041067802"/>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 id="2147483806" r:id="rId13"/>
    <p:sldLayoutId id="2147483807" r:id="rId14"/>
    <p:sldLayoutId id="2147483808" r:id="rId15"/>
    <p:sldLayoutId id="2147483809" r:id="rId16"/>
    <p:sldLayoutId id="2147483810" r:id="rId17"/>
    <p:sldLayoutId id="2147483811" r:id="rId18"/>
    <p:sldLayoutId id="2147483812" r:id="rId19"/>
    <p:sldLayoutId id="2147483813" r:id="rId20"/>
    <p:sldLayoutId id="2147483814" r:id="rId21"/>
    <p:sldLayoutId id="2147483815" r:id="rId22"/>
    <p:sldLayoutId id="2147483816" r:id="rId23"/>
    <p:sldLayoutId id="2147483817" r:id="rId24"/>
    <p:sldLayoutId id="2147483818" r:id="rId25"/>
    <p:sldLayoutId id="2147483819" r:id="rId26"/>
    <p:sldLayoutId id="2147483820" r:id="rId27"/>
    <p:sldLayoutId id="2147483821" r:id="rId28"/>
    <p:sldLayoutId id="2147483972" r:id="rId29"/>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8.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9.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9.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96.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9.xml"/></Relationships>
</file>

<file path=ppt/slides/_rels/slide1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8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8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58.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8.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6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EA81FD6-E192-430E-AE47-469C51C6D26B}"/>
              </a:ext>
            </a:extLst>
          </p:cNvPr>
          <p:cNvPicPr>
            <a:picLocks noChangeAspect="1"/>
          </p:cNvPicPr>
          <p:nvPr/>
        </p:nvPicPr>
        <p:blipFill>
          <a:blip r:embed="rId3"/>
          <a:stretch>
            <a:fillRect/>
          </a:stretch>
        </p:blipFill>
        <p:spPr>
          <a:xfrm>
            <a:off x="-43204" y="-18587"/>
            <a:ext cx="12278408" cy="6895174"/>
          </a:xfrm>
          <a:prstGeom prst="rect">
            <a:avLst/>
          </a:prstGeom>
        </p:spPr>
      </p:pic>
      <p:sp>
        <p:nvSpPr>
          <p:cNvPr id="5" name="WordArt 6"/>
          <p:cNvSpPr>
            <a:spLocks noChangeArrowheads="1" noChangeShapeType="1" noTextEdit="1"/>
          </p:cNvSpPr>
          <p:nvPr/>
        </p:nvSpPr>
        <p:spPr bwMode="auto">
          <a:xfrm>
            <a:off x="2943727" y="1641669"/>
            <a:ext cx="7543800" cy="16002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CascadeUp">
              <a:avLst>
                <a:gd name="adj" fmla="val 100000"/>
              </a:avLst>
            </a:prstTxWarp>
          </a:bodyPr>
          <a:lstStyle/>
          <a:p>
            <a:pPr algn="ctr" eaLnBrk="0" fontAlgn="base" hangingPunct="0">
              <a:spcBef>
                <a:spcPct val="0"/>
              </a:spcBef>
              <a:spcAft>
                <a:spcPct val="0"/>
              </a:spcAft>
            </a:pPr>
            <a:r>
              <a:rPr lang="en-US" sz="3600" b="1" kern="10">
                <a:solidFill>
                  <a:srgbClr val="990099"/>
                </a:solidFill>
                <a:effectLst>
                  <a:outerShdw dist="53882" dir="2700000" algn="ctr" rotWithShape="0">
                    <a:srgbClr val="C0C0C0">
                      <a:alpha val="79999"/>
                    </a:srgbClr>
                  </a:outerShdw>
                </a:effectLst>
                <a:latin typeface="Times New Roman" panose="02020603050405020304" pitchFamily="18" charset="0"/>
                <a:cs typeface="Times New Roman" panose="02020603050405020304" pitchFamily="18" charset="0"/>
              </a:rPr>
              <a:t>Từ đồng nghĩa </a:t>
            </a:r>
          </a:p>
        </p:txBody>
      </p:sp>
    </p:spTree>
    <p:extLst>
      <p:ext uri="{BB962C8B-B14F-4D97-AF65-F5344CB8AC3E}">
        <p14:creationId xmlns:p14="http://schemas.microsoft.com/office/powerpoint/2010/main" val="3576869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a:stretch>
            <a:fillRect/>
          </a:stretch>
        </p:blipFill>
        <p:spPr>
          <a:xfrm>
            <a:off x="-529" y="-366386"/>
            <a:ext cx="12193057" cy="7224386"/>
          </a:xfrm>
          <a:prstGeom prst="rect">
            <a:avLst/>
          </a:prstGeom>
        </p:spPr>
      </p:pic>
      <p:sp>
        <p:nvSpPr>
          <p:cNvPr id="5" name="Rectangle 2"/>
          <p:cNvSpPr txBox="1">
            <a:spLocks noChangeArrowheads="1"/>
          </p:cNvSpPr>
          <p:nvPr/>
        </p:nvSpPr>
        <p:spPr>
          <a:xfrm>
            <a:off x="1183106" y="-51213"/>
            <a:ext cx="3437021" cy="5220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en-US" sz="3600" b="1">
                <a:solidFill>
                  <a:srgbClr val="FF0000"/>
                </a:solidFill>
                <a:latin typeface="Times New Roman" panose="02020603050405020304" pitchFamily="18" charset="0"/>
                <a:cs typeface="Times New Roman" panose="02020603050405020304" pitchFamily="18" charset="0"/>
              </a:rPr>
              <a:t>III. Luyện tập</a:t>
            </a:r>
          </a:p>
        </p:txBody>
      </p:sp>
      <p:sp>
        <p:nvSpPr>
          <p:cNvPr id="6" name="Rectangle 2"/>
          <p:cNvSpPr txBox="1">
            <a:spLocks noChangeArrowheads="1"/>
          </p:cNvSpPr>
          <p:nvPr/>
        </p:nvSpPr>
        <p:spPr>
          <a:xfrm>
            <a:off x="1183106" y="481880"/>
            <a:ext cx="10880557" cy="5220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en-US" sz="3600" u="sng">
                <a:solidFill>
                  <a:srgbClr val="FF0000"/>
                </a:solidFill>
                <a:latin typeface="Times New Roman" panose="02020603050405020304" pitchFamily="18" charset="0"/>
                <a:cs typeface="Times New Roman" panose="02020603050405020304" pitchFamily="18" charset="0"/>
              </a:rPr>
              <a:t>Bài 1</a:t>
            </a:r>
            <a:r>
              <a:rPr lang="en-US" altLang="en-US" sz="3600">
                <a:solidFill>
                  <a:srgbClr val="FF0000"/>
                </a:solidFill>
                <a:latin typeface="Times New Roman" panose="02020603050405020304" pitchFamily="18" charset="0"/>
                <a:cs typeface="Times New Roman" panose="02020603050405020304" pitchFamily="18" charset="0"/>
              </a:rPr>
              <a:t>: Xếp những từ in đậm thành từng nhóm đồng nghĩa:</a:t>
            </a:r>
            <a:endParaRPr lang="en-US" altLang="en-US" sz="3600" b="1">
              <a:solidFill>
                <a:srgbClr val="FF0000"/>
              </a:solidFill>
              <a:latin typeface="Times New Roman" panose="02020603050405020304" pitchFamily="18" charset="0"/>
              <a:cs typeface="Times New Roman" panose="02020603050405020304" pitchFamily="18" charset="0"/>
            </a:endParaRPr>
          </a:p>
        </p:txBody>
      </p:sp>
      <p:sp>
        <p:nvSpPr>
          <p:cNvPr id="7" name="Rectangle 2"/>
          <p:cNvSpPr txBox="1">
            <a:spLocks noChangeArrowheads="1"/>
          </p:cNvSpPr>
          <p:nvPr/>
        </p:nvSpPr>
        <p:spPr>
          <a:xfrm>
            <a:off x="655721" y="1003917"/>
            <a:ext cx="11407942" cy="372176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80000"/>
              </a:lnSpc>
            </a:pPr>
            <a:r>
              <a:rPr lang="en-US" altLang="en-US" sz="3200">
                <a:latin typeface="Times New Roman" panose="02020603050405020304" pitchFamily="18" charset="0"/>
                <a:cs typeface="Times New Roman" panose="02020603050405020304" pitchFamily="18" charset="0"/>
              </a:rPr>
              <a:t>     Sau 80 năm giời nô lệ làm cho       </a:t>
            </a:r>
            <a:r>
              <a:rPr lang="en-US" altLang="en-US" sz="3200" b="1" i="1">
                <a:solidFill>
                  <a:srgbClr val="FF0000"/>
                </a:solidFill>
                <a:latin typeface="Times New Roman" panose="02020603050405020304" pitchFamily="18" charset="0"/>
                <a:cs typeface="Times New Roman" panose="02020603050405020304" pitchFamily="18" charset="0"/>
              </a:rPr>
              <a:t>         </a:t>
            </a:r>
            <a:r>
              <a:rPr lang="en-US" altLang="en-US" sz="3200">
                <a:latin typeface="Times New Roman" panose="02020603050405020304" pitchFamily="18" charset="0"/>
                <a:cs typeface="Times New Roman" panose="02020603050405020304" pitchFamily="18" charset="0"/>
              </a:rPr>
              <a:t>bị yếu hèn, ngày nay chúng ta cần phải xây dựng lại cơ đồ mà tổ tiên đã để lại cho chúng ta, làm sao cho chúng ta theo các nước khác trên </a:t>
            </a:r>
            <a:r>
              <a:rPr lang="en-US" altLang="en-US" sz="3200" b="1" i="1">
                <a:solidFill>
                  <a:srgbClr val="FF0000"/>
                </a:solidFill>
                <a:latin typeface="Times New Roman" panose="02020603050405020304" pitchFamily="18" charset="0"/>
                <a:cs typeface="Times New Roman" panose="02020603050405020304" pitchFamily="18" charset="0"/>
              </a:rPr>
              <a:t>             </a:t>
            </a:r>
            <a:r>
              <a:rPr lang="en-US" altLang="en-US" sz="3200">
                <a:solidFill>
                  <a:srgbClr val="FF0000"/>
                </a:solidFill>
                <a:latin typeface="Times New Roman" panose="02020603050405020304" pitchFamily="18" charset="0"/>
                <a:cs typeface="Times New Roman" panose="02020603050405020304" pitchFamily="18" charset="0"/>
              </a:rPr>
              <a:t>. </a:t>
            </a:r>
            <a:r>
              <a:rPr lang="en-US" altLang="en-US" sz="3200">
                <a:latin typeface="Times New Roman" panose="02020603050405020304" pitchFamily="18" charset="0"/>
                <a:cs typeface="Times New Roman" panose="02020603050405020304" pitchFamily="18" charset="0"/>
              </a:rPr>
              <a:t>Trong công cuộc kiến thiết đó, nước nhà trông mong ở các em rất nhiều.                                    </a:t>
            </a:r>
            <a:r>
              <a:rPr lang="en-US" altLang="en-US" sz="3200" b="1" i="1">
                <a:solidFill>
                  <a:srgbClr val="FF0000"/>
                </a:solidFill>
                <a:latin typeface="Times New Roman" panose="02020603050405020304" pitchFamily="18" charset="0"/>
                <a:cs typeface="Times New Roman" panose="02020603050405020304" pitchFamily="18" charset="0"/>
              </a:rPr>
              <a:t>                                       </a:t>
            </a:r>
          </a:p>
          <a:p>
            <a:pPr algn="l">
              <a:lnSpc>
                <a:spcPct val="80000"/>
              </a:lnSpc>
            </a:pPr>
            <a:r>
              <a:rPr lang="en-US" altLang="en-US" sz="3200" b="1" i="1">
                <a:solidFill>
                  <a:srgbClr val="FF0000"/>
                </a:solidFill>
                <a:latin typeface="Times New Roman" panose="02020603050405020304" pitchFamily="18" charset="0"/>
                <a:cs typeface="Times New Roman" panose="02020603050405020304" pitchFamily="18" charset="0"/>
              </a:rPr>
              <a:t>                 </a:t>
            </a:r>
            <a:r>
              <a:rPr lang="en-US" altLang="en-US" sz="3200">
                <a:latin typeface="Times New Roman" panose="02020603050405020304" pitchFamily="18" charset="0"/>
                <a:cs typeface="Times New Roman" panose="02020603050405020304" pitchFamily="18" charset="0"/>
              </a:rPr>
              <a:t>Việt Nam có trở nên tươi đẹp được hay không, dân tộc Việt Nam có bước tới đài vinh quang để sánh vai cùng với các cường quốc </a:t>
            </a:r>
            <a:r>
              <a:rPr lang="en-US" altLang="en-US" sz="3200" b="1" i="1">
                <a:solidFill>
                  <a:srgbClr val="FF0000"/>
                </a:solidFill>
                <a:latin typeface="Times New Roman" panose="02020603050405020304" pitchFamily="18" charset="0"/>
                <a:cs typeface="Times New Roman" panose="02020603050405020304" pitchFamily="18" charset="0"/>
              </a:rPr>
              <a:t>                </a:t>
            </a:r>
            <a:r>
              <a:rPr lang="en-US" altLang="en-US" sz="3200">
                <a:latin typeface="Times New Roman" panose="02020603050405020304" pitchFamily="18" charset="0"/>
                <a:cs typeface="Times New Roman" panose="02020603050405020304" pitchFamily="18" charset="0"/>
              </a:rPr>
              <a:t>được hay không, chính là nhờ một phần lớn ở công học tập của các em.</a:t>
            </a:r>
          </a:p>
          <a:p>
            <a:pPr algn="l">
              <a:lnSpc>
                <a:spcPct val="80000"/>
              </a:lnSpc>
            </a:pPr>
            <a:r>
              <a:rPr lang="en-US" altLang="en-US" sz="3200" b="1" i="1">
                <a:latin typeface="Times New Roman" panose="02020603050405020304" pitchFamily="18" charset="0"/>
                <a:cs typeface="Times New Roman" panose="02020603050405020304" pitchFamily="18" charset="0"/>
              </a:rPr>
              <a:t>                                                          Hồ Chí Minh  </a:t>
            </a:r>
          </a:p>
        </p:txBody>
      </p:sp>
      <p:cxnSp>
        <p:nvCxnSpPr>
          <p:cNvPr id="10" name="Straight Connector 9"/>
          <p:cNvCxnSpPr>
            <a:cxnSpLocks/>
          </p:cNvCxnSpPr>
          <p:nvPr/>
        </p:nvCxnSpPr>
        <p:spPr bwMode="auto">
          <a:xfrm>
            <a:off x="2582779" y="1003917"/>
            <a:ext cx="3769895" cy="0"/>
          </a:xfrm>
          <a:prstGeom prst="line">
            <a:avLst/>
          </a:prstGeom>
          <a:ln w="38100">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1" name="Straight Connector 10"/>
          <p:cNvCxnSpPr>
            <a:cxnSpLocks/>
          </p:cNvCxnSpPr>
          <p:nvPr/>
        </p:nvCxnSpPr>
        <p:spPr bwMode="auto">
          <a:xfrm>
            <a:off x="8570495" y="1003917"/>
            <a:ext cx="3200400" cy="0"/>
          </a:xfrm>
          <a:prstGeom prst="line">
            <a:avLst/>
          </a:prstGeom>
          <a:ln w="38100">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2" name="TextBox 1">
            <a:extLst>
              <a:ext uri="{FF2B5EF4-FFF2-40B4-BE49-F238E27FC236}">
                <a16:creationId xmlns:a16="http://schemas.microsoft.com/office/drawing/2014/main" id="{358529A2-81B6-4EC2-A079-2229B2FC6298}"/>
              </a:ext>
            </a:extLst>
          </p:cNvPr>
          <p:cNvSpPr txBox="1"/>
          <p:nvPr/>
        </p:nvSpPr>
        <p:spPr>
          <a:xfrm>
            <a:off x="6222042" y="1061865"/>
            <a:ext cx="1620957" cy="523220"/>
          </a:xfrm>
          <a:prstGeom prst="rect">
            <a:avLst/>
          </a:prstGeom>
          <a:noFill/>
        </p:spPr>
        <p:txBody>
          <a:bodyPr wrap="none" rtlCol="0">
            <a:spAutoFit/>
          </a:bodyPr>
          <a:lstStyle/>
          <a:p>
            <a:r>
              <a:rPr lang="en-US" sz="2800" b="1" i="1">
                <a:solidFill>
                  <a:srgbClr val="FF0000"/>
                </a:solidFill>
                <a:latin typeface="Times New Roman" panose="02020603050405020304" pitchFamily="18" charset="0"/>
                <a:cs typeface="Times New Roman" panose="02020603050405020304" pitchFamily="18" charset="0"/>
              </a:rPr>
              <a:t>nước nhà</a:t>
            </a:r>
          </a:p>
        </p:txBody>
      </p:sp>
      <p:sp>
        <p:nvSpPr>
          <p:cNvPr id="12" name="TextBox 11">
            <a:extLst>
              <a:ext uri="{FF2B5EF4-FFF2-40B4-BE49-F238E27FC236}">
                <a16:creationId xmlns:a16="http://schemas.microsoft.com/office/drawing/2014/main" id="{B36BCB42-9CEA-4A31-9ECE-DFFC668A97C4}"/>
              </a:ext>
            </a:extLst>
          </p:cNvPr>
          <p:cNvSpPr txBox="1"/>
          <p:nvPr/>
        </p:nvSpPr>
        <p:spPr>
          <a:xfrm>
            <a:off x="8630488" y="1868512"/>
            <a:ext cx="1572866" cy="523220"/>
          </a:xfrm>
          <a:prstGeom prst="rect">
            <a:avLst/>
          </a:prstGeom>
          <a:noFill/>
        </p:spPr>
        <p:txBody>
          <a:bodyPr wrap="none" rtlCol="0">
            <a:spAutoFit/>
          </a:bodyPr>
          <a:lstStyle/>
          <a:p>
            <a:r>
              <a:rPr lang="en-US" sz="2800" b="1" i="1">
                <a:solidFill>
                  <a:srgbClr val="FF0000"/>
                </a:solidFill>
                <a:latin typeface="Times New Roman" panose="02020603050405020304" pitchFamily="18" charset="0"/>
                <a:cs typeface="Times New Roman" panose="02020603050405020304" pitchFamily="18" charset="0"/>
              </a:rPr>
              <a:t>hoàn cầu</a:t>
            </a:r>
          </a:p>
        </p:txBody>
      </p:sp>
      <p:sp>
        <p:nvSpPr>
          <p:cNvPr id="14" name="TextBox 13">
            <a:extLst>
              <a:ext uri="{FF2B5EF4-FFF2-40B4-BE49-F238E27FC236}">
                <a16:creationId xmlns:a16="http://schemas.microsoft.com/office/drawing/2014/main" id="{C92D399E-653F-4DF1-B852-3B3419B2F1DC}"/>
              </a:ext>
            </a:extLst>
          </p:cNvPr>
          <p:cNvSpPr txBox="1"/>
          <p:nvPr/>
        </p:nvSpPr>
        <p:spPr>
          <a:xfrm>
            <a:off x="833048" y="2652177"/>
            <a:ext cx="1612942" cy="523220"/>
          </a:xfrm>
          <a:prstGeom prst="rect">
            <a:avLst/>
          </a:prstGeom>
          <a:noFill/>
        </p:spPr>
        <p:txBody>
          <a:bodyPr wrap="none" rtlCol="0">
            <a:spAutoFit/>
          </a:bodyPr>
          <a:lstStyle/>
          <a:p>
            <a:r>
              <a:rPr lang="en-US" sz="2800" b="1" i="1">
                <a:solidFill>
                  <a:srgbClr val="FF0000"/>
                </a:solidFill>
                <a:latin typeface="Times New Roman" panose="02020603050405020304" pitchFamily="18" charset="0"/>
                <a:cs typeface="Times New Roman" panose="02020603050405020304" pitchFamily="18" charset="0"/>
              </a:rPr>
              <a:t>Non sông</a:t>
            </a:r>
          </a:p>
        </p:txBody>
      </p:sp>
      <p:sp>
        <p:nvSpPr>
          <p:cNvPr id="15" name="TextBox 14">
            <a:extLst>
              <a:ext uri="{FF2B5EF4-FFF2-40B4-BE49-F238E27FC236}">
                <a16:creationId xmlns:a16="http://schemas.microsoft.com/office/drawing/2014/main" id="{5BB76986-5373-435D-8DB1-C0EDCE53FC5F}"/>
              </a:ext>
            </a:extLst>
          </p:cNvPr>
          <p:cNvSpPr txBox="1"/>
          <p:nvPr/>
        </p:nvSpPr>
        <p:spPr>
          <a:xfrm>
            <a:off x="2696888" y="3404768"/>
            <a:ext cx="1731564" cy="523220"/>
          </a:xfrm>
          <a:prstGeom prst="rect">
            <a:avLst/>
          </a:prstGeom>
          <a:noFill/>
        </p:spPr>
        <p:txBody>
          <a:bodyPr wrap="none" rtlCol="0">
            <a:spAutoFit/>
          </a:bodyPr>
          <a:lstStyle/>
          <a:p>
            <a:r>
              <a:rPr lang="en-US" sz="2800" b="1" i="1">
                <a:solidFill>
                  <a:srgbClr val="FF0000"/>
                </a:solidFill>
                <a:latin typeface="Times New Roman" panose="02020603050405020304" pitchFamily="18" charset="0"/>
                <a:cs typeface="Times New Roman" panose="02020603050405020304" pitchFamily="18" charset="0"/>
              </a:rPr>
              <a:t>năm châu</a:t>
            </a:r>
          </a:p>
        </p:txBody>
      </p:sp>
      <p:sp>
        <p:nvSpPr>
          <p:cNvPr id="16" name="TextBox 15">
            <a:extLst>
              <a:ext uri="{FF2B5EF4-FFF2-40B4-BE49-F238E27FC236}">
                <a16:creationId xmlns:a16="http://schemas.microsoft.com/office/drawing/2014/main" id="{F2BD4B05-C272-4C85-B77C-D7E32A9BF8BF}"/>
              </a:ext>
            </a:extLst>
          </p:cNvPr>
          <p:cNvSpPr txBox="1"/>
          <p:nvPr/>
        </p:nvSpPr>
        <p:spPr>
          <a:xfrm>
            <a:off x="8630488" y="1860297"/>
            <a:ext cx="1572866" cy="523220"/>
          </a:xfrm>
          <a:prstGeom prst="rect">
            <a:avLst/>
          </a:prstGeom>
          <a:noFill/>
        </p:spPr>
        <p:txBody>
          <a:bodyPr wrap="none" rtlCol="0">
            <a:spAutoFit/>
          </a:bodyPr>
          <a:lstStyle/>
          <a:p>
            <a:r>
              <a:rPr lang="en-US" sz="2800" b="1" i="1">
                <a:solidFill>
                  <a:srgbClr val="FF0000"/>
                </a:solidFill>
                <a:latin typeface="Times New Roman" panose="02020603050405020304" pitchFamily="18" charset="0"/>
                <a:cs typeface="Times New Roman" panose="02020603050405020304" pitchFamily="18" charset="0"/>
              </a:rPr>
              <a:t>hoàn cầu</a:t>
            </a:r>
          </a:p>
        </p:txBody>
      </p:sp>
      <p:sp>
        <p:nvSpPr>
          <p:cNvPr id="17" name="TextBox 16">
            <a:extLst>
              <a:ext uri="{FF2B5EF4-FFF2-40B4-BE49-F238E27FC236}">
                <a16:creationId xmlns:a16="http://schemas.microsoft.com/office/drawing/2014/main" id="{F406B1FE-E571-4EAF-BDEB-0419CBB136BD}"/>
              </a:ext>
            </a:extLst>
          </p:cNvPr>
          <p:cNvSpPr txBox="1"/>
          <p:nvPr/>
        </p:nvSpPr>
        <p:spPr>
          <a:xfrm>
            <a:off x="833048" y="2652178"/>
            <a:ext cx="1612942" cy="523220"/>
          </a:xfrm>
          <a:prstGeom prst="rect">
            <a:avLst/>
          </a:prstGeom>
          <a:noFill/>
        </p:spPr>
        <p:txBody>
          <a:bodyPr wrap="none" rtlCol="0">
            <a:spAutoFit/>
          </a:bodyPr>
          <a:lstStyle/>
          <a:p>
            <a:r>
              <a:rPr lang="en-US" sz="2800" b="1" i="1">
                <a:solidFill>
                  <a:srgbClr val="FF0000"/>
                </a:solidFill>
                <a:latin typeface="Times New Roman" panose="02020603050405020304" pitchFamily="18" charset="0"/>
                <a:cs typeface="Times New Roman" panose="02020603050405020304" pitchFamily="18" charset="0"/>
              </a:rPr>
              <a:t>Non sông</a:t>
            </a:r>
          </a:p>
        </p:txBody>
      </p:sp>
      <p:sp>
        <p:nvSpPr>
          <p:cNvPr id="18" name="TextBox 17">
            <a:extLst>
              <a:ext uri="{FF2B5EF4-FFF2-40B4-BE49-F238E27FC236}">
                <a16:creationId xmlns:a16="http://schemas.microsoft.com/office/drawing/2014/main" id="{F6EE0234-1D5B-42AC-8A6E-4D9C33BB1718}"/>
              </a:ext>
            </a:extLst>
          </p:cNvPr>
          <p:cNvSpPr txBox="1"/>
          <p:nvPr/>
        </p:nvSpPr>
        <p:spPr>
          <a:xfrm>
            <a:off x="2696888" y="3396342"/>
            <a:ext cx="1731564" cy="523220"/>
          </a:xfrm>
          <a:prstGeom prst="rect">
            <a:avLst/>
          </a:prstGeom>
          <a:noFill/>
        </p:spPr>
        <p:txBody>
          <a:bodyPr wrap="none" rtlCol="0">
            <a:spAutoFit/>
          </a:bodyPr>
          <a:lstStyle/>
          <a:p>
            <a:r>
              <a:rPr lang="en-US" sz="2800" b="1" i="1">
                <a:solidFill>
                  <a:srgbClr val="FF0000"/>
                </a:solidFill>
                <a:latin typeface="Times New Roman" panose="02020603050405020304" pitchFamily="18" charset="0"/>
                <a:cs typeface="Times New Roman" panose="02020603050405020304" pitchFamily="18" charset="0"/>
              </a:rPr>
              <a:t>năm châu</a:t>
            </a:r>
          </a:p>
        </p:txBody>
      </p:sp>
      <p:sp>
        <p:nvSpPr>
          <p:cNvPr id="19" name="TextBox 18">
            <a:extLst>
              <a:ext uri="{FF2B5EF4-FFF2-40B4-BE49-F238E27FC236}">
                <a16:creationId xmlns:a16="http://schemas.microsoft.com/office/drawing/2014/main" id="{751D0543-F18C-4447-AB66-86C3E155336A}"/>
              </a:ext>
            </a:extLst>
          </p:cNvPr>
          <p:cNvSpPr txBox="1"/>
          <p:nvPr/>
        </p:nvSpPr>
        <p:spPr>
          <a:xfrm>
            <a:off x="6222042" y="1069232"/>
            <a:ext cx="1620957" cy="523220"/>
          </a:xfrm>
          <a:prstGeom prst="rect">
            <a:avLst/>
          </a:prstGeom>
          <a:noFill/>
        </p:spPr>
        <p:txBody>
          <a:bodyPr wrap="none" rtlCol="0">
            <a:spAutoFit/>
          </a:bodyPr>
          <a:lstStyle/>
          <a:p>
            <a:r>
              <a:rPr lang="en-US" sz="2800" b="1" i="1">
                <a:solidFill>
                  <a:srgbClr val="FF0000"/>
                </a:solidFill>
                <a:latin typeface="Times New Roman" panose="02020603050405020304" pitchFamily="18" charset="0"/>
                <a:cs typeface="Times New Roman" panose="02020603050405020304" pitchFamily="18" charset="0"/>
              </a:rPr>
              <a:t>nước nhà</a:t>
            </a:r>
          </a:p>
        </p:txBody>
      </p:sp>
      <p:sp>
        <p:nvSpPr>
          <p:cNvPr id="3" name="TextBox 2">
            <a:extLst>
              <a:ext uri="{FF2B5EF4-FFF2-40B4-BE49-F238E27FC236}">
                <a16:creationId xmlns:a16="http://schemas.microsoft.com/office/drawing/2014/main" id="{E69AF6F1-4379-4ACC-8815-27454618CEFF}"/>
              </a:ext>
            </a:extLst>
          </p:cNvPr>
          <p:cNvSpPr txBox="1"/>
          <p:nvPr/>
        </p:nvSpPr>
        <p:spPr>
          <a:xfrm>
            <a:off x="2040525" y="4811528"/>
            <a:ext cx="2509020" cy="523220"/>
          </a:xfrm>
          <a:prstGeom prst="rect">
            <a:avLst/>
          </a:prstGeom>
          <a:noFill/>
        </p:spPr>
        <p:txBody>
          <a:bodyPr wrap="none" rtlCol="0">
            <a:spAutoFit/>
          </a:bodyPr>
          <a:lstStyle/>
          <a:p>
            <a:r>
              <a:rPr lang="en-US" sz="2800">
                <a:latin typeface="Times New Roman" panose="02020603050405020304" pitchFamily="18" charset="0"/>
                <a:cs typeface="Times New Roman" panose="02020603050405020304" pitchFamily="18" charset="0"/>
              </a:rPr>
              <a:t>: nước của mình</a:t>
            </a:r>
          </a:p>
        </p:txBody>
      </p:sp>
      <p:sp>
        <p:nvSpPr>
          <p:cNvPr id="20" name="TextBox 19">
            <a:extLst>
              <a:ext uri="{FF2B5EF4-FFF2-40B4-BE49-F238E27FC236}">
                <a16:creationId xmlns:a16="http://schemas.microsoft.com/office/drawing/2014/main" id="{0DEB1EB5-52E2-46C8-924D-2E80B32D61AD}"/>
              </a:ext>
            </a:extLst>
          </p:cNvPr>
          <p:cNvSpPr txBox="1"/>
          <p:nvPr/>
        </p:nvSpPr>
        <p:spPr>
          <a:xfrm>
            <a:off x="2093658" y="5420590"/>
            <a:ext cx="2175596" cy="523220"/>
          </a:xfrm>
          <a:prstGeom prst="rect">
            <a:avLst/>
          </a:prstGeom>
          <a:noFill/>
        </p:spPr>
        <p:txBody>
          <a:bodyPr wrap="none" rtlCol="0">
            <a:spAutoFit/>
          </a:bodyPr>
          <a:lstStyle/>
          <a:p>
            <a:r>
              <a:rPr lang="en-US" sz="2800">
                <a:latin typeface="Times New Roman" panose="02020603050405020304" pitchFamily="18" charset="0"/>
                <a:cs typeface="Times New Roman" panose="02020603050405020304" pitchFamily="18" charset="0"/>
              </a:rPr>
              <a:t>: toàn thế giới</a:t>
            </a:r>
          </a:p>
        </p:txBody>
      </p:sp>
      <p:sp>
        <p:nvSpPr>
          <p:cNvPr id="21" name="TextBox 20">
            <a:extLst>
              <a:ext uri="{FF2B5EF4-FFF2-40B4-BE49-F238E27FC236}">
                <a16:creationId xmlns:a16="http://schemas.microsoft.com/office/drawing/2014/main" id="{C7B2001D-8CC1-4E25-B5FA-782418A5776B}"/>
              </a:ext>
            </a:extLst>
          </p:cNvPr>
          <p:cNvSpPr txBox="1"/>
          <p:nvPr/>
        </p:nvSpPr>
        <p:spPr>
          <a:xfrm>
            <a:off x="6623384" y="5403556"/>
            <a:ext cx="4108817" cy="523220"/>
          </a:xfrm>
          <a:prstGeom prst="rect">
            <a:avLst/>
          </a:prstGeom>
          <a:noFill/>
        </p:spPr>
        <p:txBody>
          <a:bodyPr wrap="none" rtlCol="0">
            <a:spAutoFit/>
          </a:bodyPr>
          <a:lstStyle/>
          <a:p>
            <a:r>
              <a:rPr lang="en-US" sz="2800">
                <a:latin typeface="Times New Roman" panose="02020603050405020304" pitchFamily="18" charset="0"/>
                <a:cs typeface="Times New Roman" panose="02020603050405020304" pitchFamily="18" charset="0"/>
              </a:rPr>
              <a:t>: khắp mọi nơi trên thế giới</a:t>
            </a:r>
          </a:p>
        </p:txBody>
      </p:sp>
      <p:sp>
        <p:nvSpPr>
          <p:cNvPr id="22" name="TextBox 21">
            <a:extLst>
              <a:ext uri="{FF2B5EF4-FFF2-40B4-BE49-F238E27FC236}">
                <a16:creationId xmlns:a16="http://schemas.microsoft.com/office/drawing/2014/main" id="{25669A5C-31F4-4EFA-84BD-3EE3C0845EBF}"/>
              </a:ext>
            </a:extLst>
          </p:cNvPr>
          <p:cNvSpPr txBox="1"/>
          <p:nvPr/>
        </p:nvSpPr>
        <p:spPr>
          <a:xfrm>
            <a:off x="6623384" y="4794918"/>
            <a:ext cx="5219699" cy="523220"/>
          </a:xfrm>
          <a:prstGeom prst="rect">
            <a:avLst/>
          </a:prstGeom>
          <a:noFill/>
        </p:spPr>
        <p:txBody>
          <a:bodyPr wrap="none" rtlCol="0">
            <a:spAutoFit/>
          </a:bodyPr>
          <a:lstStyle/>
          <a:p>
            <a:r>
              <a:rPr lang="en-US" sz="2800">
                <a:latin typeface="Times New Roman" panose="02020603050405020304" pitchFamily="18" charset="0"/>
                <a:cs typeface="Times New Roman" panose="02020603050405020304" pitchFamily="18" charset="0"/>
              </a:rPr>
              <a:t>: núi và sông, dùng để chỉ đất nước</a:t>
            </a:r>
          </a:p>
        </p:txBody>
      </p:sp>
    </p:spTree>
    <p:extLst>
      <p:ext uri="{BB962C8B-B14F-4D97-AF65-F5344CB8AC3E}">
        <p14:creationId xmlns:p14="http://schemas.microsoft.com/office/powerpoint/2010/main" val="1967935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barn(inVertical)">
                                      <p:cBhvr>
                                        <p:cTn id="13" dur="500"/>
                                        <p:tgtEl>
                                          <p:spTgt spid="19"/>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arn(inVertical)">
                                      <p:cBhvr>
                                        <p:cTn id="16" dur="500"/>
                                        <p:tgtEl>
                                          <p:spTgt spid="12"/>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barn(inVertical)">
                                      <p:cBhvr>
                                        <p:cTn id="19" dur="500"/>
                                        <p:tgtEl>
                                          <p:spTgt spid="14"/>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arn(inVertical)">
                                      <p:cBhvr>
                                        <p:cTn id="22" dur="500"/>
                                        <p:tgtEl>
                                          <p:spTgt spid="15"/>
                                        </p:tgtEl>
                                      </p:cBhvr>
                                    </p:animEffect>
                                  </p:childTnLst>
                                </p:cTn>
                              </p:par>
                              <p:par>
                                <p:cTn id="23" presetID="16" presetClass="entr" presetSubtype="21" fill="hold" grpId="1" nodeType="with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barn(inVertical)">
                                      <p:cBhvr>
                                        <p:cTn id="25" dur="500"/>
                                        <p:tgtEl>
                                          <p:spTgt spid="2"/>
                                        </p:tgtEl>
                                      </p:cBhvr>
                                    </p:animEffect>
                                  </p:childTnLst>
                                </p:cTn>
                              </p:par>
                              <p:par>
                                <p:cTn id="26" presetID="16" presetClass="entr" presetSubtype="21" fill="hold" grpId="1"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barn(inVertical)">
                                      <p:cBhvr>
                                        <p:cTn id="28" dur="500"/>
                                        <p:tgtEl>
                                          <p:spTgt spid="16"/>
                                        </p:tgtEl>
                                      </p:cBhvr>
                                    </p:animEffect>
                                  </p:childTnLst>
                                </p:cTn>
                              </p:par>
                              <p:par>
                                <p:cTn id="29" presetID="16" presetClass="entr" presetSubtype="21" fill="hold" grpId="1"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barn(inVertical)">
                                      <p:cBhvr>
                                        <p:cTn id="31" dur="500"/>
                                        <p:tgtEl>
                                          <p:spTgt spid="17"/>
                                        </p:tgtEl>
                                      </p:cBhvr>
                                    </p:animEffect>
                                  </p:childTnLst>
                                </p:cTn>
                              </p:par>
                              <p:par>
                                <p:cTn id="32" presetID="16" presetClass="entr" presetSubtype="21" fill="hold" grpId="1"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barn(inVertical)">
                                      <p:cBhvr>
                                        <p:cTn id="34" dur="500"/>
                                        <p:tgtEl>
                                          <p:spTgt spid="18"/>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barn(inVertical)">
                                      <p:cBhvr>
                                        <p:cTn id="39" dur="500"/>
                                        <p:tgtEl>
                                          <p:spTgt spid="10"/>
                                        </p:tgtEl>
                                      </p:cBhvr>
                                    </p:animEffect>
                                  </p:childTnLst>
                                </p:cTn>
                              </p:par>
                              <p:par>
                                <p:cTn id="40" presetID="16" presetClass="entr" presetSubtype="21" fill="hold" nodeType="with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arn(inVertic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49" presetClass="path" presetSubtype="0" accel="50000" decel="50000" fill="hold" grpId="0" nodeType="clickEffect">
                                  <p:stCondLst>
                                    <p:cond delay="0"/>
                                  </p:stCondLst>
                                  <p:childTnLst>
                                    <p:animMotion origin="layout" path="M -0.00781 0.00348 L -0.46875 0.54607 " pathEditMode="relative" rAng="0" ptsTypes="AA">
                                      <p:cBhvr>
                                        <p:cTn id="46" dur="2000" fill="hold"/>
                                        <p:tgtEl>
                                          <p:spTgt spid="2"/>
                                        </p:tgtEl>
                                        <p:attrNameLst>
                                          <p:attrName>ppt_x</p:attrName>
                                          <p:attrName>ppt_y</p:attrName>
                                        </p:attrNameLst>
                                      </p:cBhvr>
                                      <p:rCtr x="-23047" y="27130"/>
                                    </p:animMotion>
                                  </p:childTnLst>
                                </p:cTn>
                              </p:par>
                            </p:childTnLst>
                          </p:cTn>
                        </p:par>
                      </p:childTnLst>
                    </p:cTn>
                  </p:par>
                  <p:par>
                    <p:cTn id="47" fill="hold">
                      <p:stCondLst>
                        <p:cond delay="indefinite"/>
                      </p:stCondLst>
                      <p:childTnLst>
                        <p:par>
                          <p:cTn id="48" fill="hold">
                            <p:stCondLst>
                              <p:cond delay="0"/>
                            </p:stCondLst>
                            <p:childTnLst>
                              <p:par>
                                <p:cTn id="49" presetID="49" presetClass="path" presetSubtype="0" accel="50000" decel="50000" fill="hold" grpId="0" nodeType="clickEffect">
                                  <p:stCondLst>
                                    <p:cond delay="0"/>
                                  </p:stCondLst>
                                  <p:childTnLst>
                                    <p:animMotion origin="layout" path="M 0.00781 0.01736 L -0.66758 0.52176 " pathEditMode="relative" rAng="0" ptsTypes="AA">
                                      <p:cBhvr>
                                        <p:cTn id="50" dur="2000" fill="hold"/>
                                        <p:tgtEl>
                                          <p:spTgt spid="16"/>
                                        </p:tgtEl>
                                        <p:attrNameLst>
                                          <p:attrName>ppt_x</p:attrName>
                                          <p:attrName>ppt_y</p:attrName>
                                        </p:attrNameLst>
                                      </p:cBhvr>
                                      <p:rCtr x="-33776" y="25208"/>
                                    </p:animMotion>
                                  </p:childTnLst>
                                </p:cTn>
                              </p:par>
                            </p:childTnLst>
                          </p:cTn>
                        </p:par>
                      </p:childTnLst>
                    </p:cTn>
                  </p:par>
                  <p:par>
                    <p:cTn id="51" fill="hold">
                      <p:stCondLst>
                        <p:cond delay="indefinite"/>
                      </p:stCondLst>
                      <p:childTnLst>
                        <p:par>
                          <p:cTn id="52" fill="hold">
                            <p:stCondLst>
                              <p:cond delay="0"/>
                            </p:stCondLst>
                            <p:childTnLst>
                              <p:par>
                                <p:cTn id="53" presetID="49" presetClass="path" presetSubtype="0" accel="50000" decel="50000" fill="hold" grpId="0" nodeType="clickEffect">
                                  <p:stCondLst>
                                    <p:cond delay="0"/>
                                  </p:stCondLst>
                                  <p:childTnLst>
                                    <p:animMotion origin="layout" path="M -0.00586 1.48148E-6 L 0.34622 0.31366 " pathEditMode="relative" rAng="0" ptsTypes="AA">
                                      <p:cBhvr>
                                        <p:cTn id="54" dur="2000" fill="hold"/>
                                        <p:tgtEl>
                                          <p:spTgt spid="17"/>
                                        </p:tgtEl>
                                        <p:attrNameLst>
                                          <p:attrName>ppt_x</p:attrName>
                                          <p:attrName>ppt_y</p:attrName>
                                        </p:attrNameLst>
                                      </p:cBhvr>
                                      <p:rCtr x="17604" y="15671"/>
                                    </p:animMotion>
                                  </p:childTnLst>
                                </p:cTn>
                              </p:par>
                            </p:childTnLst>
                          </p:cTn>
                        </p:par>
                      </p:childTnLst>
                    </p:cTn>
                  </p:par>
                  <p:par>
                    <p:cTn id="55" fill="hold">
                      <p:stCondLst>
                        <p:cond delay="indefinite"/>
                      </p:stCondLst>
                      <p:childTnLst>
                        <p:par>
                          <p:cTn id="56" fill="hold">
                            <p:stCondLst>
                              <p:cond delay="0"/>
                            </p:stCondLst>
                            <p:childTnLst>
                              <p:par>
                                <p:cTn id="57" presetID="49" presetClass="path" presetSubtype="0" accel="50000" decel="50000" fill="hold" grpId="0" nodeType="clickEffect">
                                  <p:stCondLst>
                                    <p:cond delay="0"/>
                                  </p:stCondLst>
                                  <p:childTnLst>
                                    <p:animMotion origin="layout" path="M 0.0039 0.01389 L 0.19505 0.29723 " pathEditMode="relative" rAng="0" ptsTypes="AA">
                                      <p:cBhvr>
                                        <p:cTn id="58" dur="2000" fill="hold"/>
                                        <p:tgtEl>
                                          <p:spTgt spid="18"/>
                                        </p:tgtEl>
                                        <p:attrNameLst>
                                          <p:attrName>ppt_x</p:attrName>
                                          <p:attrName>ppt_y</p:attrName>
                                        </p:attrNameLst>
                                      </p:cBhvr>
                                      <p:rCtr x="9557" y="14167"/>
                                    </p:animMotion>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3"/>
                                        </p:tgtEl>
                                        <p:attrNameLst>
                                          <p:attrName>style.visibility</p:attrName>
                                        </p:attrNameLst>
                                      </p:cBhvr>
                                      <p:to>
                                        <p:strVal val="visible"/>
                                      </p:to>
                                    </p:set>
                                    <p:animEffect transition="in" filter="barn(inVertical)">
                                      <p:cBhvr>
                                        <p:cTn id="63" dur="500"/>
                                        <p:tgtEl>
                                          <p:spTgt spid="3"/>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barn(inVertical)">
                                      <p:cBhvr>
                                        <p:cTn id="68" dur="500"/>
                                        <p:tgtEl>
                                          <p:spTgt spid="20"/>
                                        </p:tgtEl>
                                      </p:cBhvr>
                                    </p:animEffect>
                                  </p:childTnLst>
                                </p:cTn>
                              </p:par>
                            </p:childTnLst>
                          </p:cTn>
                        </p:par>
                      </p:childTnLst>
                    </p:cTn>
                  </p:par>
                  <p:par>
                    <p:cTn id="69" fill="hold">
                      <p:stCondLst>
                        <p:cond delay="indefinite"/>
                      </p:stCondLst>
                      <p:childTnLst>
                        <p:par>
                          <p:cTn id="70" fill="hold">
                            <p:stCondLst>
                              <p:cond delay="0"/>
                            </p:stCondLst>
                            <p:childTnLst>
                              <p:par>
                                <p:cTn id="71" presetID="16" presetClass="entr" presetSubtype="21" fill="hold" grpId="0" nodeType="click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barn(inVertical)">
                                      <p:cBhvr>
                                        <p:cTn id="73" dur="500"/>
                                        <p:tgtEl>
                                          <p:spTgt spid="21"/>
                                        </p:tgtEl>
                                      </p:cBhvr>
                                    </p:animEffect>
                                  </p:childTnLst>
                                </p:cTn>
                              </p:par>
                            </p:childTnLst>
                          </p:cTn>
                        </p:par>
                      </p:childTnLst>
                    </p:cTn>
                  </p:par>
                  <p:par>
                    <p:cTn id="74" fill="hold">
                      <p:stCondLst>
                        <p:cond delay="indefinite"/>
                      </p:stCondLst>
                      <p:childTnLst>
                        <p:par>
                          <p:cTn id="75" fill="hold">
                            <p:stCondLst>
                              <p:cond delay="0"/>
                            </p:stCondLst>
                            <p:childTnLst>
                              <p:par>
                                <p:cTn id="76" presetID="16" presetClass="entr" presetSubtype="21" fill="hold" grpId="0" nodeType="clickEffect">
                                  <p:stCondLst>
                                    <p:cond delay="0"/>
                                  </p:stCondLst>
                                  <p:childTnLst>
                                    <p:set>
                                      <p:cBhvr>
                                        <p:cTn id="77" dur="1" fill="hold">
                                          <p:stCondLst>
                                            <p:cond delay="0"/>
                                          </p:stCondLst>
                                        </p:cTn>
                                        <p:tgtEl>
                                          <p:spTgt spid="22"/>
                                        </p:tgtEl>
                                        <p:attrNameLst>
                                          <p:attrName>style.visibility</p:attrName>
                                        </p:attrNameLst>
                                      </p:cBhvr>
                                      <p:to>
                                        <p:strVal val="visible"/>
                                      </p:to>
                                    </p:set>
                                    <p:animEffect transition="in" filter="barn(inVertical)">
                                      <p:cBhvr>
                                        <p:cTn id="7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2" grpId="0"/>
      <p:bldP spid="2" grpId="1"/>
      <p:bldP spid="12" grpId="0"/>
      <p:bldP spid="14" grpId="0"/>
      <p:bldP spid="15" grpId="0"/>
      <p:bldP spid="16" grpId="0"/>
      <p:bldP spid="16" grpId="1"/>
      <p:bldP spid="17" grpId="0"/>
      <p:bldP spid="17" grpId="1"/>
      <p:bldP spid="18" grpId="0"/>
      <p:bldP spid="18" grpId="1"/>
      <p:bldP spid="19" grpId="0"/>
      <p:bldP spid="3" grpId="0"/>
      <p:bldP spid="20" grpId="0"/>
      <p:bldP spid="21" grpId="0"/>
      <p:bldP spid="2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8562"/>
            <a:ext cx="12193057" cy="6858000"/>
          </a:xfrm>
          <a:prstGeom prst="rect">
            <a:avLst/>
          </a:prstGeom>
        </p:spPr>
      </p:pic>
      <p:sp>
        <p:nvSpPr>
          <p:cNvPr id="5" name="Rectangle 2"/>
          <p:cNvSpPr txBox="1">
            <a:spLocks noChangeArrowheads="1"/>
          </p:cNvSpPr>
          <p:nvPr/>
        </p:nvSpPr>
        <p:spPr>
          <a:xfrm>
            <a:off x="1499651" y="563276"/>
            <a:ext cx="10174704" cy="102669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en-US" sz="3600" i="1" u="sng">
                <a:solidFill>
                  <a:srgbClr val="00B050"/>
                </a:solidFill>
                <a:latin typeface="Times New Roman" panose="02020603050405020304" pitchFamily="18" charset="0"/>
                <a:cs typeface="Times New Roman" panose="02020603050405020304" pitchFamily="18" charset="0"/>
              </a:rPr>
              <a:t>Bài 2</a:t>
            </a:r>
            <a:r>
              <a:rPr lang="en-US" altLang="en-US" sz="3600" i="1">
                <a:solidFill>
                  <a:srgbClr val="00B050"/>
                </a:solidFill>
                <a:latin typeface="Times New Roman" panose="02020603050405020304" pitchFamily="18" charset="0"/>
                <a:cs typeface="Times New Roman" panose="02020603050405020304" pitchFamily="18" charset="0"/>
              </a:rPr>
              <a:t>: Tìm những từ đồng nghĩa với những từ sau đây: </a:t>
            </a:r>
            <a:r>
              <a:rPr lang="en-US" altLang="en-US" sz="3600" b="1" i="1">
                <a:solidFill>
                  <a:srgbClr val="FF0000"/>
                </a:solidFill>
                <a:latin typeface="Times New Roman" panose="02020603050405020304" pitchFamily="18" charset="0"/>
                <a:cs typeface="Times New Roman" panose="02020603050405020304" pitchFamily="18" charset="0"/>
              </a:rPr>
              <a:t>đẹp, to lớn, học tập</a:t>
            </a:r>
            <a:r>
              <a:rPr lang="en-US" altLang="en-US" sz="3600" i="1">
                <a:solidFill>
                  <a:srgbClr val="FF0000"/>
                </a:solidFill>
                <a:latin typeface="Times New Roman" panose="02020603050405020304" pitchFamily="18" charset="0"/>
                <a:cs typeface="Times New Roman" panose="02020603050405020304" pitchFamily="18" charset="0"/>
              </a:rPr>
              <a:t>. (Tìm từ) </a:t>
            </a:r>
            <a:r>
              <a:rPr lang="en-US" altLang="en-US" sz="3600" i="1">
                <a:solidFill>
                  <a:srgbClr val="00B050"/>
                </a:solidFill>
                <a:latin typeface="Times New Roman" panose="02020603050405020304" pitchFamily="18" charset="0"/>
                <a:cs typeface="Times New Roman" panose="02020603050405020304" pitchFamily="18" charset="0"/>
              </a:rPr>
              <a:t>(làm vở)</a:t>
            </a:r>
            <a:endParaRPr lang="en-US" altLang="en-US" sz="3600" b="1">
              <a:solidFill>
                <a:srgbClr val="00B050"/>
              </a:solidFill>
              <a:latin typeface="Times New Roman" panose="02020603050405020304" pitchFamily="18" charset="0"/>
              <a:cs typeface="Times New Roman" panose="02020603050405020304" pitchFamily="18" charset="0"/>
            </a:endParaRPr>
          </a:p>
        </p:txBody>
      </p:sp>
      <p:graphicFrame>
        <p:nvGraphicFramePr>
          <p:cNvPr id="11" name="Table 11">
            <a:extLst>
              <a:ext uri="{FF2B5EF4-FFF2-40B4-BE49-F238E27FC236}">
                <a16:creationId xmlns:a16="http://schemas.microsoft.com/office/drawing/2014/main" id="{DC8004BB-A2F0-4E20-B3C0-989A93993279}"/>
              </a:ext>
            </a:extLst>
          </p:cNvPr>
          <p:cNvGraphicFramePr>
            <a:graphicFrameLocks noGrp="1"/>
          </p:cNvGraphicFramePr>
          <p:nvPr>
            <p:extLst>
              <p:ext uri="{D42A27DB-BD31-4B8C-83A1-F6EECF244321}">
                <p14:modId xmlns:p14="http://schemas.microsoft.com/office/powerpoint/2010/main" val="292799758"/>
              </p:ext>
            </p:extLst>
          </p:nvPr>
        </p:nvGraphicFramePr>
        <p:xfrm>
          <a:off x="1281723" y="2300063"/>
          <a:ext cx="10174703" cy="3409346"/>
        </p:xfrm>
        <a:graphic>
          <a:graphicData uri="http://schemas.openxmlformats.org/drawingml/2006/table">
            <a:tbl>
              <a:tblPr firstRow="1" bandRow="1">
                <a:tableStyleId>{5C22544A-7EE6-4342-B048-85BDC9FD1C3A}</a:tableStyleId>
              </a:tblPr>
              <a:tblGrid>
                <a:gridCol w="2238294">
                  <a:extLst>
                    <a:ext uri="{9D8B030D-6E8A-4147-A177-3AD203B41FA5}">
                      <a16:colId xmlns:a16="http://schemas.microsoft.com/office/drawing/2014/main" val="515642429"/>
                    </a:ext>
                  </a:extLst>
                </a:gridCol>
                <a:gridCol w="7936409">
                  <a:extLst>
                    <a:ext uri="{9D8B030D-6E8A-4147-A177-3AD203B41FA5}">
                      <a16:colId xmlns:a16="http://schemas.microsoft.com/office/drawing/2014/main" val="2693251850"/>
                    </a:ext>
                  </a:extLst>
                </a:gridCol>
              </a:tblGrid>
              <a:tr h="524780">
                <a:tc>
                  <a:txBody>
                    <a:bodyPr/>
                    <a:lstStyle/>
                    <a:p>
                      <a:pPr algn="ctr"/>
                      <a:r>
                        <a:rPr lang="en-US" sz="2800">
                          <a:solidFill>
                            <a:srgbClr val="FF0000"/>
                          </a:solidFill>
                          <a:latin typeface="Times New Roman" panose="02020603050405020304" pitchFamily="18" charset="0"/>
                          <a:cs typeface="Times New Roman" panose="02020603050405020304" pitchFamily="18" charset="0"/>
                        </a:rPr>
                        <a:t>Từ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a:solidFill>
                            <a:srgbClr val="FF0000"/>
                          </a:solidFill>
                          <a:latin typeface="Times New Roman" panose="02020603050405020304" pitchFamily="18" charset="0"/>
                          <a:cs typeface="Times New Roman" panose="02020603050405020304" pitchFamily="18" charset="0"/>
                        </a:rPr>
                        <a:t>Từ đồng nghĩa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4150"/>
                  </a:ext>
                </a:extLst>
              </a:tr>
              <a:tr h="961522">
                <a:tc>
                  <a:txBody>
                    <a:bodyPr/>
                    <a:lstStyle/>
                    <a:p>
                      <a:pPr algn="ctr"/>
                      <a:r>
                        <a:rPr lang="en-US" altLang="en-US" sz="2800" b="1" i="0">
                          <a:solidFill>
                            <a:schemeClr val="tx1"/>
                          </a:solidFill>
                          <a:latin typeface="Times New Roman" panose="02020603050405020304" pitchFamily="18" charset="0"/>
                          <a:cs typeface="Times New Roman" panose="02020603050405020304" pitchFamily="18" charset="0"/>
                        </a:rPr>
                        <a:t>đẹp</a:t>
                      </a:r>
                      <a:endParaRPr lang="en-US" sz="2800" i="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44777350"/>
                  </a:ext>
                </a:extLst>
              </a:tr>
              <a:tr h="961522">
                <a:tc>
                  <a:txBody>
                    <a:bodyPr/>
                    <a:lstStyle/>
                    <a:p>
                      <a:pPr algn="ctr"/>
                      <a:r>
                        <a:rPr lang="en-US" altLang="en-US" sz="2800" b="1" i="0">
                          <a:solidFill>
                            <a:schemeClr val="tx1"/>
                          </a:solidFill>
                          <a:latin typeface="Times New Roman" panose="02020603050405020304" pitchFamily="18" charset="0"/>
                          <a:cs typeface="Times New Roman" panose="02020603050405020304" pitchFamily="18" charset="0"/>
                        </a:rPr>
                        <a:t>to lớn</a:t>
                      </a:r>
                      <a:endParaRPr lang="en-US" sz="2800" i="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5391171"/>
                  </a:ext>
                </a:extLst>
              </a:tr>
              <a:tr h="961522">
                <a:tc>
                  <a:txBody>
                    <a:bodyPr/>
                    <a:lstStyle/>
                    <a:p>
                      <a:pPr algn="ctr"/>
                      <a:r>
                        <a:rPr lang="en-US" altLang="en-US" sz="2800" b="1" i="0">
                          <a:solidFill>
                            <a:schemeClr val="tx1"/>
                          </a:solidFill>
                          <a:latin typeface="Times New Roman" panose="02020603050405020304" pitchFamily="18" charset="0"/>
                          <a:cs typeface="Times New Roman" panose="02020603050405020304" pitchFamily="18" charset="0"/>
                        </a:rPr>
                        <a:t>học tập</a:t>
                      </a:r>
                      <a:endParaRPr lang="en-US" sz="2800" i="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24792201"/>
                  </a:ext>
                </a:extLst>
              </a:tr>
            </a:tbl>
          </a:graphicData>
        </a:graphic>
      </p:graphicFrame>
      <p:sp>
        <p:nvSpPr>
          <p:cNvPr id="12" name="Rectangle 2">
            <a:extLst>
              <a:ext uri="{FF2B5EF4-FFF2-40B4-BE49-F238E27FC236}">
                <a16:creationId xmlns:a16="http://schemas.microsoft.com/office/drawing/2014/main" id="{B6AD60C1-AA24-4492-A880-063E67C18255}"/>
              </a:ext>
            </a:extLst>
          </p:cNvPr>
          <p:cNvSpPr txBox="1">
            <a:spLocks noChangeArrowheads="1"/>
          </p:cNvSpPr>
          <p:nvPr/>
        </p:nvSpPr>
        <p:spPr>
          <a:xfrm>
            <a:off x="3414519" y="2815293"/>
            <a:ext cx="2480095" cy="5715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en-US" sz="2800" b="1">
                <a:solidFill>
                  <a:srgbClr val="FF0000"/>
                </a:solidFill>
                <a:latin typeface="Times New Roman" panose="02020603050405020304" pitchFamily="18" charset="0"/>
                <a:cs typeface="Times New Roman" panose="02020603050405020304" pitchFamily="18" charset="0"/>
              </a:rPr>
              <a:t>M:</a:t>
            </a:r>
            <a:r>
              <a:rPr lang="en-US" altLang="en-US" sz="2800">
                <a:latin typeface="Times New Roman" panose="02020603050405020304" pitchFamily="18" charset="0"/>
                <a:cs typeface="Times New Roman" panose="02020603050405020304" pitchFamily="18" charset="0"/>
              </a:rPr>
              <a:t> </a:t>
            </a:r>
            <a:r>
              <a:rPr lang="en-US" altLang="en-US" sz="2800">
                <a:solidFill>
                  <a:srgbClr val="0000CC"/>
                </a:solidFill>
                <a:latin typeface="Times New Roman" panose="02020603050405020304" pitchFamily="18" charset="0"/>
                <a:cs typeface="Times New Roman" panose="02020603050405020304" pitchFamily="18" charset="0"/>
              </a:rPr>
              <a:t>đẹp – xinh,</a:t>
            </a:r>
          </a:p>
        </p:txBody>
      </p:sp>
      <p:sp>
        <p:nvSpPr>
          <p:cNvPr id="14" name="TextBox 13">
            <a:extLst>
              <a:ext uri="{FF2B5EF4-FFF2-40B4-BE49-F238E27FC236}">
                <a16:creationId xmlns:a16="http://schemas.microsoft.com/office/drawing/2014/main" id="{E3151E4B-400F-49A5-A6F2-72623B2DDFF5}"/>
              </a:ext>
            </a:extLst>
          </p:cNvPr>
          <p:cNvSpPr txBox="1"/>
          <p:nvPr/>
        </p:nvSpPr>
        <p:spPr>
          <a:xfrm>
            <a:off x="5726022" y="2871901"/>
            <a:ext cx="6098720" cy="867930"/>
          </a:xfrm>
          <a:prstGeom prst="rect">
            <a:avLst/>
          </a:prstGeom>
          <a:noFill/>
        </p:spPr>
        <p:txBody>
          <a:bodyPr wrap="square">
            <a:spAutoFit/>
          </a:bodyPr>
          <a:lstStyle/>
          <a:p>
            <a:pPr eaLnBrk="1" hangingPunct="1">
              <a:lnSpc>
                <a:spcPct val="90000"/>
              </a:lnSpc>
              <a:buFontTx/>
              <a:buNone/>
            </a:pPr>
            <a:r>
              <a:rPr lang="en-US" altLang="en-US" sz="2800">
                <a:solidFill>
                  <a:srgbClr val="0000CC"/>
                </a:solidFill>
                <a:latin typeface="Times New Roman" panose="02020603050405020304" pitchFamily="18" charset="0"/>
                <a:cs typeface="Times New Roman" panose="02020603050405020304" pitchFamily="18" charset="0"/>
              </a:rPr>
              <a:t>đẹp đẽ, đèm đẹp, xinh, xinh xắn, xinh tươi, tươi đẹp, mĩ lệ, …</a:t>
            </a:r>
          </a:p>
        </p:txBody>
      </p:sp>
      <p:sp>
        <p:nvSpPr>
          <p:cNvPr id="16" name="TextBox 15">
            <a:extLst>
              <a:ext uri="{FF2B5EF4-FFF2-40B4-BE49-F238E27FC236}">
                <a16:creationId xmlns:a16="http://schemas.microsoft.com/office/drawing/2014/main" id="{EEA6EF56-D454-4B87-87F9-FE60390A5950}"/>
              </a:ext>
            </a:extLst>
          </p:cNvPr>
          <p:cNvSpPr txBox="1"/>
          <p:nvPr/>
        </p:nvSpPr>
        <p:spPr>
          <a:xfrm>
            <a:off x="3537642" y="3943400"/>
            <a:ext cx="7918783"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800">
                <a:solidFill>
                  <a:srgbClr val="0000CC"/>
                </a:solidFill>
                <a:latin typeface="Times New Roman" panose="02020603050405020304" pitchFamily="18" charset="0"/>
                <a:cs typeface="Times New Roman" panose="02020603050405020304" pitchFamily="18" charset="0"/>
              </a:rPr>
              <a:t>to, to đùng, to tướng, to kềnh, vĩ đại, khổng lồ, lớn, …</a:t>
            </a:r>
          </a:p>
        </p:txBody>
      </p:sp>
      <p:sp>
        <p:nvSpPr>
          <p:cNvPr id="18" name="TextBox 17">
            <a:extLst>
              <a:ext uri="{FF2B5EF4-FFF2-40B4-BE49-F238E27FC236}">
                <a16:creationId xmlns:a16="http://schemas.microsoft.com/office/drawing/2014/main" id="{1EC27370-990C-4360-BEB7-3FC4A6E38D49}"/>
              </a:ext>
            </a:extLst>
          </p:cNvPr>
          <p:cNvSpPr txBox="1"/>
          <p:nvPr/>
        </p:nvSpPr>
        <p:spPr>
          <a:xfrm>
            <a:off x="3678011" y="4940115"/>
            <a:ext cx="6213020" cy="523220"/>
          </a:xfrm>
          <a:prstGeom prst="rect">
            <a:avLst/>
          </a:prstGeom>
          <a:noFill/>
        </p:spPr>
        <p:txBody>
          <a:bodyPr wrap="square">
            <a:spAutoFit/>
          </a:bodyPr>
          <a:lstStyle/>
          <a:p>
            <a:r>
              <a:rPr lang="en-US" altLang="en-US" sz="2800">
                <a:solidFill>
                  <a:srgbClr val="0000CC"/>
                </a:solidFill>
                <a:latin typeface="Times New Roman" panose="02020603050405020304" pitchFamily="18" charset="0"/>
                <a:cs typeface="Times New Roman" panose="02020603050405020304" pitchFamily="18" charset="0"/>
              </a:rPr>
              <a:t>học, học hành, học hỏi, … </a:t>
            </a:r>
            <a:endParaRPr lang="en-US" sz="2800"/>
          </a:p>
        </p:txBody>
      </p:sp>
    </p:spTree>
    <p:extLst>
      <p:ext uri="{BB962C8B-B14F-4D97-AF65-F5344CB8AC3E}">
        <p14:creationId xmlns:p14="http://schemas.microsoft.com/office/powerpoint/2010/main" val="3037218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arn(inVertical)">
                                      <p:cBhvr>
                                        <p:cTn id="10" dur="500"/>
                                        <p:tgtEl>
                                          <p:spTgt spid="1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arn(inVertical)">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arn(inVertical)">
                                      <p:cBhvr>
                                        <p:cTn id="18" dur="5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barn(inVertical)">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barn(inVertical)">
                                      <p:cBhvr>
                                        <p:cTn id="2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p:bldP spid="14" grpId="0"/>
      <p:bldP spid="16" grpId="0"/>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04FA3CF-41B0-452A-9314-DFC6A370ACD6}"/>
              </a:ext>
            </a:extLst>
          </p:cNvPr>
          <p:cNvPicPr>
            <a:picLocks noChangeAspect="1"/>
          </p:cNvPicPr>
          <p:nvPr/>
        </p:nvPicPr>
        <p:blipFill>
          <a:blip r:embed="rId3"/>
          <a:stretch>
            <a:fillRect/>
          </a:stretch>
        </p:blipFill>
        <p:spPr>
          <a:xfrm>
            <a:off x="-1057" y="0"/>
            <a:ext cx="12193057" cy="6858000"/>
          </a:xfrm>
          <a:prstGeom prst="rect">
            <a:avLst/>
          </a:prstGeom>
        </p:spPr>
      </p:pic>
      <p:sp>
        <p:nvSpPr>
          <p:cNvPr id="33794" name="Rectangle 2"/>
          <p:cNvSpPr>
            <a:spLocks noGrp="1" noChangeArrowheads="1"/>
          </p:cNvSpPr>
          <p:nvPr>
            <p:ph type="title"/>
          </p:nvPr>
        </p:nvSpPr>
        <p:spPr>
          <a:xfrm>
            <a:off x="2237873" y="146050"/>
            <a:ext cx="8153400" cy="1993900"/>
          </a:xfrm>
        </p:spPr>
        <p:txBody>
          <a:bodyPr/>
          <a:lstStyle/>
          <a:p>
            <a:pPr algn="l" eaLnBrk="1" hangingPunct="1"/>
            <a:r>
              <a:rPr lang="en-US" altLang="en-US" sz="3000" i="1" u="sng">
                <a:solidFill>
                  <a:srgbClr val="FF0000"/>
                </a:solidFill>
                <a:latin typeface="Times New Roman" panose="02020603050405020304" pitchFamily="18" charset="0"/>
                <a:cs typeface="Times New Roman" panose="02020603050405020304" pitchFamily="18" charset="0"/>
              </a:rPr>
              <a:t>Bài 3</a:t>
            </a:r>
            <a:r>
              <a:rPr lang="en-US" altLang="en-US" sz="3000">
                <a:solidFill>
                  <a:srgbClr val="FF0000"/>
                </a:solidFill>
                <a:latin typeface="Times New Roman" panose="02020603050405020304" pitchFamily="18" charset="0"/>
                <a:cs typeface="Times New Roman" panose="02020603050405020304" pitchFamily="18" charset="0"/>
              </a:rPr>
              <a:t>: Đặt câu với một cặp từ đồng nghĩa em vừa tìm được ở bài tập số 2 (làm vở)</a:t>
            </a:r>
            <a:br>
              <a:rPr lang="en-US" altLang="en-US" sz="3000">
                <a:solidFill>
                  <a:srgbClr val="FF0000"/>
                </a:solidFill>
                <a:latin typeface="Times New Roman" panose="02020603050405020304" pitchFamily="18" charset="0"/>
                <a:cs typeface="Times New Roman" panose="02020603050405020304" pitchFamily="18" charset="0"/>
              </a:rPr>
            </a:br>
            <a:r>
              <a:rPr lang="en-US" altLang="en-US" sz="3000">
                <a:solidFill>
                  <a:srgbClr val="FF0000"/>
                </a:solidFill>
                <a:latin typeface="Times New Roman" panose="02020603050405020304" pitchFamily="18" charset="0"/>
                <a:cs typeface="Times New Roman" panose="02020603050405020304" pitchFamily="18" charset="0"/>
              </a:rPr>
              <a:t>M: - Quê hương em rất đẹp</a:t>
            </a:r>
            <a:br>
              <a:rPr lang="en-US" altLang="en-US" sz="3000">
                <a:solidFill>
                  <a:srgbClr val="FF0000"/>
                </a:solidFill>
                <a:latin typeface="Times New Roman" panose="02020603050405020304" pitchFamily="18" charset="0"/>
                <a:cs typeface="Times New Roman" panose="02020603050405020304" pitchFamily="18" charset="0"/>
              </a:rPr>
            </a:br>
            <a:r>
              <a:rPr lang="en-US" altLang="en-US" sz="3000">
                <a:solidFill>
                  <a:srgbClr val="FF0000"/>
                </a:solidFill>
                <a:latin typeface="Times New Roman" panose="02020603050405020304" pitchFamily="18" charset="0"/>
                <a:cs typeface="Times New Roman" panose="02020603050405020304" pitchFamily="18" charset="0"/>
              </a:rPr>
              <a:t>- Bé Hà rất xinh. </a:t>
            </a:r>
          </a:p>
        </p:txBody>
      </p:sp>
      <p:grpSp>
        <p:nvGrpSpPr>
          <p:cNvPr id="4" name="Group 3"/>
          <p:cNvGrpSpPr/>
          <p:nvPr/>
        </p:nvGrpSpPr>
        <p:grpSpPr>
          <a:xfrm>
            <a:off x="3352800" y="677863"/>
            <a:ext cx="5181600" cy="465137"/>
            <a:chOff x="3352800" y="677863"/>
            <a:chExt cx="5181600" cy="465137"/>
          </a:xfrm>
        </p:grpSpPr>
        <p:cxnSp>
          <p:nvCxnSpPr>
            <p:cNvPr id="3" name="Straight Connector 2"/>
            <p:cNvCxnSpPr>
              <a:cxnSpLocks noChangeShapeType="1"/>
            </p:cNvCxnSpPr>
            <p:nvPr/>
          </p:nvCxnSpPr>
          <p:spPr bwMode="auto">
            <a:xfrm>
              <a:off x="3352800" y="685800"/>
              <a:ext cx="1143000"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6" name="Straight Connector 5"/>
            <p:cNvCxnSpPr>
              <a:cxnSpLocks/>
            </p:cNvCxnSpPr>
            <p:nvPr/>
          </p:nvCxnSpPr>
          <p:spPr bwMode="auto">
            <a:xfrm>
              <a:off x="5867400" y="677863"/>
              <a:ext cx="2667000"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8" name="Straight Connector 7"/>
            <p:cNvCxnSpPr>
              <a:cxnSpLocks/>
            </p:cNvCxnSpPr>
            <p:nvPr/>
          </p:nvCxnSpPr>
          <p:spPr bwMode="auto">
            <a:xfrm>
              <a:off x="3833814" y="1143000"/>
              <a:ext cx="1728787"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9571894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box(in)">
                                      <p:cBhvr>
                                        <p:cTn id="7" dur="500"/>
                                        <p:tgtEl>
                                          <p:spTgt spid="337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30">
            <a:extLst>
              <a:ext uri="{FF2B5EF4-FFF2-40B4-BE49-F238E27FC236}">
                <a16:creationId xmlns:a16="http://schemas.microsoft.com/office/drawing/2014/main" id="{6BCFBB57-65F4-4E17-80FA-3877C9F35762}"/>
              </a:ext>
            </a:extLst>
          </p:cNvPr>
          <p:cNvPicPr>
            <a:picLocks noChangeAspect="1"/>
          </p:cNvPicPr>
          <p:nvPr/>
        </p:nvPicPr>
        <p:blipFill>
          <a:blip r:embed="rId3"/>
          <a:stretch>
            <a:fillRect/>
          </a:stretch>
        </p:blipFill>
        <p:spPr>
          <a:xfrm>
            <a:off x="-1057" y="0"/>
            <a:ext cx="12193057" cy="6858000"/>
          </a:xfrm>
          <a:prstGeom prst="rect">
            <a:avLst/>
          </a:prstGeom>
        </p:spPr>
      </p:pic>
      <p:grpSp>
        <p:nvGrpSpPr>
          <p:cNvPr id="6" name="Group 5"/>
          <p:cNvGrpSpPr/>
          <p:nvPr/>
        </p:nvGrpSpPr>
        <p:grpSpPr>
          <a:xfrm>
            <a:off x="1466850" y="-166186"/>
            <a:ext cx="10096500" cy="2014035"/>
            <a:chOff x="3694805" y="-197349"/>
            <a:chExt cx="5967267" cy="1758956"/>
          </a:xfrm>
        </p:grpSpPr>
        <p:sp>
          <p:nvSpPr>
            <p:cNvPr id="7" name="Explosion 2 6"/>
            <p:cNvSpPr/>
            <p:nvPr/>
          </p:nvSpPr>
          <p:spPr>
            <a:xfrm rot="281154">
              <a:off x="3694805" y="-197349"/>
              <a:ext cx="5967267" cy="1758956"/>
            </a:xfrm>
            <a:prstGeom prst="irregularSeal2">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p:cNvSpPr txBox="1"/>
            <p:nvPr/>
          </p:nvSpPr>
          <p:spPr>
            <a:xfrm>
              <a:off x="4605729" y="392238"/>
              <a:ext cx="3924300" cy="564473"/>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srgbClr val="ED7D31">
                      <a:lumMod val="75000"/>
                    </a:srgbClr>
                  </a:solidFill>
                  <a:effectLst/>
                  <a:uLnTx/>
                  <a:uFillTx/>
                  <a:latin typeface="Times New Roman" panose="02020603050405020304" pitchFamily="18" charset="0"/>
                  <a:ea typeface="+mn-ea"/>
                  <a:cs typeface="Times New Roman" panose="02020603050405020304" pitchFamily="18" charset="0"/>
                </a:rPr>
                <a:t>Hướng dẫn nhận xét cách đặt câu.</a:t>
              </a:r>
            </a:p>
          </p:txBody>
        </p:sp>
      </p:grpSp>
      <p:grpSp>
        <p:nvGrpSpPr>
          <p:cNvPr id="10" name="组合 63">
            <a:extLst>
              <a:ext uri="{FF2B5EF4-FFF2-40B4-BE49-F238E27FC236}">
                <a16:creationId xmlns:a16="http://schemas.microsoft.com/office/drawing/2014/main" id="{7834367C-4264-3742-B894-30220D7BE98C}"/>
              </a:ext>
            </a:extLst>
          </p:cNvPr>
          <p:cNvGrpSpPr/>
          <p:nvPr/>
        </p:nvGrpSpPr>
        <p:grpSpPr>
          <a:xfrm>
            <a:off x="2061381" y="1652726"/>
            <a:ext cx="9567362" cy="996140"/>
            <a:chOff x="4501848" y="133287"/>
            <a:chExt cx="5086388" cy="996141"/>
          </a:xfrm>
        </p:grpSpPr>
        <p:grpSp>
          <p:nvGrpSpPr>
            <p:cNvPr id="11" name="组合 64">
              <a:extLst>
                <a:ext uri="{FF2B5EF4-FFF2-40B4-BE49-F238E27FC236}">
                  <a16:creationId xmlns:a16="http://schemas.microsoft.com/office/drawing/2014/main" id="{9CB5D753-50BE-6845-B8D5-E367F0AE2B9F}"/>
                </a:ext>
              </a:extLst>
            </p:cNvPr>
            <p:cNvGrpSpPr/>
            <p:nvPr/>
          </p:nvGrpSpPr>
          <p:grpSpPr>
            <a:xfrm>
              <a:off x="4501848" y="133287"/>
              <a:ext cx="532769" cy="996141"/>
              <a:chOff x="4400250" y="133287"/>
              <a:chExt cx="532769" cy="996141"/>
            </a:xfrm>
          </p:grpSpPr>
          <p:sp>
            <p:nvSpPr>
              <p:cNvPr id="13" name="任意多边形 82">
                <a:extLst>
                  <a:ext uri="{FF2B5EF4-FFF2-40B4-BE49-F238E27FC236}">
                    <a16:creationId xmlns:a16="http://schemas.microsoft.com/office/drawing/2014/main" id="{4DFC4723-33CF-CC49-859A-979BF0D7F7D4}"/>
                  </a:ext>
                </a:extLst>
              </p:cNvPr>
              <p:cNvSpPr/>
              <p:nvPr/>
            </p:nvSpPr>
            <p:spPr bwMode="auto">
              <a:xfrm>
                <a:off x="4400250" y="133287"/>
                <a:ext cx="532769" cy="996141"/>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accent4">
                  <a:lumMod val="20000"/>
                  <a:lumOff val="80000"/>
                </a:schemeClr>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24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cs typeface="+mn-cs"/>
                </a:endParaRPr>
              </a:p>
            </p:txBody>
          </p:sp>
          <p:sp>
            <p:nvSpPr>
              <p:cNvPr id="14" name="TextBox 171">
                <a:extLst>
                  <a:ext uri="{FF2B5EF4-FFF2-40B4-BE49-F238E27FC236}">
                    <a16:creationId xmlns:a16="http://schemas.microsoft.com/office/drawing/2014/main" id="{99FB4DF2-EBE4-C546-AC04-B24E103132F4}"/>
                  </a:ext>
                </a:extLst>
              </p:cNvPr>
              <p:cNvSpPr txBox="1"/>
              <p:nvPr/>
            </p:nvSpPr>
            <p:spPr>
              <a:xfrm>
                <a:off x="4557130" y="405150"/>
                <a:ext cx="246462" cy="584776"/>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30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rPr>
                  <a:t>1</a:t>
                </a:r>
                <a:endParaRPr kumimoji="0" lang="zh-CN" altLang="en-US" sz="3200" b="0" i="0" u="none" strike="noStrike" kern="1200" cap="none" spc="30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endParaRPr>
              </a:p>
            </p:txBody>
          </p:sp>
        </p:grpSp>
        <p:sp>
          <p:nvSpPr>
            <p:cNvPr id="12" name="矩形 39">
              <a:extLst>
                <a:ext uri="{FF2B5EF4-FFF2-40B4-BE49-F238E27FC236}">
                  <a16:creationId xmlns:a16="http://schemas.microsoft.com/office/drawing/2014/main" id="{03DCC0F9-6348-F34C-91E6-FDC370FD9429}"/>
                </a:ext>
              </a:extLst>
            </p:cNvPr>
            <p:cNvSpPr>
              <a:spLocks noChangeArrowheads="1"/>
            </p:cNvSpPr>
            <p:nvPr/>
          </p:nvSpPr>
          <p:spPr bwMode="auto">
            <a:xfrm>
              <a:off x="5133506" y="512873"/>
              <a:ext cx="4454730" cy="523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Đặt đúng yêu cầu chưa?</a:t>
              </a:r>
            </a:p>
          </p:txBody>
        </p:sp>
      </p:grpSp>
      <p:grpSp>
        <p:nvGrpSpPr>
          <p:cNvPr id="15" name="组合 63">
            <a:extLst>
              <a:ext uri="{FF2B5EF4-FFF2-40B4-BE49-F238E27FC236}">
                <a16:creationId xmlns:a16="http://schemas.microsoft.com/office/drawing/2014/main" id="{7834367C-4264-3742-B894-30220D7BE98C}"/>
              </a:ext>
            </a:extLst>
          </p:cNvPr>
          <p:cNvGrpSpPr/>
          <p:nvPr/>
        </p:nvGrpSpPr>
        <p:grpSpPr>
          <a:xfrm>
            <a:off x="2061381" y="2754385"/>
            <a:ext cx="9567362" cy="996140"/>
            <a:chOff x="4501848" y="133287"/>
            <a:chExt cx="5086388" cy="996141"/>
          </a:xfrm>
        </p:grpSpPr>
        <p:grpSp>
          <p:nvGrpSpPr>
            <p:cNvPr id="16" name="组合 64">
              <a:extLst>
                <a:ext uri="{FF2B5EF4-FFF2-40B4-BE49-F238E27FC236}">
                  <a16:creationId xmlns:a16="http://schemas.microsoft.com/office/drawing/2014/main" id="{9CB5D753-50BE-6845-B8D5-E367F0AE2B9F}"/>
                </a:ext>
              </a:extLst>
            </p:cNvPr>
            <p:cNvGrpSpPr/>
            <p:nvPr/>
          </p:nvGrpSpPr>
          <p:grpSpPr>
            <a:xfrm>
              <a:off x="4501848" y="133287"/>
              <a:ext cx="532769" cy="996141"/>
              <a:chOff x="4400250" y="133287"/>
              <a:chExt cx="532769" cy="996141"/>
            </a:xfrm>
          </p:grpSpPr>
          <p:sp>
            <p:nvSpPr>
              <p:cNvPr id="18" name="任意多边形 82">
                <a:extLst>
                  <a:ext uri="{FF2B5EF4-FFF2-40B4-BE49-F238E27FC236}">
                    <a16:creationId xmlns:a16="http://schemas.microsoft.com/office/drawing/2014/main" id="{4DFC4723-33CF-CC49-859A-979BF0D7F7D4}"/>
                  </a:ext>
                </a:extLst>
              </p:cNvPr>
              <p:cNvSpPr/>
              <p:nvPr/>
            </p:nvSpPr>
            <p:spPr bwMode="auto">
              <a:xfrm>
                <a:off x="4400250" y="133287"/>
                <a:ext cx="532769" cy="996141"/>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accent4">
                  <a:lumMod val="20000"/>
                  <a:lumOff val="80000"/>
                </a:schemeClr>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24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cs typeface="+mn-cs"/>
                </a:endParaRPr>
              </a:p>
            </p:txBody>
          </p:sp>
          <p:sp>
            <p:nvSpPr>
              <p:cNvPr id="19" name="TextBox 171">
                <a:extLst>
                  <a:ext uri="{FF2B5EF4-FFF2-40B4-BE49-F238E27FC236}">
                    <a16:creationId xmlns:a16="http://schemas.microsoft.com/office/drawing/2014/main" id="{99FB4DF2-EBE4-C546-AC04-B24E103132F4}"/>
                  </a:ext>
                </a:extLst>
              </p:cNvPr>
              <p:cNvSpPr txBox="1"/>
              <p:nvPr/>
            </p:nvSpPr>
            <p:spPr>
              <a:xfrm>
                <a:off x="4557130" y="405150"/>
                <a:ext cx="246462" cy="584776"/>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30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rPr>
                  <a:t>2</a:t>
                </a:r>
                <a:endParaRPr kumimoji="0" lang="zh-CN" altLang="en-US" sz="3200" b="0" i="0" u="none" strike="noStrike" kern="1200" cap="none" spc="30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endParaRPr>
              </a:p>
            </p:txBody>
          </p:sp>
        </p:grpSp>
        <p:sp>
          <p:nvSpPr>
            <p:cNvPr id="17" name="矩形 39">
              <a:extLst>
                <a:ext uri="{FF2B5EF4-FFF2-40B4-BE49-F238E27FC236}">
                  <a16:creationId xmlns:a16="http://schemas.microsoft.com/office/drawing/2014/main" id="{03DCC0F9-6348-F34C-91E6-FDC370FD9429}"/>
                </a:ext>
              </a:extLst>
            </p:cNvPr>
            <p:cNvSpPr>
              <a:spLocks noChangeArrowheads="1"/>
            </p:cNvSpPr>
            <p:nvPr/>
          </p:nvSpPr>
          <p:spPr bwMode="auto">
            <a:xfrm>
              <a:off x="5133506" y="512873"/>
              <a:ext cx="4454730" cy="523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Câu viết đúng cấu tạo chưa? (  Có đủ CN – VN)</a:t>
              </a:r>
            </a:p>
          </p:txBody>
        </p:sp>
      </p:grpSp>
      <p:grpSp>
        <p:nvGrpSpPr>
          <p:cNvPr id="21" name="组合 63">
            <a:extLst>
              <a:ext uri="{FF2B5EF4-FFF2-40B4-BE49-F238E27FC236}">
                <a16:creationId xmlns:a16="http://schemas.microsoft.com/office/drawing/2014/main" id="{7834367C-4264-3742-B894-30220D7BE98C}"/>
              </a:ext>
            </a:extLst>
          </p:cNvPr>
          <p:cNvGrpSpPr/>
          <p:nvPr/>
        </p:nvGrpSpPr>
        <p:grpSpPr>
          <a:xfrm>
            <a:off x="2061381" y="3794143"/>
            <a:ext cx="9567362" cy="996140"/>
            <a:chOff x="4501848" y="133287"/>
            <a:chExt cx="5086388" cy="996141"/>
          </a:xfrm>
        </p:grpSpPr>
        <p:grpSp>
          <p:nvGrpSpPr>
            <p:cNvPr id="22" name="组合 64">
              <a:extLst>
                <a:ext uri="{FF2B5EF4-FFF2-40B4-BE49-F238E27FC236}">
                  <a16:creationId xmlns:a16="http://schemas.microsoft.com/office/drawing/2014/main" id="{9CB5D753-50BE-6845-B8D5-E367F0AE2B9F}"/>
                </a:ext>
              </a:extLst>
            </p:cNvPr>
            <p:cNvGrpSpPr/>
            <p:nvPr/>
          </p:nvGrpSpPr>
          <p:grpSpPr>
            <a:xfrm>
              <a:off x="4501848" y="133287"/>
              <a:ext cx="532769" cy="996141"/>
              <a:chOff x="4400250" y="133287"/>
              <a:chExt cx="532769" cy="996141"/>
            </a:xfrm>
          </p:grpSpPr>
          <p:sp>
            <p:nvSpPr>
              <p:cNvPr id="24" name="任意多边形 82">
                <a:extLst>
                  <a:ext uri="{FF2B5EF4-FFF2-40B4-BE49-F238E27FC236}">
                    <a16:creationId xmlns:a16="http://schemas.microsoft.com/office/drawing/2014/main" id="{4DFC4723-33CF-CC49-859A-979BF0D7F7D4}"/>
                  </a:ext>
                </a:extLst>
              </p:cNvPr>
              <p:cNvSpPr/>
              <p:nvPr/>
            </p:nvSpPr>
            <p:spPr bwMode="auto">
              <a:xfrm>
                <a:off x="4400250" y="133287"/>
                <a:ext cx="532769" cy="996141"/>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accent4">
                  <a:lumMod val="20000"/>
                  <a:lumOff val="80000"/>
                </a:schemeClr>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24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cs typeface="+mn-cs"/>
                </a:endParaRPr>
              </a:p>
            </p:txBody>
          </p:sp>
          <p:sp>
            <p:nvSpPr>
              <p:cNvPr id="25" name="TextBox 171">
                <a:extLst>
                  <a:ext uri="{FF2B5EF4-FFF2-40B4-BE49-F238E27FC236}">
                    <a16:creationId xmlns:a16="http://schemas.microsoft.com/office/drawing/2014/main" id="{99FB4DF2-EBE4-C546-AC04-B24E103132F4}"/>
                  </a:ext>
                </a:extLst>
              </p:cNvPr>
              <p:cNvSpPr txBox="1"/>
              <p:nvPr/>
            </p:nvSpPr>
            <p:spPr>
              <a:xfrm>
                <a:off x="4557130" y="405150"/>
                <a:ext cx="246462" cy="584776"/>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30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rPr>
                  <a:t>3</a:t>
                </a:r>
                <a:endParaRPr kumimoji="0" lang="zh-CN" altLang="en-US" sz="3200" b="0" i="0" u="none" strike="noStrike" kern="1200" cap="none" spc="30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endParaRPr>
              </a:p>
            </p:txBody>
          </p:sp>
        </p:grpSp>
        <p:sp>
          <p:nvSpPr>
            <p:cNvPr id="23" name="矩形 39">
              <a:extLst>
                <a:ext uri="{FF2B5EF4-FFF2-40B4-BE49-F238E27FC236}">
                  <a16:creationId xmlns:a16="http://schemas.microsoft.com/office/drawing/2014/main" id="{03DCC0F9-6348-F34C-91E6-FDC370FD9429}"/>
                </a:ext>
              </a:extLst>
            </p:cNvPr>
            <p:cNvSpPr>
              <a:spLocks noChangeArrowheads="1"/>
            </p:cNvSpPr>
            <p:nvPr/>
          </p:nvSpPr>
          <p:spPr bwMode="auto">
            <a:xfrm>
              <a:off x="5133506" y="512873"/>
              <a:ext cx="4454730" cy="523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Đầu câu viết hoa, cuối câu có dấu chấm .</a:t>
              </a:r>
            </a:p>
          </p:txBody>
        </p:sp>
      </p:grpSp>
      <p:grpSp>
        <p:nvGrpSpPr>
          <p:cNvPr id="26" name="组合 63">
            <a:extLst>
              <a:ext uri="{FF2B5EF4-FFF2-40B4-BE49-F238E27FC236}">
                <a16:creationId xmlns:a16="http://schemas.microsoft.com/office/drawing/2014/main" id="{7834367C-4264-3742-B894-30220D7BE98C}"/>
              </a:ext>
            </a:extLst>
          </p:cNvPr>
          <p:cNvGrpSpPr/>
          <p:nvPr/>
        </p:nvGrpSpPr>
        <p:grpSpPr>
          <a:xfrm>
            <a:off x="2061381" y="4878804"/>
            <a:ext cx="9567362" cy="996140"/>
            <a:chOff x="4501848" y="133287"/>
            <a:chExt cx="5086388" cy="996141"/>
          </a:xfrm>
        </p:grpSpPr>
        <p:grpSp>
          <p:nvGrpSpPr>
            <p:cNvPr id="27" name="组合 64">
              <a:extLst>
                <a:ext uri="{FF2B5EF4-FFF2-40B4-BE49-F238E27FC236}">
                  <a16:creationId xmlns:a16="http://schemas.microsoft.com/office/drawing/2014/main" id="{9CB5D753-50BE-6845-B8D5-E367F0AE2B9F}"/>
                </a:ext>
              </a:extLst>
            </p:cNvPr>
            <p:cNvGrpSpPr/>
            <p:nvPr/>
          </p:nvGrpSpPr>
          <p:grpSpPr>
            <a:xfrm>
              <a:off x="4501848" y="133287"/>
              <a:ext cx="532769" cy="996141"/>
              <a:chOff x="4400250" y="133287"/>
              <a:chExt cx="532769" cy="996141"/>
            </a:xfrm>
          </p:grpSpPr>
          <p:sp>
            <p:nvSpPr>
              <p:cNvPr id="29" name="任意多边形 82">
                <a:extLst>
                  <a:ext uri="{FF2B5EF4-FFF2-40B4-BE49-F238E27FC236}">
                    <a16:creationId xmlns:a16="http://schemas.microsoft.com/office/drawing/2014/main" id="{4DFC4723-33CF-CC49-859A-979BF0D7F7D4}"/>
                  </a:ext>
                </a:extLst>
              </p:cNvPr>
              <p:cNvSpPr/>
              <p:nvPr/>
            </p:nvSpPr>
            <p:spPr bwMode="auto">
              <a:xfrm>
                <a:off x="4400250" y="133287"/>
                <a:ext cx="532769" cy="996141"/>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accent4">
                  <a:lumMod val="20000"/>
                  <a:lumOff val="80000"/>
                </a:schemeClr>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24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cs typeface="+mn-cs"/>
                </a:endParaRPr>
              </a:p>
            </p:txBody>
          </p:sp>
          <p:sp>
            <p:nvSpPr>
              <p:cNvPr id="30" name="TextBox 171">
                <a:extLst>
                  <a:ext uri="{FF2B5EF4-FFF2-40B4-BE49-F238E27FC236}">
                    <a16:creationId xmlns:a16="http://schemas.microsoft.com/office/drawing/2014/main" id="{99FB4DF2-EBE4-C546-AC04-B24E103132F4}"/>
                  </a:ext>
                </a:extLst>
              </p:cNvPr>
              <p:cNvSpPr txBox="1"/>
              <p:nvPr/>
            </p:nvSpPr>
            <p:spPr>
              <a:xfrm>
                <a:off x="4557130" y="405150"/>
                <a:ext cx="246462" cy="584776"/>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30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rPr>
                  <a:t>4</a:t>
                </a:r>
                <a:endParaRPr kumimoji="0" lang="zh-CN" altLang="en-US" sz="3200" b="0" i="0" u="none" strike="noStrike" kern="1200" cap="none" spc="30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endParaRPr>
              </a:p>
            </p:txBody>
          </p:sp>
        </p:grpSp>
        <p:sp>
          <p:nvSpPr>
            <p:cNvPr id="28" name="矩形 39">
              <a:extLst>
                <a:ext uri="{FF2B5EF4-FFF2-40B4-BE49-F238E27FC236}">
                  <a16:creationId xmlns:a16="http://schemas.microsoft.com/office/drawing/2014/main" id="{03DCC0F9-6348-F34C-91E6-FDC370FD9429}"/>
                </a:ext>
              </a:extLst>
            </p:cNvPr>
            <p:cNvSpPr>
              <a:spLocks noChangeArrowheads="1"/>
            </p:cNvSpPr>
            <p:nvPr/>
          </p:nvSpPr>
          <p:spPr bwMode="auto">
            <a:xfrm>
              <a:off x="5133506" y="512873"/>
              <a:ext cx="4454730" cy="523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Cách dùng từ, diễn đạt câu</a:t>
              </a:r>
            </a:p>
          </p:txBody>
        </p:sp>
      </p:grpSp>
    </p:spTree>
    <p:extLst>
      <p:ext uri="{BB962C8B-B14F-4D97-AF65-F5344CB8AC3E}">
        <p14:creationId xmlns:p14="http://schemas.microsoft.com/office/powerpoint/2010/main" val="1488595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ppt_x"/>
                                          </p:val>
                                        </p:tav>
                                        <p:tav tm="100000">
                                          <p:val>
                                            <p:strVal val="#ppt_x"/>
                                          </p:val>
                                        </p:tav>
                                      </p:tavLst>
                                    </p:anim>
                                    <p:anim calcmode="lin" valueType="num">
                                      <p:cBhvr additive="base">
                                        <p:cTn id="1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additive="base">
                                        <p:cTn id="20" dur="500" fill="hold"/>
                                        <p:tgtEl>
                                          <p:spTgt spid="15"/>
                                        </p:tgtEl>
                                        <p:attrNameLst>
                                          <p:attrName>ppt_x</p:attrName>
                                        </p:attrNameLst>
                                      </p:cBhvr>
                                      <p:tavLst>
                                        <p:tav tm="0">
                                          <p:val>
                                            <p:strVal val="#ppt_x"/>
                                          </p:val>
                                        </p:tav>
                                        <p:tav tm="100000">
                                          <p:val>
                                            <p:strVal val="#ppt_x"/>
                                          </p:val>
                                        </p:tav>
                                      </p:tavLst>
                                    </p:anim>
                                    <p:anim calcmode="lin" valueType="num">
                                      <p:cBhvr additive="base">
                                        <p:cTn id="2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additive="base">
                                        <p:cTn id="26" dur="500" fill="hold"/>
                                        <p:tgtEl>
                                          <p:spTgt spid="21"/>
                                        </p:tgtEl>
                                        <p:attrNameLst>
                                          <p:attrName>ppt_x</p:attrName>
                                        </p:attrNameLst>
                                      </p:cBhvr>
                                      <p:tavLst>
                                        <p:tav tm="0">
                                          <p:val>
                                            <p:strVal val="#ppt_x"/>
                                          </p:val>
                                        </p:tav>
                                        <p:tav tm="100000">
                                          <p:val>
                                            <p:strVal val="#ppt_x"/>
                                          </p:val>
                                        </p:tav>
                                      </p:tavLst>
                                    </p:anim>
                                    <p:anim calcmode="lin" valueType="num">
                                      <p:cBhvr additive="base">
                                        <p:cTn id="27"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6"/>
                                        </p:tgtEl>
                                        <p:attrNameLst>
                                          <p:attrName>style.visibility</p:attrName>
                                        </p:attrNameLst>
                                      </p:cBhvr>
                                      <p:to>
                                        <p:strVal val="visible"/>
                                      </p:to>
                                    </p:set>
                                    <p:anim calcmode="lin" valueType="num">
                                      <p:cBhvr additive="base">
                                        <p:cTn id="32" dur="500" fill="hold"/>
                                        <p:tgtEl>
                                          <p:spTgt spid="26"/>
                                        </p:tgtEl>
                                        <p:attrNameLst>
                                          <p:attrName>ppt_x</p:attrName>
                                        </p:attrNameLst>
                                      </p:cBhvr>
                                      <p:tavLst>
                                        <p:tav tm="0">
                                          <p:val>
                                            <p:strVal val="#ppt_x"/>
                                          </p:val>
                                        </p:tav>
                                        <p:tav tm="100000">
                                          <p:val>
                                            <p:strVal val="#ppt_x"/>
                                          </p:val>
                                        </p:tav>
                                      </p:tavLst>
                                    </p:anim>
                                    <p:anim calcmode="lin" valueType="num">
                                      <p:cBhvr additive="base">
                                        <p:cTn id="33"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8781693-F7AB-4806-976D-19D47FFF1C2A}"/>
              </a:ext>
            </a:extLst>
          </p:cNvPr>
          <p:cNvPicPr>
            <a:picLocks noChangeAspect="1"/>
          </p:cNvPicPr>
          <p:nvPr/>
        </p:nvPicPr>
        <p:blipFill>
          <a:blip r:embed="rId2"/>
          <a:stretch>
            <a:fillRect/>
          </a:stretch>
        </p:blipFill>
        <p:spPr>
          <a:xfrm>
            <a:off x="-1057" y="0"/>
            <a:ext cx="12193057" cy="6858000"/>
          </a:xfrm>
          <a:prstGeom prst="rect">
            <a:avLst/>
          </a:prstGeom>
        </p:spPr>
      </p:pic>
      <p:sp>
        <p:nvSpPr>
          <p:cNvPr id="4" name="Rectangle 3"/>
          <p:cNvSpPr txBox="1">
            <a:spLocks noChangeArrowheads="1"/>
          </p:cNvSpPr>
          <p:nvPr/>
        </p:nvSpPr>
        <p:spPr bwMode="auto">
          <a:xfrm>
            <a:off x="757990" y="1163721"/>
            <a:ext cx="82296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buFontTx/>
              <a:buChar char="-"/>
            </a:pPr>
            <a:r>
              <a:rPr lang="en-US" altLang="en-US" sz="3000" kern="0">
                <a:latin typeface="Times New Roman" panose="02020603050405020304" pitchFamily="18" charset="0"/>
                <a:cs typeface="Times New Roman" panose="02020603050405020304" pitchFamily="18" charset="0"/>
              </a:rPr>
              <a:t>Phong cảnh nơi đây thật mĩ lệ. Cuộc sống mỗi ngày một tươi đẹp.</a:t>
            </a:r>
          </a:p>
          <a:p>
            <a:pPr eaLnBrk="1" hangingPunct="1">
              <a:buFontTx/>
              <a:buChar char="-"/>
            </a:pPr>
            <a:r>
              <a:rPr lang="en-US" altLang="en-US" sz="3000" kern="0">
                <a:latin typeface="Times New Roman" panose="02020603050405020304" pitchFamily="18" charset="0"/>
                <a:cs typeface="Times New Roman" panose="02020603050405020304" pitchFamily="18" charset="0"/>
              </a:rPr>
              <a:t>Em bắt được một chú cua to kềnh. Còn Nam bắt được một chú ếch to sụ.</a:t>
            </a:r>
          </a:p>
          <a:p>
            <a:pPr eaLnBrk="1" hangingPunct="1">
              <a:buFontTx/>
              <a:buChar char="-"/>
            </a:pPr>
            <a:r>
              <a:rPr lang="en-US" altLang="en-US" sz="3000" kern="0">
                <a:latin typeface="Times New Roman" panose="02020603050405020304" pitchFamily="18" charset="0"/>
                <a:cs typeface="Times New Roman" panose="02020603050405020304" pitchFamily="18" charset="0"/>
              </a:rPr>
              <a:t>Chúng em rất chăm học hành. Ai cũng thích học hỏi những điều hay từ bạn bè.</a:t>
            </a:r>
          </a:p>
        </p:txBody>
      </p:sp>
    </p:spTree>
    <p:extLst>
      <p:ext uri="{BB962C8B-B14F-4D97-AF65-F5344CB8AC3E}">
        <p14:creationId xmlns:p14="http://schemas.microsoft.com/office/powerpoint/2010/main" val="4204105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7"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7"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Shape, rectangle&#10;&#10;Description automatically generated">
            <a:extLst>
              <a:ext uri="{FF2B5EF4-FFF2-40B4-BE49-F238E27FC236}">
                <a16:creationId xmlns:a16="http://schemas.microsoft.com/office/drawing/2014/main" id="{1807EE58-BDC4-4AE9-8A2D-C1A7361A3724}"/>
              </a:ext>
            </a:extLst>
          </p:cNvPr>
          <p:cNvPicPr>
            <a:picLocks noChangeAspect="1"/>
          </p:cNvPicPr>
          <p:nvPr/>
        </p:nvPicPr>
        <p:blipFill>
          <a:blip r:embed="rId2"/>
          <a:stretch>
            <a:fillRect/>
          </a:stretch>
        </p:blipFill>
        <p:spPr>
          <a:xfrm>
            <a:off x="-77402" y="-30848"/>
            <a:ext cx="12269402" cy="6888848"/>
          </a:xfrm>
          <a:prstGeom prst="rect">
            <a:avLst/>
          </a:prstGeom>
        </p:spPr>
      </p:pic>
      <p:pic>
        <p:nvPicPr>
          <p:cNvPr id="21513" name="Picture 9">
            <a:extLst>
              <a:ext uri="{FF2B5EF4-FFF2-40B4-BE49-F238E27FC236}">
                <a16:creationId xmlns:a16="http://schemas.microsoft.com/office/drawing/2014/main" id="{B093DD16-CDB6-47FD-A402-FF1CDF904E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8959" y="4238625"/>
            <a:ext cx="4608513" cy="2600325"/>
          </a:xfrm>
          <a:prstGeom prst="rect">
            <a:avLst/>
          </a:prstGeom>
          <a:noFill/>
          <a:extLst>
            <a:ext uri="{909E8E84-426E-40DD-AFC4-6F175D3DCCD1}">
              <a14:hiddenFill xmlns:a14="http://schemas.microsoft.com/office/drawing/2010/main">
                <a:solidFill>
                  <a:srgbClr val="FFFFFF"/>
                </a:solidFill>
              </a14:hiddenFill>
            </a:ext>
          </a:extLst>
        </p:spPr>
      </p:pic>
      <p:pic>
        <p:nvPicPr>
          <p:cNvPr id="21512" name="Picture 8">
            <a:extLst>
              <a:ext uri="{FF2B5EF4-FFF2-40B4-BE49-F238E27FC236}">
                <a16:creationId xmlns:a16="http://schemas.microsoft.com/office/drawing/2014/main" id="{84F33557-2928-42C2-932C-EF90F1E8607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3371" y="2968625"/>
            <a:ext cx="4945062" cy="1566863"/>
          </a:xfrm>
          <a:prstGeom prst="rect">
            <a:avLst/>
          </a:prstGeom>
          <a:noFill/>
          <a:extLst>
            <a:ext uri="{909E8E84-426E-40DD-AFC4-6F175D3DCCD1}">
              <a14:hiddenFill xmlns:a14="http://schemas.microsoft.com/office/drawing/2010/main">
                <a:solidFill>
                  <a:srgbClr val="FFFFFF"/>
                </a:solidFill>
              </a14:hiddenFill>
            </a:ext>
          </a:extLst>
        </p:spPr>
      </p:pic>
      <p:pic>
        <p:nvPicPr>
          <p:cNvPr id="21511" name="Picture 7">
            <a:extLst>
              <a:ext uri="{FF2B5EF4-FFF2-40B4-BE49-F238E27FC236}">
                <a16:creationId xmlns:a16="http://schemas.microsoft.com/office/drawing/2014/main" id="{0185D341-E720-463A-A7D0-A5DC2E951BD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1559" y="2611438"/>
            <a:ext cx="3736975" cy="2047875"/>
          </a:xfrm>
          <a:prstGeom prst="rect">
            <a:avLst/>
          </a:prstGeom>
          <a:noFill/>
          <a:extLst>
            <a:ext uri="{909E8E84-426E-40DD-AFC4-6F175D3DCCD1}">
              <a14:hiddenFill xmlns:a14="http://schemas.microsoft.com/office/drawing/2010/main">
                <a:solidFill>
                  <a:srgbClr val="FFFFFF"/>
                </a:solidFill>
              </a14:hiddenFill>
            </a:ext>
          </a:extLst>
        </p:spPr>
      </p:pic>
      <p:pic>
        <p:nvPicPr>
          <p:cNvPr id="21510" name="Picture 6">
            <a:extLst>
              <a:ext uri="{FF2B5EF4-FFF2-40B4-BE49-F238E27FC236}">
                <a16:creationId xmlns:a16="http://schemas.microsoft.com/office/drawing/2014/main" id="{A2CF2D95-72FC-4B8C-8444-55A1007616E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86400" y="347662"/>
            <a:ext cx="4351338" cy="1555750"/>
          </a:xfrm>
          <a:prstGeom prst="rect">
            <a:avLst/>
          </a:prstGeom>
          <a:noFill/>
          <a:extLst>
            <a:ext uri="{909E8E84-426E-40DD-AFC4-6F175D3DCCD1}">
              <a14:hiddenFill xmlns:a14="http://schemas.microsoft.com/office/drawing/2010/main">
                <a:solidFill>
                  <a:srgbClr val="FFFFFF"/>
                </a:solidFill>
              </a14:hiddenFill>
            </a:ext>
          </a:extLst>
        </p:spPr>
      </p:pic>
      <p:pic>
        <p:nvPicPr>
          <p:cNvPr id="21509" name="Picture 5">
            <a:extLst>
              <a:ext uri="{FF2B5EF4-FFF2-40B4-BE49-F238E27FC236}">
                <a16:creationId xmlns:a16="http://schemas.microsoft.com/office/drawing/2014/main" id="{125AF8C6-4767-4765-BF24-E6A1E2CE37A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61559" y="471488"/>
            <a:ext cx="3686175" cy="2795587"/>
          </a:xfrm>
          <a:prstGeom prst="rect">
            <a:avLst/>
          </a:prstGeom>
          <a:noFill/>
          <a:extLst>
            <a:ext uri="{909E8E84-426E-40DD-AFC4-6F175D3DCCD1}">
              <a14:hiddenFill xmlns:a14="http://schemas.microsoft.com/office/drawing/2010/main">
                <a:solidFill>
                  <a:srgbClr val="FFFFFF"/>
                </a:solidFill>
              </a14:hiddenFill>
            </a:ext>
          </a:extLst>
        </p:spPr>
      </p:pic>
      <p:pic>
        <p:nvPicPr>
          <p:cNvPr id="21508" name="Picture 4">
            <a:extLst>
              <a:ext uri="{FF2B5EF4-FFF2-40B4-BE49-F238E27FC236}">
                <a16:creationId xmlns:a16="http://schemas.microsoft.com/office/drawing/2014/main" id="{85EEB322-84E1-49DC-9F29-C86292191F3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34434" y="2089149"/>
            <a:ext cx="2805113" cy="174148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BB25FA52-4A4D-470C-A9C4-DA0522C5CFEC}"/>
              </a:ext>
            </a:extLst>
          </p:cNvPr>
          <p:cNvSpPr/>
          <p:nvPr/>
        </p:nvSpPr>
        <p:spPr>
          <a:xfrm>
            <a:off x="2277434" y="216907"/>
            <a:ext cx="4067175" cy="6461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FF0000"/>
                </a:solidFill>
                <a:latin typeface="Times New Roman" panose="02020603050405020304" pitchFamily="18" charset="0"/>
                <a:cs typeface="Times New Roman" panose="02020603050405020304" pitchFamily="18" charset="0"/>
              </a:rPr>
              <a:t>1) Thế nào là từ đồng nghĩa</a:t>
            </a:r>
          </a:p>
        </p:txBody>
      </p:sp>
      <p:sp>
        <p:nvSpPr>
          <p:cNvPr id="11" name="Rectangle 10">
            <a:extLst>
              <a:ext uri="{FF2B5EF4-FFF2-40B4-BE49-F238E27FC236}">
                <a16:creationId xmlns:a16="http://schemas.microsoft.com/office/drawing/2014/main" id="{A65F2F18-6934-45F2-9580-833A3B08EF6E}"/>
              </a:ext>
            </a:extLst>
          </p:cNvPr>
          <p:cNvSpPr/>
          <p:nvPr/>
        </p:nvSpPr>
        <p:spPr>
          <a:xfrm>
            <a:off x="1745622" y="4841875"/>
            <a:ext cx="4359275" cy="6461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FF0000"/>
                </a:solidFill>
                <a:latin typeface="Times New Roman" panose="02020603050405020304" pitchFamily="18" charset="0"/>
                <a:cs typeface="Times New Roman" panose="02020603050405020304" pitchFamily="18" charset="0"/>
              </a:rPr>
              <a:t>2) Từ đồng nghĩa có mấy loại?</a:t>
            </a:r>
          </a:p>
        </p:txBody>
      </p:sp>
      <p:sp>
        <p:nvSpPr>
          <p:cNvPr id="13" name="TextBox 12">
            <a:extLst>
              <a:ext uri="{FF2B5EF4-FFF2-40B4-BE49-F238E27FC236}">
                <a16:creationId xmlns:a16="http://schemas.microsoft.com/office/drawing/2014/main" id="{41BD6DF1-28C3-44DE-93C4-36346BF7D91A}"/>
              </a:ext>
            </a:extLst>
          </p:cNvPr>
          <p:cNvSpPr txBox="1"/>
          <p:nvPr/>
        </p:nvSpPr>
        <p:spPr>
          <a:xfrm>
            <a:off x="420095" y="4273183"/>
            <a:ext cx="5087904" cy="830997"/>
          </a:xfrm>
          <a:prstGeom prst="rect">
            <a:avLst/>
          </a:prstGeom>
          <a:noFill/>
        </p:spPr>
        <p:txBody>
          <a:bodyPr wrap="square" rtlCol="0">
            <a:spAutoFit/>
          </a:bodyPr>
          <a:lstStyle/>
          <a:p>
            <a:r>
              <a:rPr lang="en-US" sz="4800" b="1">
                <a:latin typeface="Times New Roman" panose="02020603050405020304" pitchFamily="18" charset="0"/>
                <a:cs typeface="Times New Roman" panose="02020603050405020304" pitchFamily="18" charset="0"/>
              </a:rPr>
              <a:t>Yêu cầu cần đạt</a:t>
            </a:r>
          </a:p>
        </p:txBody>
      </p:sp>
      <p:sp>
        <p:nvSpPr>
          <p:cNvPr id="14" name="Google Shape;387;p25">
            <a:extLst>
              <a:ext uri="{FF2B5EF4-FFF2-40B4-BE49-F238E27FC236}">
                <a16:creationId xmlns:a16="http://schemas.microsoft.com/office/drawing/2014/main" id="{A20A408C-A639-4FCD-BD22-33B4905A55C8}"/>
              </a:ext>
            </a:extLst>
          </p:cNvPr>
          <p:cNvSpPr/>
          <p:nvPr/>
        </p:nvSpPr>
        <p:spPr>
          <a:xfrm>
            <a:off x="1576388" y="492919"/>
            <a:ext cx="2438400" cy="684213"/>
          </a:xfrm>
          <a:prstGeom prst="roundRect">
            <a:avLst>
              <a:gd name="adj" fmla="val 6695"/>
            </a:avLst>
          </a:prstGeom>
          <a:solidFill>
            <a:srgbClr val="A8D86F">
              <a:lumMod val="40000"/>
              <a:lumOff val="60000"/>
            </a:srgbClr>
          </a:solidFill>
          <a:ln w="19050" cap="flat" cmpd="sng">
            <a:solidFill>
              <a:srgbClr val="000000"/>
            </a:solidFill>
            <a:prstDash val="dash"/>
            <a:round/>
            <a:headEnd type="none" w="sm" len="sm"/>
            <a:tailEnd type="none" w="sm" len="sm"/>
          </a:ln>
        </p:spPr>
        <p:txBody>
          <a:bodyPr spcFirstLastPara="1" lIns="91425" tIns="91425" rIns="91425" bIns="91425" anchor="ctr"/>
          <a:lstStyle/>
          <a:p>
            <a:pPr algn="ctr" eaLnBrk="1" fontAlgn="auto" hangingPunct="1">
              <a:spcBef>
                <a:spcPts val="0"/>
              </a:spcBef>
              <a:spcAft>
                <a:spcPts val="0"/>
              </a:spcAft>
              <a:buClr>
                <a:srgbClr val="000000"/>
              </a:buClr>
              <a:defRPr/>
            </a:pPr>
            <a:r>
              <a:rPr lang="en-US" sz="2800" b="1" kern="0">
                <a:solidFill>
                  <a:srgbClr val="009900"/>
                </a:solidFill>
                <a:latin typeface="Arial"/>
                <a:cs typeface="Arial"/>
                <a:sym typeface="Arial"/>
              </a:rPr>
              <a:t>Củng cố</a:t>
            </a:r>
            <a:endParaRPr sz="2800" b="1" kern="0">
              <a:solidFill>
                <a:srgbClr val="009900"/>
              </a:solidFill>
              <a:latin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21508"/>
                                        </p:tgtEl>
                                        <p:attrNameLst>
                                          <p:attrName>style.visibility</p:attrName>
                                        </p:attrNameLst>
                                      </p:cBhvr>
                                      <p:to>
                                        <p:strVal val="visible"/>
                                      </p:to>
                                    </p:set>
                                    <p:animEffect transition="in" filter="box(out)">
                                      <p:cBhvr>
                                        <p:cTn id="7" dur="500"/>
                                        <p:tgtEl>
                                          <p:spTgt spid="2150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xit" presetSubtype="32" fill="hold" grpId="1" nodeType="clickEffect">
                                  <p:stCondLst>
                                    <p:cond delay="0"/>
                                  </p:stCondLst>
                                  <p:childTnLst>
                                    <p:animEffect transition="out" filter="box(out)">
                                      <p:cBhvr>
                                        <p:cTn id="16" dur="500"/>
                                        <p:tgtEl>
                                          <p:spTgt spid="2"/>
                                        </p:tgtEl>
                                      </p:cBhvr>
                                    </p:animEffect>
                                    <p:set>
                                      <p:cBhvr>
                                        <p:cTn id="17" dur="1" fill="hold">
                                          <p:stCondLst>
                                            <p:cond delay="499"/>
                                          </p:stCondLst>
                                        </p:cTn>
                                        <p:tgtEl>
                                          <p:spTgt spid="2"/>
                                        </p:tgtEl>
                                        <p:attrNameLst>
                                          <p:attrName>style.visibility</p:attrName>
                                        </p:attrNameLst>
                                      </p:cBhvr>
                                      <p:to>
                                        <p:strVal val="hidden"/>
                                      </p:to>
                                    </p:set>
                                  </p:childTnLst>
                                </p:cTn>
                              </p:par>
                              <p:par>
                                <p:cTn id="18" presetID="22" presetClass="entr" presetSubtype="8" fill="hold" nodeType="withEffect">
                                  <p:stCondLst>
                                    <p:cond delay="0"/>
                                  </p:stCondLst>
                                  <p:childTnLst>
                                    <p:set>
                                      <p:cBhvr>
                                        <p:cTn id="19" dur="1" fill="hold">
                                          <p:stCondLst>
                                            <p:cond delay="0"/>
                                          </p:stCondLst>
                                        </p:cTn>
                                        <p:tgtEl>
                                          <p:spTgt spid="21509"/>
                                        </p:tgtEl>
                                        <p:attrNameLst>
                                          <p:attrName>style.visibility</p:attrName>
                                        </p:attrNameLst>
                                      </p:cBhvr>
                                      <p:to>
                                        <p:strVal val="visible"/>
                                      </p:to>
                                    </p:set>
                                    <p:animEffect transition="in" filter="wipe(left)">
                                      <p:cBhvr>
                                        <p:cTn id="20" dur="500"/>
                                        <p:tgtEl>
                                          <p:spTgt spid="21509"/>
                                        </p:tgtEl>
                                      </p:cBhvr>
                                    </p:animEffect>
                                  </p:childTnLst>
                                </p:cTn>
                              </p:par>
                            </p:childTnLst>
                          </p:cTn>
                        </p:par>
                        <p:par>
                          <p:cTn id="21" fill="hold" nodeType="withGroup">
                            <p:stCondLst>
                              <p:cond delay="500"/>
                            </p:stCondLst>
                            <p:childTnLst>
                              <p:par>
                                <p:cTn id="22" presetID="22" presetClass="entr" presetSubtype="8" fill="hold" nodeType="afterEffect">
                                  <p:stCondLst>
                                    <p:cond delay="0"/>
                                  </p:stCondLst>
                                  <p:childTnLst>
                                    <p:set>
                                      <p:cBhvr>
                                        <p:cTn id="23" dur="1" fill="hold">
                                          <p:stCondLst>
                                            <p:cond delay="0"/>
                                          </p:stCondLst>
                                        </p:cTn>
                                        <p:tgtEl>
                                          <p:spTgt spid="21510"/>
                                        </p:tgtEl>
                                        <p:attrNameLst>
                                          <p:attrName>style.visibility</p:attrName>
                                        </p:attrNameLst>
                                      </p:cBhvr>
                                      <p:to>
                                        <p:strVal val="visible"/>
                                      </p:to>
                                    </p:set>
                                    <p:animEffect transition="in" filter="wipe(left)">
                                      <p:cBhvr>
                                        <p:cTn id="24" dur="500"/>
                                        <p:tgtEl>
                                          <p:spTgt spid="21510"/>
                                        </p:tgtEl>
                                      </p:cBhvr>
                                    </p:animEffect>
                                  </p:childTnLst>
                                </p:cTn>
                              </p:par>
                            </p:childTnLst>
                          </p:cTn>
                        </p:par>
                      </p:childTnLst>
                    </p:cTn>
                  </p:par>
                  <p:par>
                    <p:cTn id="25" fill="hold">
                      <p:stCondLst>
                        <p:cond delay="indefinite"/>
                      </p:stCondLst>
                      <p:childTnLst>
                        <p:par>
                          <p:cTn id="26" fill="hold" nodeType="withGroup">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barn(inVertical)">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xit" presetSubtype="10" fill="hold" grpId="1" nodeType="clickEffect">
                                  <p:stCondLst>
                                    <p:cond delay="0"/>
                                  </p:stCondLst>
                                  <p:childTnLst>
                                    <p:animEffect transition="out" filter="checkerboard(across)">
                                      <p:cBhvr>
                                        <p:cTn id="33" dur="500"/>
                                        <p:tgtEl>
                                          <p:spTgt spid="11"/>
                                        </p:tgtEl>
                                      </p:cBhvr>
                                    </p:animEffect>
                                    <p:set>
                                      <p:cBhvr>
                                        <p:cTn id="34" dur="1" fill="hold">
                                          <p:stCondLst>
                                            <p:cond delay="499"/>
                                          </p:stCondLst>
                                        </p:cTn>
                                        <p:tgtEl>
                                          <p:spTgt spid="11"/>
                                        </p:tgtEl>
                                        <p:attrNameLst>
                                          <p:attrName>style.visibility</p:attrName>
                                        </p:attrNameLst>
                                      </p:cBhvr>
                                      <p:to>
                                        <p:strVal val="hidden"/>
                                      </p:to>
                                    </p:set>
                                  </p:childTnLst>
                                </p:cTn>
                              </p:par>
                              <p:par>
                                <p:cTn id="35" presetID="22" presetClass="entr" presetSubtype="8" fill="hold" nodeType="withEffect">
                                  <p:stCondLst>
                                    <p:cond delay="0"/>
                                  </p:stCondLst>
                                  <p:childTnLst>
                                    <p:set>
                                      <p:cBhvr>
                                        <p:cTn id="36" dur="1" fill="hold">
                                          <p:stCondLst>
                                            <p:cond delay="0"/>
                                          </p:stCondLst>
                                        </p:cTn>
                                        <p:tgtEl>
                                          <p:spTgt spid="21511"/>
                                        </p:tgtEl>
                                        <p:attrNameLst>
                                          <p:attrName>style.visibility</p:attrName>
                                        </p:attrNameLst>
                                      </p:cBhvr>
                                      <p:to>
                                        <p:strVal val="visible"/>
                                      </p:to>
                                    </p:set>
                                    <p:animEffect transition="in" filter="wipe(left)">
                                      <p:cBhvr>
                                        <p:cTn id="37" dur="500"/>
                                        <p:tgtEl>
                                          <p:spTgt spid="2151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21512"/>
                                        </p:tgtEl>
                                        <p:attrNameLst>
                                          <p:attrName>style.visibility</p:attrName>
                                        </p:attrNameLst>
                                      </p:cBhvr>
                                      <p:to>
                                        <p:strVal val="visible"/>
                                      </p:to>
                                    </p:set>
                                    <p:animEffect transition="in" filter="wipe(left)">
                                      <p:cBhvr>
                                        <p:cTn id="42" dur="500"/>
                                        <p:tgtEl>
                                          <p:spTgt spid="2151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21513"/>
                                        </p:tgtEl>
                                        <p:attrNameLst>
                                          <p:attrName>style.visibility</p:attrName>
                                        </p:attrNameLst>
                                      </p:cBhvr>
                                      <p:to>
                                        <p:strVal val="visible"/>
                                      </p:to>
                                    </p:set>
                                    <p:animEffect transition="in" filter="wipe(left)">
                                      <p:cBhvr>
                                        <p:cTn id="47" dur="500"/>
                                        <p:tgtEl>
                                          <p:spTgt spid="21513"/>
                                        </p:tgtEl>
                                      </p:cBhvr>
                                    </p:animEffect>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1000"/>
                                        <p:tgtEl>
                                          <p:spTgt spid="13"/>
                                        </p:tgtEl>
                                      </p:cBhvr>
                                    </p:animEffect>
                                    <p:anim calcmode="lin" valueType="num">
                                      <p:cBhvr>
                                        <p:cTn id="53" dur="1000" fill="hold"/>
                                        <p:tgtEl>
                                          <p:spTgt spid="13"/>
                                        </p:tgtEl>
                                        <p:attrNameLst>
                                          <p:attrName>ppt_x</p:attrName>
                                        </p:attrNameLst>
                                      </p:cBhvr>
                                      <p:tavLst>
                                        <p:tav tm="0">
                                          <p:val>
                                            <p:strVal val="#ppt_x"/>
                                          </p:val>
                                        </p:tav>
                                        <p:tav tm="100000">
                                          <p:val>
                                            <p:strVal val="#ppt_x"/>
                                          </p:val>
                                        </p:tav>
                                      </p:tavLst>
                                    </p:anim>
                                    <p:anim calcmode="lin" valueType="num">
                                      <p:cBhvr>
                                        <p:cTn id="5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11" grpId="0"/>
      <p:bldP spid="11" grpId="1"/>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hape, rectangle&#10;&#10;Description automatically generated">
            <a:extLst>
              <a:ext uri="{FF2B5EF4-FFF2-40B4-BE49-F238E27FC236}">
                <a16:creationId xmlns:a16="http://schemas.microsoft.com/office/drawing/2014/main" id="{B229CA9F-967B-49DC-AB60-8E29B7E7D6D5}"/>
              </a:ext>
            </a:extLst>
          </p:cNvPr>
          <p:cNvPicPr>
            <a:picLocks noChangeAspect="1"/>
          </p:cNvPicPr>
          <p:nvPr/>
        </p:nvPicPr>
        <p:blipFill>
          <a:blip r:embed="rId3"/>
          <a:stretch>
            <a:fillRect/>
          </a:stretch>
        </p:blipFill>
        <p:spPr>
          <a:xfrm>
            <a:off x="-77402" y="-30848"/>
            <a:ext cx="12269402" cy="6888848"/>
          </a:xfrm>
          <a:prstGeom prst="rect">
            <a:avLst/>
          </a:prstGeom>
        </p:spPr>
      </p:pic>
      <p:sp>
        <p:nvSpPr>
          <p:cNvPr id="8" name="Subtitle 2">
            <a:extLst>
              <a:ext uri="{FF2B5EF4-FFF2-40B4-BE49-F238E27FC236}">
                <a16:creationId xmlns:a16="http://schemas.microsoft.com/office/drawing/2014/main" id="{691876ED-5CFB-4719-956C-7D4438DEAB4F}"/>
              </a:ext>
            </a:extLst>
          </p:cNvPr>
          <p:cNvSpPr txBox="1">
            <a:spLocks/>
          </p:cNvSpPr>
          <p:nvPr/>
        </p:nvSpPr>
        <p:spPr>
          <a:xfrm>
            <a:off x="1866900" y="2286000"/>
            <a:ext cx="7772400" cy="3200400"/>
          </a:xfrm>
          <a:prstGeom prst="rect">
            <a:avLst/>
          </a:prstGeom>
          <a:noFill/>
          <a:ln>
            <a:noFill/>
          </a:ln>
        </p:spPr>
        <p:txBody>
          <a:bodyPr spcFirstLastPara="1" lIns="91425" tIns="91425" rIns="91425" bIns="91425"/>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1"/>
              </a:buClr>
              <a:buSzPts val="1600"/>
              <a:buFont typeface="Zilla Slab"/>
              <a:buNone/>
              <a:defRPr sz="2000" b="0" i="0" u="none" strike="noStrike" cap="none">
                <a:solidFill>
                  <a:schemeClr val="dk1"/>
                </a:solidFill>
                <a:latin typeface="Zilla Slab Light"/>
                <a:ea typeface="Zilla Slab Light"/>
                <a:cs typeface="Zilla Slab Light"/>
                <a:sym typeface="Zilla Slab Light"/>
              </a:defRPr>
            </a:lvl1pPr>
            <a:lvl2pPr marL="914400" marR="0" lvl="1"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2pPr>
            <a:lvl3pPr marL="1371600" marR="0" lvl="2"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3pPr>
            <a:lvl4pPr marL="1828800" marR="0" lvl="3"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4pPr>
            <a:lvl5pPr marL="2286000" marR="0" lvl="4"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5pPr>
            <a:lvl6pPr marL="2743200" marR="0" lvl="5"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6pPr>
            <a:lvl7pPr marL="3200400" marR="0" lvl="6"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7pPr>
            <a:lvl8pPr marL="3657600" marR="0" lvl="7"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8pPr>
            <a:lvl9pPr marL="4114800" marR="0" lvl="8"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9pPr>
          </a:lstStyle>
          <a:p>
            <a:pPr algn="just" eaLnBrk="1" fontAlgn="auto" hangingPunct="1">
              <a:lnSpc>
                <a:spcPct val="150000"/>
              </a:lnSpc>
              <a:buClr>
                <a:srgbClr val="3E3B36"/>
              </a:buClr>
              <a:defRPr/>
            </a:pPr>
            <a:r>
              <a:rPr lang="en-US" sz="2200" kern="0">
                <a:solidFill>
                  <a:srgbClr val="006600"/>
                </a:solidFill>
                <a:latin typeface="Arial"/>
              </a:rPr>
              <a:t>- Hoàn thành VBTV: Từ đồng nghĩa</a:t>
            </a:r>
          </a:p>
          <a:p>
            <a:pPr algn="just" eaLnBrk="1" fontAlgn="auto" hangingPunct="1">
              <a:lnSpc>
                <a:spcPct val="150000"/>
              </a:lnSpc>
              <a:buClr>
                <a:srgbClr val="3E3B36"/>
              </a:buClr>
              <a:defRPr/>
            </a:pPr>
            <a:r>
              <a:rPr lang="en-US" sz="2200" kern="0">
                <a:solidFill>
                  <a:srgbClr val="006600"/>
                </a:solidFill>
                <a:latin typeface="Arial"/>
              </a:rPr>
              <a:t>- Chuẩn bị bài làm ra vở cho tiết học: </a:t>
            </a:r>
          </a:p>
          <a:p>
            <a:pPr eaLnBrk="1" fontAlgn="auto" hangingPunct="1">
              <a:lnSpc>
                <a:spcPct val="150000"/>
              </a:lnSpc>
              <a:buClr>
                <a:srgbClr val="3E3B36"/>
              </a:buClr>
              <a:defRPr/>
            </a:pPr>
            <a:r>
              <a:rPr lang="en-US" sz="2200" kern="0">
                <a:solidFill>
                  <a:srgbClr val="006600"/>
                </a:solidFill>
                <a:latin typeface="Arial"/>
              </a:rPr>
              <a:t>LUYỆN TẬP VỀ TỪ ĐỒNG NGHĨA (trang 13)</a:t>
            </a:r>
          </a:p>
          <a:p>
            <a:pPr algn="l" eaLnBrk="1" fontAlgn="auto" hangingPunct="1">
              <a:lnSpc>
                <a:spcPct val="150000"/>
              </a:lnSpc>
              <a:buClr>
                <a:srgbClr val="3E3B36"/>
              </a:buClr>
              <a:defRPr/>
            </a:pPr>
            <a:r>
              <a:rPr lang="en-US" sz="2200" kern="0">
                <a:solidFill>
                  <a:srgbClr val="006600"/>
                </a:solidFill>
                <a:latin typeface="Arial"/>
              </a:rPr>
              <a:t>+ Dựa vào sơ đồ học thuộc lí thuyết</a:t>
            </a:r>
          </a:p>
          <a:p>
            <a:pPr algn="l" eaLnBrk="1" fontAlgn="auto" hangingPunct="1">
              <a:lnSpc>
                <a:spcPct val="150000"/>
              </a:lnSpc>
              <a:buClr>
                <a:srgbClr val="3E3B36"/>
              </a:buClr>
              <a:defRPr/>
            </a:pPr>
            <a:r>
              <a:rPr lang="en-US" sz="2200" kern="0">
                <a:solidFill>
                  <a:srgbClr val="006600"/>
                </a:solidFill>
                <a:latin typeface="Arial"/>
              </a:rPr>
              <a:t>+ Chuẩn bị bài Luyện tập về từ đồng nghĩa ( trang 13)</a:t>
            </a:r>
          </a:p>
        </p:txBody>
      </p:sp>
      <p:sp>
        <p:nvSpPr>
          <p:cNvPr id="9" name="Google Shape;387;p25">
            <a:extLst>
              <a:ext uri="{FF2B5EF4-FFF2-40B4-BE49-F238E27FC236}">
                <a16:creationId xmlns:a16="http://schemas.microsoft.com/office/drawing/2014/main" id="{673129A9-4A7E-493B-9B43-5D7CFC3E33D7}"/>
              </a:ext>
            </a:extLst>
          </p:cNvPr>
          <p:cNvSpPr/>
          <p:nvPr/>
        </p:nvSpPr>
        <p:spPr>
          <a:xfrm>
            <a:off x="1866900" y="1123950"/>
            <a:ext cx="2438400" cy="684213"/>
          </a:xfrm>
          <a:prstGeom prst="roundRect">
            <a:avLst>
              <a:gd name="adj" fmla="val 6695"/>
            </a:avLst>
          </a:prstGeom>
          <a:solidFill>
            <a:srgbClr val="A8D86F">
              <a:lumMod val="40000"/>
              <a:lumOff val="60000"/>
            </a:srgbClr>
          </a:solidFill>
          <a:ln w="19050" cap="flat" cmpd="sng">
            <a:solidFill>
              <a:srgbClr val="000000"/>
            </a:solidFill>
            <a:prstDash val="dash"/>
            <a:round/>
            <a:headEnd type="none" w="sm" len="sm"/>
            <a:tailEnd type="none" w="sm" len="sm"/>
          </a:ln>
        </p:spPr>
        <p:txBody>
          <a:bodyPr spcFirstLastPara="1" lIns="91425" tIns="91425" rIns="91425" bIns="91425" anchor="ctr"/>
          <a:lstStyle/>
          <a:p>
            <a:pPr algn="ctr" eaLnBrk="1" fontAlgn="auto" hangingPunct="1">
              <a:spcBef>
                <a:spcPts val="0"/>
              </a:spcBef>
              <a:spcAft>
                <a:spcPts val="0"/>
              </a:spcAft>
              <a:buClr>
                <a:srgbClr val="000000"/>
              </a:buClr>
              <a:defRPr/>
            </a:pPr>
            <a:r>
              <a:rPr lang="en-US" sz="2800" b="1" kern="0">
                <a:solidFill>
                  <a:srgbClr val="009900"/>
                </a:solidFill>
                <a:latin typeface="Arial"/>
                <a:cs typeface="Arial"/>
                <a:sym typeface="Arial"/>
              </a:rPr>
              <a:t>Dặn dò:</a:t>
            </a:r>
            <a:endParaRPr sz="2800" b="1" kern="0">
              <a:solidFill>
                <a:srgbClr val="009900"/>
              </a:solidFill>
              <a:latin typeface="Arial"/>
              <a:cs typeface="Arial"/>
              <a:sym typeface="Arial"/>
            </a:endParaRPr>
          </a:p>
        </p:txBody>
      </p:sp>
    </p:spTree>
    <p:extLst>
      <p:ext uri="{BB962C8B-B14F-4D97-AF65-F5344CB8AC3E}">
        <p14:creationId xmlns:p14="http://schemas.microsoft.com/office/powerpoint/2010/main" val="1273016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3893" y="-29008"/>
            <a:ext cx="12267235" cy="6887008"/>
          </a:xfrm>
          <a:prstGeom prst="rect">
            <a:avLst/>
          </a:prstGeom>
        </p:spPr>
      </p:pic>
      <p:sp>
        <p:nvSpPr>
          <p:cNvPr id="7" name="TextBox 6"/>
          <p:cNvSpPr txBox="1"/>
          <p:nvPr/>
        </p:nvSpPr>
        <p:spPr>
          <a:xfrm>
            <a:off x="1177741" y="1858807"/>
            <a:ext cx="9836517" cy="830997"/>
          </a:xfrm>
          <a:prstGeom prst="rect">
            <a:avLst/>
          </a:prstGeom>
          <a:noFill/>
        </p:spPr>
        <p:txBody>
          <a:bodyPr wrap="square" rtlCol="0">
            <a:spAutoFit/>
          </a:bodyPr>
          <a:lstStyle/>
          <a:p>
            <a:pPr algn="ctr"/>
            <a:r>
              <a:rPr lang="en-US" sz="4800" b="1">
                <a:solidFill>
                  <a:srgbClr val="FF0000"/>
                </a:solidFill>
                <a:latin typeface="Times New Roman" panose="02020603050405020304" pitchFamily="18" charset="0"/>
                <a:cs typeface="Times New Roman" panose="02020603050405020304" pitchFamily="18" charset="0"/>
              </a:rPr>
              <a:t>Từ đồng nghĩa</a:t>
            </a:r>
          </a:p>
        </p:txBody>
      </p:sp>
      <p:sp>
        <p:nvSpPr>
          <p:cNvPr id="8" name="TextBox 7"/>
          <p:cNvSpPr txBox="1"/>
          <p:nvPr/>
        </p:nvSpPr>
        <p:spPr>
          <a:xfrm>
            <a:off x="1155288" y="2752188"/>
            <a:ext cx="9858969" cy="830997"/>
          </a:xfrm>
          <a:prstGeom prst="rect">
            <a:avLst/>
          </a:prstGeom>
          <a:noFill/>
        </p:spPr>
        <p:txBody>
          <a:bodyPr wrap="square" rtlCol="0">
            <a:spAutoFit/>
          </a:bodyPr>
          <a:lstStyle/>
          <a:p>
            <a:r>
              <a:rPr lang="en-US" sz="4800" b="1">
                <a:latin typeface="Times New Roman" panose="02020603050405020304" pitchFamily="18" charset="0"/>
                <a:cs typeface="Times New Roman" panose="02020603050405020304" pitchFamily="18" charset="0"/>
              </a:rPr>
              <a:t>Yêu cầu cần đạt</a:t>
            </a:r>
          </a:p>
        </p:txBody>
      </p:sp>
      <p:sp>
        <p:nvSpPr>
          <p:cNvPr id="10" name="TextBox 9"/>
          <p:cNvSpPr txBox="1"/>
          <p:nvPr/>
        </p:nvSpPr>
        <p:spPr>
          <a:xfrm>
            <a:off x="1155289" y="3689014"/>
            <a:ext cx="9858968" cy="2308324"/>
          </a:xfrm>
          <a:prstGeom prst="rect">
            <a:avLst/>
          </a:prstGeom>
          <a:noFill/>
        </p:spPr>
        <p:txBody>
          <a:bodyPr wrap="square" rtlCol="0">
            <a:spAutoFit/>
          </a:bodyPr>
          <a:lstStyle/>
          <a:p>
            <a:pPr marL="571500" indent="-571500">
              <a:buFontTx/>
              <a:buChar char="-"/>
            </a:pPr>
            <a:r>
              <a:rPr lang="en-US" sz="3600">
                <a:latin typeface="Times New Roman" panose="02020603050405020304" pitchFamily="18" charset="0"/>
                <a:cs typeface="Times New Roman" panose="02020603050405020304" pitchFamily="18" charset="0"/>
              </a:rPr>
              <a:t>Hiểu thế nào là từ đồng nghĩa, từ đồng nghĩa hoàn toàn và không hoàn toàn.</a:t>
            </a:r>
          </a:p>
          <a:p>
            <a:pPr marL="571500" indent="-571500">
              <a:buFontTx/>
              <a:buChar char="-"/>
            </a:pPr>
            <a:r>
              <a:rPr lang="en-US" sz="3600">
                <a:latin typeface="Times New Roman" panose="02020603050405020304" pitchFamily="18" charset="0"/>
                <a:cs typeface="Times New Roman" panose="02020603050405020304" pitchFamily="18" charset="0"/>
              </a:rPr>
              <a:t>Vận dụng làm đúng các bài tập thực hành tìm từ đồng nghĩa, đặt câu phân biệt từ đồng nghĩa.</a:t>
            </a:r>
          </a:p>
        </p:txBody>
      </p:sp>
    </p:spTree>
    <p:extLst>
      <p:ext uri="{BB962C8B-B14F-4D97-AF65-F5344CB8AC3E}">
        <p14:creationId xmlns:p14="http://schemas.microsoft.com/office/powerpoint/2010/main" val="157954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A2164E48-A39D-4A72-A69B-C866B0E81151}"/>
              </a:ext>
            </a:extLst>
          </p:cNvPr>
          <p:cNvPicPr>
            <a:picLocks noChangeAspect="1"/>
          </p:cNvPicPr>
          <p:nvPr/>
        </p:nvPicPr>
        <p:blipFill>
          <a:blip r:embed="rId3"/>
          <a:stretch>
            <a:fillRect/>
          </a:stretch>
        </p:blipFill>
        <p:spPr>
          <a:xfrm>
            <a:off x="-43204" y="-18587"/>
            <a:ext cx="12278408" cy="6895174"/>
          </a:xfrm>
          <a:prstGeom prst="rect">
            <a:avLst/>
          </a:prstGeom>
        </p:spPr>
      </p:pic>
      <p:sp>
        <p:nvSpPr>
          <p:cNvPr id="45058" name="Rectangle 2"/>
          <p:cNvSpPr>
            <a:spLocks noGrp="1" noChangeArrowheads="1"/>
          </p:cNvSpPr>
          <p:nvPr>
            <p:ph type="body" sz="half" idx="4294967295"/>
          </p:nvPr>
        </p:nvSpPr>
        <p:spPr>
          <a:xfrm>
            <a:off x="876300" y="34924"/>
            <a:ext cx="11077575" cy="5417187"/>
          </a:xfrm>
        </p:spPr>
        <p:txBody>
          <a:bodyPr/>
          <a:lstStyle/>
          <a:p>
            <a:pPr marL="533400" indent="-533400" algn="just" eaLnBrk="1" hangingPunct="1">
              <a:lnSpc>
                <a:spcPct val="90000"/>
              </a:lnSpc>
              <a:buNone/>
            </a:pPr>
            <a:r>
              <a:rPr lang="en-US" altLang="en-US" sz="3000" b="1" u="sng">
                <a:solidFill>
                  <a:srgbClr val="FF0000"/>
                </a:solidFill>
                <a:latin typeface="Times New Roman" panose="02020603050405020304" pitchFamily="18" charset="0"/>
                <a:cs typeface="Times New Roman" panose="02020603050405020304" pitchFamily="18" charset="0"/>
              </a:rPr>
              <a:t>I. Nhận xét:</a:t>
            </a:r>
          </a:p>
          <a:p>
            <a:pPr marL="533400" indent="-533400" algn="just" eaLnBrk="1" hangingPunct="1">
              <a:lnSpc>
                <a:spcPct val="90000"/>
              </a:lnSpc>
              <a:buNone/>
            </a:pPr>
            <a:r>
              <a:rPr lang="en-US" altLang="en-US" sz="3000">
                <a:solidFill>
                  <a:srgbClr val="FF0000"/>
                </a:solidFill>
                <a:latin typeface="Times New Roman" panose="02020603050405020304" pitchFamily="18" charset="0"/>
                <a:cs typeface="Times New Roman" panose="02020603050405020304" pitchFamily="18" charset="0"/>
              </a:rPr>
              <a:t>1- </a:t>
            </a:r>
            <a:r>
              <a:rPr lang="en-US" altLang="en-US" sz="3000" i="1">
                <a:solidFill>
                  <a:srgbClr val="FF0000"/>
                </a:solidFill>
                <a:latin typeface="Times New Roman" panose="02020603050405020304" pitchFamily="18" charset="0"/>
                <a:cs typeface="Times New Roman" panose="02020603050405020304" pitchFamily="18" charset="0"/>
              </a:rPr>
              <a:t>So sánh nghĩa của các từ in đậm trong mỗi ví dụ sau:</a:t>
            </a:r>
            <a:endParaRPr lang="en-US" altLang="en-US" sz="3000">
              <a:solidFill>
                <a:srgbClr val="FF0000"/>
              </a:solidFill>
              <a:latin typeface="Times New Roman" panose="02020603050405020304" pitchFamily="18" charset="0"/>
              <a:cs typeface="Times New Roman" panose="02020603050405020304" pitchFamily="18" charset="0"/>
            </a:endParaRPr>
          </a:p>
          <a:p>
            <a:pPr marL="533400" indent="-533400" algn="just" eaLnBrk="1" hangingPunct="1">
              <a:lnSpc>
                <a:spcPct val="90000"/>
              </a:lnSpc>
              <a:buFontTx/>
              <a:buAutoNum type="alphaLcParenR"/>
            </a:pPr>
            <a:r>
              <a:rPr lang="en-US" altLang="en-US" sz="3000">
                <a:latin typeface="Times New Roman" panose="02020603050405020304" pitchFamily="18" charset="0"/>
                <a:cs typeface="Times New Roman" panose="02020603050405020304" pitchFamily="18" charset="0"/>
              </a:rPr>
              <a:t>Sau 80 năm giời nô lệ làm cho nước nhà bị yếu hèn, ngày nay chúng ta cần phải </a:t>
            </a:r>
            <a:r>
              <a:rPr lang="en-US" altLang="en-US" sz="3000" i="1">
                <a:solidFill>
                  <a:srgbClr val="FF0000"/>
                </a:solidFill>
                <a:latin typeface="Times New Roman" panose="02020603050405020304" pitchFamily="18" charset="0"/>
                <a:cs typeface="Times New Roman" panose="02020603050405020304" pitchFamily="18" charset="0"/>
              </a:rPr>
              <a:t>xây dựng</a:t>
            </a:r>
            <a:r>
              <a:rPr lang="en-US" altLang="en-US" sz="3000">
                <a:solidFill>
                  <a:srgbClr val="FF0000"/>
                </a:solidFill>
                <a:latin typeface="Times New Roman" panose="02020603050405020304" pitchFamily="18" charset="0"/>
                <a:cs typeface="Times New Roman" panose="02020603050405020304" pitchFamily="18" charset="0"/>
              </a:rPr>
              <a:t> </a:t>
            </a:r>
            <a:r>
              <a:rPr lang="en-US" altLang="en-US" sz="3000">
                <a:latin typeface="Times New Roman" panose="02020603050405020304" pitchFamily="18" charset="0"/>
                <a:cs typeface="Times New Roman" panose="02020603050405020304" pitchFamily="18" charset="0"/>
              </a:rPr>
              <a:t>lại cơ đồ mà tổ tiên đã để lại cho chúng ta, làm sao cho chúng ta theo kịp các nước khác trên hoàn cầu. Trong công cuộc </a:t>
            </a:r>
            <a:r>
              <a:rPr lang="en-US" altLang="en-US" sz="3000" i="1">
                <a:solidFill>
                  <a:srgbClr val="FF0000"/>
                </a:solidFill>
                <a:latin typeface="Times New Roman" panose="02020603050405020304" pitchFamily="18" charset="0"/>
                <a:cs typeface="Times New Roman" panose="02020603050405020304" pitchFamily="18" charset="0"/>
              </a:rPr>
              <a:t>kiến thiết</a:t>
            </a:r>
            <a:r>
              <a:rPr lang="en-US" altLang="en-US" sz="3000">
                <a:solidFill>
                  <a:srgbClr val="FF0000"/>
                </a:solidFill>
                <a:latin typeface="Times New Roman" panose="02020603050405020304" pitchFamily="18" charset="0"/>
                <a:cs typeface="Times New Roman" panose="02020603050405020304" pitchFamily="18" charset="0"/>
              </a:rPr>
              <a:t> </a:t>
            </a:r>
            <a:r>
              <a:rPr lang="en-US" altLang="en-US" sz="3000">
                <a:latin typeface="Times New Roman" panose="02020603050405020304" pitchFamily="18" charset="0"/>
                <a:cs typeface="Times New Roman" panose="02020603050405020304" pitchFamily="18" charset="0"/>
              </a:rPr>
              <a:t>đó, nước nhà trông mong chờ đợi ở các em rất nhiều.</a:t>
            </a:r>
          </a:p>
          <a:p>
            <a:pPr marL="533400" indent="-533400" algn="just" eaLnBrk="1" hangingPunct="1">
              <a:lnSpc>
                <a:spcPct val="90000"/>
              </a:lnSpc>
              <a:buNone/>
            </a:pPr>
            <a:r>
              <a:rPr lang="en-US" altLang="en-US" sz="3000">
                <a:latin typeface="Times New Roman" panose="02020603050405020304" pitchFamily="18" charset="0"/>
                <a:cs typeface="Times New Roman" panose="02020603050405020304" pitchFamily="18" charset="0"/>
              </a:rPr>
              <a:t>                                                                              </a:t>
            </a:r>
            <a:r>
              <a:rPr lang="en-US" altLang="en-US" sz="2800" b="1" i="1">
                <a:latin typeface="Times New Roman" panose="02020603050405020304" pitchFamily="18" charset="0"/>
                <a:cs typeface="Times New Roman" panose="02020603050405020304" pitchFamily="18" charset="0"/>
              </a:rPr>
              <a:t>Hồ Chí Minh</a:t>
            </a:r>
          </a:p>
          <a:p>
            <a:pPr marL="533400" indent="-533400" algn="just" eaLnBrk="1" hangingPunct="1">
              <a:lnSpc>
                <a:spcPct val="90000"/>
              </a:lnSpc>
              <a:buNone/>
            </a:pPr>
            <a:r>
              <a:rPr lang="en-US" altLang="en-US" sz="3000">
                <a:solidFill>
                  <a:srgbClr val="0000CC"/>
                </a:solidFill>
                <a:latin typeface="Times New Roman" panose="02020603050405020304" pitchFamily="18" charset="0"/>
                <a:cs typeface="Times New Roman" panose="02020603050405020304" pitchFamily="18" charset="0"/>
              </a:rPr>
              <a:t>b</a:t>
            </a:r>
            <a:r>
              <a:rPr lang="en-US" altLang="en-US" sz="3000">
                <a:latin typeface="Times New Roman" panose="02020603050405020304" pitchFamily="18" charset="0"/>
                <a:cs typeface="Times New Roman" panose="02020603050405020304" pitchFamily="18" charset="0"/>
              </a:rPr>
              <a:t>)   Màu lúa chín dưới đồng </a:t>
            </a:r>
            <a:r>
              <a:rPr lang="en-US" altLang="en-US" sz="3000" i="1">
                <a:solidFill>
                  <a:srgbClr val="FF0000"/>
                </a:solidFill>
                <a:latin typeface="Times New Roman" panose="02020603050405020304" pitchFamily="18" charset="0"/>
                <a:cs typeface="Times New Roman" panose="02020603050405020304" pitchFamily="18" charset="0"/>
              </a:rPr>
              <a:t>vàng xuộm</a:t>
            </a:r>
            <a:r>
              <a:rPr lang="en-US" altLang="en-US" sz="3000">
                <a:solidFill>
                  <a:srgbClr val="FF0000"/>
                </a:solidFill>
                <a:latin typeface="Times New Roman" panose="02020603050405020304" pitchFamily="18" charset="0"/>
                <a:cs typeface="Times New Roman" panose="02020603050405020304" pitchFamily="18" charset="0"/>
              </a:rPr>
              <a:t> </a:t>
            </a:r>
            <a:r>
              <a:rPr lang="en-US" altLang="en-US" sz="3000">
                <a:latin typeface="Times New Roman" panose="02020603050405020304" pitchFamily="18" charset="0"/>
                <a:cs typeface="Times New Roman" panose="02020603050405020304" pitchFamily="18" charset="0"/>
              </a:rPr>
              <a:t>lại. Nắng nhạt ngả màu </a:t>
            </a:r>
            <a:r>
              <a:rPr lang="en-US" altLang="en-US" sz="3000" i="1">
                <a:solidFill>
                  <a:srgbClr val="FF0000"/>
                </a:solidFill>
                <a:latin typeface="Times New Roman" panose="02020603050405020304" pitchFamily="18" charset="0"/>
                <a:cs typeface="Times New Roman" panose="02020603050405020304" pitchFamily="18" charset="0"/>
              </a:rPr>
              <a:t>vàng hoe</a:t>
            </a:r>
            <a:r>
              <a:rPr lang="en-US" altLang="en-US" sz="3000">
                <a:latin typeface="Times New Roman" panose="02020603050405020304" pitchFamily="18" charset="0"/>
                <a:cs typeface="Times New Roman" panose="02020603050405020304" pitchFamily="18" charset="0"/>
              </a:rPr>
              <a:t>. Trong vườn, lắc lư những chùm quả xoan </a:t>
            </a:r>
            <a:r>
              <a:rPr lang="en-US" altLang="en-US" sz="3000" i="1">
                <a:solidFill>
                  <a:srgbClr val="FF0000"/>
                </a:solidFill>
                <a:latin typeface="Times New Roman" panose="02020603050405020304" pitchFamily="18" charset="0"/>
                <a:cs typeface="Times New Roman" panose="02020603050405020304" pitchFamily="18" charset="0"/>
              </a:rPr>
              <a:t>vàng lịm</a:t>
            </a:r>
            <a:r>
              <a:rPr lang="en-US" altLang="en-US" sz="3000">
                <a:solidFill>
                  <a:srgbClr val="FF0000"/>
                </a:solidFill>
                <a:latin typeface="Times New Roman" panose="02020603050405020304" pitchFamily="18" charset="0"/>
                <a:cs typeface="Times New Roman" panose="02020603050405020304" pitchFamily="18" charset="0"/>
              </a:rPr>
              <a:t> </a:t>
            </a:r>
            <a:r>
              <a:rPr lang="en-US" altLang="en-US" sz="3000">
                <a:latin typeface="Times New Roman" panose="02020603050405020304" pitchFamily="18" charset="0"/>
                <a:cs typeface="Times New Roman" panose="02020603050405020304" pitchFamily="18" charset="0"/>
              </a:rPr>
              <a:t>không trông thấy cuống, như những chuỗi tràng hạt bồ đề treo lơ lửng.</a:t>
            </a:r>
          </a:p>
          <a:p>
            <a:pPr marL="914400" lvl="1" indent="-457200" algn="just" eaLnBrk="1" hangingPunct="1">
              <a:lnSpc>
                <a:spcPct val="90000"/>
              </a:lnSpc>
              <a:buNone/>
            </a:pPr>
            <a:r>
              <a:rPr lang="en-US" altLang="en-US" sz="3000">
                <a:latin typeface="Times New Roman" panose="02020603050405020304" pitchFamily="18" charset="0"/>
                <a:cs typeface="Times New Roman" panose="02020603050405020304" pitchFamily="18" charset="0"/>
              </a:rPr>
              <a:t>	                                                         </a:t>
            </a:r>
            <a:r>
              <a:rPr lang="en-US" altLang="en-US" sz="3000" b="1" i="1">
                <a:latin typeface="Times New Roman" panose="02020603050405020304" pitchFamily="18" charset="0"/>
                <a:cs typeface="Times New Roman" panose="02020603050405020304" pitchFamily="18" charset="0"/>
              </a:rPr>
              <a:t>Tô Hoài</a:t>
            </a:r>
            <a:endParaRPr lang="en-US" altLang="en-US" sz="3000" i="1">
              <a:latin typeface="Times New Roman" panose="02020603050405020304" pitchFamily="18" charset="0"/>
              <a:cs typeface="Times New Roman" panose="02020603050405020304" pitchFamily="18" charset="0"/>
            </a:endParaRPr>
          </a:p>
        </p:txBody>
      </p:sp>
      <p:sp>
        <p:nvSpPr>
          <p:cNvPr id="2" name="Thought Bubble: Cloud 1"/>
          <p:cNvSpPr>
            <a:spLocks noChangeArrowheads="1"/>
          </p:cNvSpPr>
          <p:nvPr/>
        </p:nvSpPr>
        <p:spPr bwMode="auto">
          <a:xfrm>
            <a:off x="2394262" y="1295083"/>
            <a:ext cx="7162800" cy="3097579"/>
          </a:xfrm>
          <a:prstGeom prst="cloudCallout">
            <a:avLst>
              <a:gd name="adj1" fmla="val -20833"/>
              <a:gd name="adj2" fmla="val 62500"/>
            </a:avLst>
          </a:prstGeom>
          <a:solidFill>
            <a:schemeClr val="accent1"/>
          </a:solidFill>
          <a:ln w="9525" algn="ctr">
            <a:solidFill>
              <a:schemeClr val="tx1"/>
            </a:solidFill>
            <a:round/>
            <a:headEnd/>
            <a:tailEnd/>
          </a:ln>
          <a:effectLst>
            <a:softEdge rad="0"/>
          </a:effec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None/>
            </a:pPr>
            <a:r>
              <a:rPr lang="en-US" altLang="en-US">
                <a:solidFill>
                  <a:srgbClr val="000000"/>
                </a:solidFill>
                <a:latin typeface="Times New Roman" panose="02020603050405020304" pitchFamily="18" charset="0"/>
                <a:cs typeface="Times New Roman" panose="02020603050405020304" pitchFamily="18" charset="0"/>
              </a:rPr>
              <a:t>Muốn so sánh được nghĩa của các từ ta</a:t>
            </a:r>
          </a:p>
          <a:p>
            <a:pPr algn="ctr" fontAlgn="base">
              <a:spcBef>
                <a:spcPct val="0"/>
              </a:spcBef>
              <a:spcAft>
                <a:spcPct val="0"/>
              </a:spcAft>
              <a:buNone/>
            </a:pPr>
            <a:r>
              <a:rPr lang="en-US" altLang="en-US">
                <a:solidFill>
                  <a:srgbClr val="000000"/>
                </a:solidFill>
                <a:latin typeface="Times New Roman" panose="02020603050405020304" pitchFamily="18" charset="0"/>
                <a:cs typeface="Times New Roman" panose="02020603050405020304" pitchFamily="18" charset="0"/>
              </a:rPr>
              <a:t> phải làm như thế nào</a:t>
            </a:r>
            <a:r>
              <a:rPr lang="en-US" altLang="en-US" sz="2400">
                <a:solidFill>
                  <a:srgbClr val="000000"/>
                </a:solidFill>
                <a:latin typeface="Times New Roman" panose="02020603050405020304" pitchFamily="18" charset="0"/>
                <a:cs typeface="Times New Roman" panose="02020603050405020304" pitchFamily="18" charset="0"/>
              </a:rPr>
              <a:t>?</a:t>
            </a:r>
          </a:p>
        </p:txBody>
      </p:sp>
      <p:sp>
        <p:nvSpPr>
          <p:cNvPr id="3" name="TextBox 2"/>
          <p:cNvSpPr txBox="1">
            <a:spLocks noChangeArrowheads="1"/>
          </p:cNvSpPr>
          <p:nvPr/>
        </p:nvSpPr>
        <p:spPr bwMode="auto">
          <a:xfrm>
            <a:off x="1219201" y="5452111"/>
            <a:ext cx="1073467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None/>
            </a:pPr>
            <a:r>
              <a:rPr lang="en-US" altLang="en-US" sz="2400" b="1">
                <a:solidFill>
                  <a:srgbClr val="000000"/>
                </a:solidFill>
                <a:latin typeface="Times New Roman" panose="02020603050405020304" pitchFamily="18" charset="0"/>
                <a:cs typeface="Times New Roman" panose="02020603050405020304" pitchFamily="18" charset="0"/>
              </a:rPr>
              <a:t>Tràng hạt bồ đề: </a:t>
            </a:r>
            <a:r>
              <a:rPr lang="en-US" altLang="en-US" sz="2400">
                <a:solidFill>
                  <a:srgbClr val="000000"/>
                </a:solidFill>
                <a:latin typeface="Times New Roman" panose="02020603050405020304" pitchFamily="18" charset="0"/>
                <a:cs typeface="Times New Roman" panose="02020603050405020304" pitchFamily="18" charset="0"/>
              </a:rPr>
              <a:t>chuỗi hạt mà người theo đạo Phật dung để lần từng hạt khi tụng kinh, niệm Phật</a:t>
            </a:r>
          </a:p>
        </p:txBody>
      </p:sp>
      <p:cxnSp>
        <p:nvCxnSpPr>
          <p:cNvPr id="5" name="Straight Connector 4"/>
          <p:cNvCxnSpPr/>
          <p:nvPr/>
        </p:nvCxnSpPr>
        <p:spPr bwMode="auto">
          <a:xfrm>
            <a:off x="1428750" y="914400"/>
            <a:ext cx="1066800" cy="0"/>
          </a:xfrm>
          <a:prstGeom prst="line">
            <a:avLst/>
          </a:prstGeom>
          <a:ln w="38100">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 name="Straight Connector 6"/>
          <p:cNvCxnSpPr>
            <a:cxnSpLocks/>
          </p:cNvCxnSpPr>
          <p:nvPr/>
        </p:nvCxnSpPr>
        <p:spPr bwMode="auto">
          <a:xfrm>
            <a:off x="4972050" y="914400"/>
            <a:ext cx="1371600" cy="0"/>
          </a:xfrm>
          <a:prstGeom prst="line">
            <a:avLst/>
          </a:prstGeom>
          <a:ln w="38100">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8" name="Thought Bubble: Cloud 7"/>
          <p:cNvSpPr>
            <a:spLocks noChangeArrowheads="1"/>
          </p:cNvSpPr>
          <p:nvPr/>
        </p:nvSpPr>
        <p:spPr bwMode="auto">
          <a:xfrm>
            <a:off x="2762250" y="1434172"/>
            <a:ext cx="7162800" cy="2819400"/>
          </a:xfrm>
          <a:prstGeom prst="cloudCallout">
            <a:avLst>
              <a:gd name="adj1" fmla="val -20833"/>
              <a:gd name="adj2" fmla="val 62500"/>
            </a:avLst>
          </a:prstGeom>
          <a:solidFill>
            <a:schemeClr val="accent1"/>
          </a:solidFill>
          <a:ln w="9525" algn="ctr">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None/>
            </a:pPr>
            <a:r>
              <a:rPr lang="en-US" altLang="en-US">
                <a:solidFill>
                  <a:srgbClr val="000000"/>
                </a:solidFill>
                <a:latin typeface="Times New Roman" panose="02020603050405020304" pitchFamily="18" charset="0"/>
                <a:cs typeface="Times New Roman" panose="02020603050405020304" pitchFamily="18" charset="0"/>
              </a:rPr>
              <a:t>Hiểu được nghĩa của các từ đó</a:t>
            </a:r>
          </a:p>
        </p:txBody>
      </p:sp>
    </p:spTree>
    <p:extLst>
      <p:ext uri="{BB962C8B-B14F-4D97-AF65-F5344CB8AC3E}">
        <p14:creationId xmlns:p14="http://schemas.microsoft.com/office/powerpoint/2010/main" val="35029335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45058">
                                            <p:txEl>
                                              <p:pRg st="0" end="0"/>
                                            </p:txEl>
                                          </p:spTgt>
                                        </p:tgtEl>
                                        <p:attrNameLst>
                                          <p:attrName>style.visibility</p:attrName>
                                        </p:attrNameLst>
                                      </p:cBhvr>
                                      <p:to>
                                        <p:strVal val="visible"/>
                                      </p:to>
                                    </p:set>
                                    <p:anim calcmode="lin" valueType="num">
                                      <p:cBhvr>
                                        <p:cTn id="7" dur="1000" fill="hold"/>
                                        <p:tgtEl>
                                          <p:spTgt spid="4505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4505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45058">
                                            <p:txEl>
                                              <p:pRg st="0" end="0"/>
                                            </p:txEl>
                                          </p:spTgt>
                                        </p:tgtEl>
                                      </p:cBhvr>
                                    </p:animEffect>
                                  </p:childTnLst>
                                </p:cTn>
                              </p:par>
                              <p:par>
                                <p:cTn id="10" presetID="4" presetClass="entr" presetSubtype="16" fill="hold" nodeType="withEffect">
                                  <p:stCondLst>
                                    <p:cond delay="0"/>
                                  </p:stCondLst>
                                  <p:childTnLst>
                                    <p:set>
                                      <p:cBhvr>
                                        <p:cTn id="11" dur="1" fill="hold">
                                          <p:stCondLst>
                                            <p:cond delay="0"/>
                                          </p:stCondLst>
                                        </p:cTn>
                                        <p:tgtEl>
                                          <p:spTgt spid="45058">
                                            <p:txEl>
                                              <p:pRg st="1" end="1"/>
                                            </p:txEl>
                                          </p:spTgt>
                                        </p:tgtEl>
                                        <p:attrNameLst>
                                          <p:attrName>style.visibility</p:attrName>
                                        </p:attrNameLst>
                                      </p:cBhvr>
                                      <p:to>
                                        <p:strVal val="visible"/>
                                      </p:to>
                                    </p:set>
                                    <p:animEffect transition="in" filter="box(in)">
                                      <p:cBhvr>
                                        <p:cTn id="12" dur="500"/>
                                        <p:tgtEl>
                                          <p:spTgt spid="45058">
                                            <p:txEl>
                                              <p:pRg st="1" end="1"/>
                                            </p:txEl>
                                          </p:spTgt>
                                        </p:tgtEl>
                                      </p:cBhvr>
                                    </p:animEffect>
                                  </p:childTnLst>
                                </p:cTn>
                              </p:par>
                              <p:par>
                                <p:cTn id="13" presetID="53" presetClass="entr" presetSubtype="0" fill="hold" nodeType="withEffect">
                                  <p:stCondLst>
                                    <p:cond delay="0"/>
                                  </p:stCondLst>
                                  <p:childTnLst>
                                    <p:set>
                                      <p:cBhvr>
                                        <p:cTn id="14" dur="1" fill="hold">
                                          <p:stCondLst>
                                            <p:cond delay="0"/>
                                          </p:stCondLst>
                                        </p:cTn>
                                        <p:tgtEl>
                                          <p:spTgt spid="45058">
                                            <p:txEl>
                                              <p:pRg st="2" end="2"/>
                                            </p:txEl>
                                          </p:spTgt>
                                        </p:tgtEl>
                                        <p:attrNameLst>
                                          <p:attrName>style.visibility</p:attrName>
                                        </p:attrNameLst>
                                      </p:cBhvr>
                                      <p:to>
                                        <p:strVal val="visible"/>
                                      </p:to>
                                    </p:set>
                                    <p:anim calcmode="lin" valueType="num">
                                      <p:cBhvr>
                                        <p:cTn id="15" dur="500" fill="hold"/>
                                        <p:tgtEl>
                                          <p:spTgt spid="45058">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45058">
                                            <p:txEl>
                                              <p:pRg st="2" end="2"/>
                                            </p:txEl>
                                          </p:spTgt>
                                        </p:tgtEl>
                                        <p:attrNameLst>
                                          <p:attrName>ppt_h</p:attrName>
                                        </p:attrNameLst>
                                      </p:cBhvr>
                                      <p:tavLst>
                                        <p:tav tm="0">
                                          <p:val>
                                            <p:fltVal val="0"/>
                                          </p:val>
                                        </p:tav>
                                        <p:tav tm="100000">
                                          <p:val>
                                            <p:strVal val="#ppt_h"/>
                                          </p:val>
                                        </p:tav>
                                      </p:tavLst>
                                    </p:anim>
                                    <p:animEffect transition="in" filter="fade">
                                      <p:cBhvr>
                                        <p:cTn id="17" dur="500"/>
                                        <p:tgtEl>
                                          <p:spTgt spid="45058">
                                            <p:txEl>
                                              <p:pRg st="2" end="2"/>
                                            </p:txEl>
                                          </p:spTgt>
                                        </p:tgtEl>
                                      </p:cBhvr>
                                    </p:animEffect>
                                  </p:childTnLst>
                                </p:cTn>
                              </p:par>
                              <p:par>
                                <p:cTn id="18" presetID="53" presetClass="entr" presetSubtype="0" fill="hold" nodeType="withEffect">
                                  <p:stCondLst>
                                    <p:cond delay="0"/>
                                  </p:stCondLst>
                                  <p:childTnLst>
                                    <p:set>
                                      <p:cBhvr>
                                        <p:cTn id="19" dur="1" fill="hold">
                                          <p:stCondLst>
                                            <p:cond delay="0"/>
                                          </p:stCondLst>
                                        </p:cTn>
                                        <p:tgtEl>
                                          <p:spTgt spid="45058">
                                            <p:txEl>
                                              <p:pRg st="3" end="3"/>
                                            </p:txEl>
                                          </p:spTgt>
                                        </p:tgtEl>
                                        <p:attrNameLst>
                                          <p:attrName>style.visibility</p:attrName>
                                        </p:attrNameLst>
                                      </p:cBhvr>
                                      <p:to>
                                        <p:strVal val="visible"/>
                                      </p:to>
                                    </p:set>
                                    <p:anim calcmode="lin" valueType="num">
                                      <p:cBhvr>
                                        <p:cTn id="20" dur="500" fill="hold"/>
                                        <p:tgtEl>
                                          <p:spTgt spid="45058">
                                            <p:txEl>
                                              <p:pRg st="3" end="3"/>
                                            </p:txEl>
                                          </p:spTgt>
                                        </p:tgtEl>
                                        <p:attrNameLst>
                                          <p:attrName>ppt_w</p:attrName>
                                        </p:attrNameLst>
                                      </p:cBhvr>
                                      <p:tavLst>
                                        <p:tav tm="0">
                                          <p:val>
                                            <p:fltVal val="0"/>
                                          </p:val>
                                        </p:tav>
                                        <p:tav tm="100000">
                                          <p:val>
                                            <p:strVal val="#ppt_w"/>
                                          </p:val>
                                        </p:tav>
                                      </p:tavLst>
                                    </p:anim>
                                    <p:anim calcmode="lin" valueType="num">
                                      <p:cBhvr>
                                        <p:cTn id="21" dur="500" fill="hold"/>
                                        <p:tgtEl>
                                          <p:spTgt spid="45058">
                                            <p:txEl>
                                              <p:pRg st="3" end="3"/>
                                            </p:txEl>
                                          </p:spTgt>
                                        </p:tgtEl>
                                        <p:attrNameLst>
                                          <p:attrName>ppt_h</p:attrName>
                                        </p:attrNameLst>
                                      </p:cBhvr>
                                      <p:tavLst>
                                        <p:tav tm="0">
                                          <p:val>
                                            <p:fltVal val="0"/>
                                          </p:val>
                                        </p:tav>
                                        <p:tav tm="100000">
                                          <p:val>
                                            <p:strVal val="#ppt_h"/>
                                          </p:val>
                                        </p:tav>
                                      </p:tavLst>
                                    </p:anim>
                                    <p:animEffect transition="in" filter="fade">
                                      <p:cBhvr>
                                        <p:cTn id="22" dur="500"/>
                                        <p:tgtEl>
                                          <p:spTgt spid="45058">
                                            <p:txEl>
                                              <p:pRg st="3" end="3"/>
                                            </p:txEl>
                                          </p:spTgt>
                                        </p:tgtEl>
                                      </p:cBhvr>
                                    </p:animEffect>
                                  </p:childTnLst>
                                </p:cTn>
                              </p:par>
                              <p:par>
                                <p:cTn id="23" presetID="53" presetClass="entr" presetSubtype="0" fill="hold" nodeType="withEffect">
                                  <p:stCondLst>
                                    <p:cond delay="0"/>
                                  </p:stCondLst>
                                  <p:childTnLst>
                                    <p:set>
                                      <p:cBhvr>
                                        <p:cTn id="24" dur="1" fill="hold">
                                          <p:stCondLst>
                                            <p:cond delay="0"/>
                                          </p:stCondLst>
                                        </p:cTn>
                                        <p:tgtEl>
                                          <p:spTgt spid="45058">
                                            <p:txEl>
                                              <p:pRg st="4" end="4"/>
                                            </p:txEl>
                                          </p:spTgt>
                                        </p:tgtEl>
                                        <p:attrNameLst>
                                          <p:attrName>style.visibility</p:attrName>
                                        </p:attrNameLst>
                                      </p:cBhvr>
                                      <p:to>
                                        <p:strVal val="visible"/>
                                      </p:to>
                                    </p:set>
                                    <p:anim calcmode="lin" valueType="num">
                                      <p:cBhvr>
                                        <p:cTn id="25" dur="500" fill="hold"/>
                                        <p:tgtEl>
                                          <p:spTgt spid="45058">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45058">
                                            <p:txEl>
                                              <p:pRg st="4" end="4"/>
                                            </p:txEl>
                                          </p:spTgt>
                                        </p:tgtEl>
                                        <p:attrNameLst>
                                          <p:attrName>ppt_h</p:attrName>
                                        </p:attrNameLst>
                                      </p:cBhvr>
                                      <p:tavLst>
                                        <p:tav tm="0">
                                          <p:val>
                                            <p:fltVal val="0"/>
                                          </p:val>
                                        </p:tav>
                                        <p:tav tm="100000">
                                          <p:val>
                                            <p:strVal val="#ppt_h"/>
                                          </p:val>
                                        </p:tav>
                                      </p:tavLst>
                                    </p:anim>
                                    <p:animEffect transition="in" filter="fade">
                                      <p:cBhvr>
                                        <p:cTn id="27" dur="500"/>
                                        <p:tgtEl>
                                          <p:spTgt spid="45058">
                                            <p:txEl>
                                              <p:pRg st="4" end="4"/>
                                            </p:txEl>
                                          </p:spTgt>
                                        </p:tgtEl>
                                      </p:cBhvr>
                                    </p:animEffect>
                                  </p:childTnLst>
                                </p:cTn>
                              </p:par>
                              <p:par>
                                <p:cTn id="28" presetID="53" presetClass="entr" presetSubtype="0" fill="hold" nodeType="withEffect">
                                  <p:stCondLst>
                                    <p:cond delay="0"/>
                                  </p:stCondLst>
                                  <p:childTnLst>
                                    <p:set>
                                      <p:cBhvr>
                                        <p:cTn id="29" dur="1" fill="hold">
                                          <p:stCondLst>
                                            <p:cond delay="0"/>
                                          </p:stCondLst>
                                        </p:cTn>
                                        <p:tgtEl>
                                          <p:spTgt spid="45058">
                                            <p:txEl>
                                              <p:pRg st="5" end="5"/>
                                            </p:txEl>
                                          </p:spTgt>
                                        </p:tgtEl>
                                        <p:attrNameLst>
                                          <p:attrName>style.visibility</p:attrName>
                                        </p:attrNameLst>
                                      </p:cBhvr>
                                      <p:to>
                                        <p:strVal val="visible"/>
                                      </p:to>
                                    </p:set>
                                    <p:anim calcmode="lin" valueType="num">
                                      <p:cBhvr>
                                        <p:cTn id="30" dur="500" fill="hold"/>
                                        <p:tgtEl>
                                          <p:spTgt spid="45058">
                                            <p:txEl>
                                              <p:pRg st="5" end="5"/>
                                            </p:txEl>
                                          </p:spTgt>
                                        </p:tgtEl>
                                        <p:attrNameLst>
                                          <p:attrName>ppt_w</p:attrName>
                                        </p:attrNameLst>
                                      </p:cBhvr>
                                      <p:tavLst>
                                        <p:tav tm="0">
                                          <p:val>
                                            <p:fltVal val="0"/>
                                          </p:val>
                                        </p:tav>
                                        <p:tav tm="100000">
                                          <p:val>
                                            <p:strVal val="#ppt_w"/>
                                          </p:val>
                                        </p:tav>
                                      </p:tavLst>
                                    </p:anim>
                                    <p:anim calcmode="lin" valueType="num">
                                      <p:cBhvr>
                                        <p:cTn id="31" dur="500" fill="hold"/>
                                        <p:tgtEl>
                                          <p:spTgt spid="45058">
                                            <p:txEl>
                                              <p:pRg st="5" end="5"/>
                                            </p:txEl>
                                          </p:spTgt>
                                        </p:tgtEl>
                                        <p:attrNameLst>
                                          <p:attrName>ppt_h</p:attrName>
                                        </p:attrNameLst>
                                      </p:cBhvr>
                                      <p:tavLst>
                                        <p:tav tm="0">
                                          <p:val>
                                            <p:fltVal val="0"/>
                                          </p:val>
                                        </p:tav>
                                        <p:tav tm="100000">
                                          <p:val>
                                            <p:strVal val="#ppt_h"/>
                                          </p:val>
                                        </p:tav>
                                      </p:tavLst>
                                    </p:anim>
                                    <p:animEffect transition="in" filter="fade">
                                      <p:cBhvr>
                                        <p:cTn id="32" dur="500"/>
                                        <p:tgtEl>
                                          <p:spTgt spid="45058">
                                            <p:txEl>
                                              <p:pRg st="5" end="5"/>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500"/>
                                        <p:tgtEl>
                                          <p:spTgt spid="3"/>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2" presetClass="entr" presetSubtype="0" fill="hold" nodeType="click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fade">
                                      <p:cBhvr>
                                        <p:cTn id="40" dur="1000"/>
                                        <p:tgtEl>
                                          <p:spTgt spid="5"/>
                                        </p:tgtEl>
                                      </p:cBhvr>
                                    </p:animEffect>
                                    <p:anim calcmode="lin" valueType="num">
                                      <p:cBhvr>
                                        <p:cTn id="41" dur="1000" fill="hold"/>
                                        <p:tgtEl>
                                          <p:spTgt spid="5"/>
                                        </p:tgtEl>
                                        <p:attrNameLst>
                                          <p:attrName>ppt_x</p:attrName>
                                        </p:attrNameLst>
                                      </p:cBhvr>
                                      <p:tavLst>
                                        <p:tav tm="0">
                                          <p:val>
                                            <p:strVal val="#ppt_x"/>
                                          </p:val>
                                        </p:tav>
                                        <p:tav tm="100000">
                                          <p:val>
                                            <p:strVal val="#ppt_x"/>
                                          </p:val>
                                        </p:tav>
                                      </p:tavLst>
                                    </p:anim>
                                    <p:anim calcmode="lin" valueType="num">
                                      <p:cBhvr>
                                        <p:cTn id="42" dur="1000" fill="hold"/>
                                        <p:tgtEl>
                                          <p:spTgt spid="5"/>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7"/>
                                        </p:tgtEl>
                                        <p:attrNameLst>
                                          <p:attrName>style.visibility</p:attrName>
                                        </p:attrNameLst>
                                      </p:cBhvr>
                                      <p:to>
                                        <p:strVal val="visible"/>
                                      </p:to>
                                    </p:set>
                                    <p:animEffect transition="in" filter="fade">
                                      <p:cBhvr>
                                        <p:cTn id="45" dur="1000"/>
                                        <p:tgtEl>
                                          <p:spTgt spid="7"/>
                                        </p:tgtEl>
                                      </p:cBhvr>
                                    </p:animEffect>
                                    <p:anim calcmode="lin" valueType="num">
                                      <p:cBhvr>
                                        <p:cTn id="46" dur="1000" fill="hold"/>
                                        <p:tgtEl>
                                          <p:spTgt spid="7"/>
                                        </p:tgtEl>
                                        <p:attrNameLst>
                                          <p:attrName>ppt_x</p:attrName>
                                        </p:attrNameLst>
                                      </p:cBhvr>
                                      <p:tavLst>
                                        <p:tav tm="0">
                                          <p:val>
                                            <p:strVal val="#ppt_x"/>
                                          </p:val>
                                        </p:tav>
                                        <p:tav tm="100000">
                                          <p:val>
                                            <p:strVal val="#ppt_x"/>
                                          </p:val>
                                        </p:tav>
                                      </p:tavLst>
                                    </p:anim>
                                    <p:anim calcmode="lin" valueType="num">
                                      <p:cBhvr>
                                        <p:cTn id="4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circle(in)">
                                      <p:cBhvr>
                                        <p:cTn id="52" dur="2000"/>
                                        <p:tgtEl>
                                          <p:spTgt spid="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4" presetClass="exit" presetSubtype="10" fill="hold" grpId="1" nodeType="clickEffect">
                                  <p:stCondLst>
                                    <p:cond delay="300"/>
                                  </p:stCondLst>
                                  <p:childTnLst>
                                    <p:animEffect transition="out" filter="randombar(horizontal)">
                                      <p:cBhvr>
                                        <p:cTn id="56" dur="200"/>
                                        <p:tgtEl>
                                          <p:spTgt spid="2"/>
                                        </p:tgtEl>
                                      </p:cBhvr>
                                    </p:animEffect>
                                    <p:set>
                                      <p:cBhvr>
                                        <p:cTn id="57" dur="1" fill="hold">
                                          <p:stCondLst>
                                            <p:cond delay="199"/>
                                          </p:stCondLst>
                                        </p:cTn>
                                        <p:tgtEl>
                                          <p:spTgt spid="2"/>
                                        </p:tgtEl>
                                        <p:attrNameLst>
                                          <p:attrName>style.visibility</p:attrName>
                                        </p:attrNameLst>
                                      </p:cBhvr>
                                      <p:to>
                                        <p:strVal val="hidden"/>
                                      </p:to>
                                    </p:set>
                                  </p:childTnLst>
                                </p:cTn>
                              </p:par>
                              <p:par>
                                <p:cTn id="58" presetID="22" presetClass="entr" presetSubtype="4" fill="hold" grpId="0" nodeType="withEffect">
                                  <p:stCondLst>
                                    <p:cond delay="300"/>
                                  </p:stCondLst>
                                  <p:childTnLst>
                                    <p:set>
                                      <p:cBhvr>
                                        <p:cTn id="59" dur="1" fill="hold">
                                          <p:stCondLst>
                                            <p:cond delay="0"/>
                                          </p:stCondLst>
                                        </p:cTn>
                                        <p:tgtEl>
                                          <p:spTgt spid="8"/>
                                        </p:tgtEl>
                                        <p:attrNameLst>
                                          <p:attrName>style.visibility</p:attrName>
                                        </p:attrNameLst>
                                      </p:cBhvr>
                                      <p:to>
                                        <p:strVal val="visible"/>
                                      </p:to>
                                    </p:set>
                                    <p:animEffect transition="in" filter="wipe(down)">
                                      <p:cBhvr>
                                        <p:cTn id="6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EA81FD6-E192-430E-AE47-469C51C6D26B}"/>
              </a:ext>
            </a:extLst>
          </p:cNvPr>
          <p:cNvPicPr>
            <a:picLocks noChangeAspect="1"/>
          </p:cNvPicPr>
          <p:nvPr/>
        </p:nvPicPr>
        <p:blipFill>
          <a:blip r:embed="rId3"/>
          <a:stretch>
            <a:fillRect/>
          </a:stretch>
        </p:blipFill>
        <p:spPr>
          <a:xfrm>
            <a:off x="-43204" y="-18587"/>
            <a:ext cx="12278408" cy="6895174"/>
          </a:xfrm>
          <a:prstGeom prst="rect">
            <a:avLst/>
          </a:prstGeom>
        </p:spPr>
      </p:pic>
      <p:sp>
        <p:nvSpPr>
          <p:cNvPr id="9" name="TextBox 8">
            <a:extLst>
              <a:ext uri="{FF2B5EF4-FFF2-40B4-BE49-F238E27FC236}">
                <a16:creationId xmlns:a16="http://schemas.microsoft.com/office/drawing/2014/main" id="{699DCA38-5646-463F-A5F9-B6424DE551E0}"/>
              </a:ext>
            </a:extLst>
          </p:cNvPr>
          <p:cNvSpPr txBox="1"/>
          <p:nvPr/>
        </p:nvSpPr>
        <p:spPr>
          <a:xfrm>
            <a:off x="1417318" y="369723"/>
            <a:ext cx="10420006" cy="2751522"/>
          </a:xfrm>
          <a:prstGeom prst="rect">
            <a:avLst/>
          </a:prstGeom>
          <a:noFill/>
        </p:spPr>
        <p:txBody>
          <a:bodyPr wrap="square">
            <a:spAutoFit/>
          </a:bodyPr>
          <a:lstStyle/>
          <a:p>
            <a:pPr algn="just" eaLnBrk="1" hangingPunct="1">
              <a:lnSpc>
                <a:spcPct val="90000"/>
              </a:lnSpc>
            </a:pPr>
            <a:r>
              <a:rPr lang="en-US" altLang="en-US" sz="3200">
                <a:latin typeface="Times New Roman" panose="02020603050405020304" pitchFamily="18" charset="0"/>
                <a:cs typeface="Times New Roman" panose="02020603050405020304" pitchFamily="18" charset="0"/>
              </a:rPr>
              <a:t>	a) Sau 80 năm giời nô lệ làm cho nước nhà bị yếu hèn, ngày nay chúng ta cần phải </a:t>
            </a:r>
            <a:r>
              <a:rPr lang="en-US" altLang="en-US" sz="3200" i="1">
                <a:solidFill>
                  <a:srgbClr val="FF0000"/>
                </a:solidFill>
                <a:latin typeface="Times New Roman" panose="02020603050405020304" pitchFamily="18" charset="0"/>
                <a:cs typeface="Times New Roman" panose="02020603050405020304" pitchFamily="18" charset="0"/>
              </a:rPr>
              <a:t>               </a:t>
            </a:r>
            <a:r>
              <a:rPr lang="en-US" altLang="en-US" sz="3200">
                <a:latin typeface="Times New Roman" panose="02020603050405020304" pitchFamily="18" charset="0"/>
                <a:cs typeface="Times New Roman" panose="02020603050405020304" pitchFamily="18" charset="0"/>
              </a:rPr>
              <a:t>lại cơ đồ mà tổ tiên đã để lại cho chúng ta, làm sao cho chúng ta theo kịp các nước khác trên hoàn cầu. Trong công cuộc </a:t>
            </a:r>
            <a:r>
              <a:rPr lang="en-US" altLang="en-US" sz="3200" i="1">
                <a:solidFill>
                  <a:srgbClr val="FF0000"/>
                </a:solidFill>
                <a:latin typeface="Times New Roman" panose="02020603050405020304" pitchFamily="18" charset="0"/>
                <a:cs typeface="Times New Roman" panose="02020603050405020304" pitchFamily="18" charset="0"/>
              </a:rPr>
              <a:t>             </a:t>
            </a:r>
            <a:r>
              <a:rPr lang="en-US" altLang="en-US" sz="3200">
                <a:latin typeface="Times New Roman" panose="02020603050405020304" pitchFamily="18" charset="0"/>
                <a:cs typeface="Times New Roman" panose="02020603050405020304" pitchFamily="18" charset="0"/>
              </a:rPr>
              <a:t>đó, nước nhà trông mong chờ đợi ở các em rất nhiều.</a:t>
            </a:r>
          </a:p>
          <a:p>
            <a:pPr marL="533400" indent="-533400" algn="just" eaLnBrk="1" hangingPunct="1">
              <a:lnSpc>
                <a:spcPct val="90000"/>
              </a:lnSpc>
              <a:buNone/>
            </a:pPr>
            <a:r>
              <a:rPr lang="en-US" altLang="en-US" sz="3200">
                <a:latin typeface="Times New Roman" panose="02020603050405020304" pitchFamily="18" charset="0"/>
                <a:cs typeface="Times New Roman" panose="02020603050405020304" pitchFamily="18" charset="0"/>
              </a:rPr>
              <a:t>                                                                        </a:t>
            </a:r>
            <a:r>
              <a:rPr lang="en-US" altLang="en-US" sz="3200" b="1" i="1">
                <a:latin typeface="Times New Roman" panose="02020603050405020304" pitchFamily="18" charset="0"/>
                <a:cs typeface="Times New Roman" panose="02020603050405020304" pitchFamily="18" charset="0"/>
              </a:rPr>
              <a:t>Hồ Chí Minh</a:t>
            </a:r>
          </a:p>
        </p:txBody>
      </p:sp>
      <p:sp>
        <p:nvSpPr>
          <p:cNvPr id="10" name="TextBox 9">
            <a:extLst>
              <a:ext uri="{FF2B5EF4-FFF2-40B4-BE49-F238E27FC236}">
                <a16:creationId xmlns:a16="http://schemas.microsoft.com/office/drawing/2014/main" id="{739A64C6-231D-4176-AC0A-375C8966671E}"/>
              </a:ext>
            </a:extLst>
          </p:cNvPr>
          <p:cNvSpPr txBox="1"/>
          <p:nvPr/>
        </p:nvSpPr>
        <p:spPr>
          <a:xfrm>
            <a:off x="354676" y="2873533"/>
            <a:ext cx="6096541" cy="584775"/>
          </a:xfrm>
          <a:prstGeom prst="rect">
            <a:avLst/>
          </a:prstGeom>
          <a:noFill/>
        </p:spPr>
        <p:txBody>
          <a:bodyPr wrap="none" rtlCol="0">
            <a:spAutoFit/>
          </a:bodyPr>
          <a:lstStyle/>
          <a:p>
            <a:r>
              <a:rPr lang="en-US" sz="3200" b="1">
                <a:solidFill>
                  <a:srgbClr val="002060"/>
                </a:solidFill>
                <a:latin typeface="Times New Roman" panose="02020603050405020304" pitchFamily="18" charset="0"/>
                <a:cs typeface="Times New Roman" panose="02020603050405020304" pitchFamily="18" charset="0"/>
              </a:rPr>
              <a:t>                   </a:t>
            </a:r>
            <a:r>
              <a:rPr lang="en-US" sz="3200">
                <a:solidFill>
                  <a:srgbClr val="002060"/>
                </a:solidFill>
                <a:latin typeface="Times New Roman" panose="02020603050405020304" pitchFamily="18" charset="0"/>
                <a:cs typeface="Times New Roman" panose="02020603050405020304" pitchFamily="18" charset="0"/>
              </a:rPr>
              <a:t>: làm nên, gây dựng nên</a:t>
            </a:r>
          </a:p>
        </p:txBody>
      </p:sp>
      <p:sp>
        <p:nvSpPr>
          <p:cNvPr id="11" name="TextBox 10">
            <a:extLst>
              <a:ext uri="{FF2B5EF4-FFF2-40B4-BE49-F238E27FC236}">
                <a16:creationId xmlns:a16="http://schemas.microsoft.com/office/drawing/2014/main" id="{46C0342C-6F28-42E7-A1E3-9EFBBBCBE2AF}"/>
              </a:ext>
            </a:extLst>
          </p:cNvPr>
          <p:cNvSpPr txBox="1"/>
          <p:nvPr/>
        </p:nvSpPr>
        <p:spPr>
          <a:xfrm>
            <a:off x="354676" y="3509555"/>
            <a:ext cx="6699270" cy="584775"/>
          </a:xfrm>
          <a:prstGeom prst="rect">
            <a:avLst/>
          </a:prstGeom>
          <a:noFill/>
        </p:spPr>
        <p:txBody>
          <a:bodyPr wrap="none" rtlCol="0">
            <a:spAutoFit/>
          </a:bodyPr>
          <a:lstStyle/>
          <a:p>
            <a:r>
              <a:rPr lang="en-US" sz="3200" b="1">
                <a:solidFill>
                  <a:srgbClr val="002060"/>
                </a:solidFill>
                <a:latin typeface="Times New Roman" panose="02020603050405020304" pitchFamily="18" charset="0"/>
                <a:cs typeface="Times New Roman" panose="02020603050405020304" pitchFamily="18" charset="0"/>
              </a:rPr>
              <a:t>                   </a:t>
            </a:r>
            <a:r>
              <a:rPr lang="en-US" sz="3200">
                <a:solidFill>
                  <a:srgbClr val="002060"/>
                </a:solidFill>
                <a:latin typeface="Times New Roman" panose="02020603050405020304" pitchFamily="18" charset="0"/>
                <a:cs typeface="Times New Roman" panose="02020603050405020304" pitchFamily="18" charset="0"/>
              </a:rPr>
              <a:t>: Xây dựng với quy mô lớn.</a:t>
            </a:r>
          </a:p>
        </p:txBody>
      </p:sp>
      <p:sp>
        <p:nvSpPr>
          <p:cNvPr id="14" name="TextBox 13">
            <a:extLst>
              <a:ext uri="{FF2B5EF4-FFF2-40B4-BE49-F238E27FC236}">
                <a16:creationId xmlns:a16="http://schemas.microsoft.com/office/drawing/2014/main" id="{AAD8D2C2-067B-4F10-94E3-FBE82D6E8CDF}"/>
              </a:ext>
            </a:extLst>
          </p:cNvPr>
          <p:cNvSpPr txBox="1"/>
          <p:nvPr/>
        </p:nvSpPr>
        <p:spPr>
          <a:xfrm>
            <a:off x="5981610" y="756686"/>
            <a:ext cx="1987825" cy="584775"/>
          </a:xfrm>
          <a:prstGeom prst="rect">
            <a:avLst/>
          </a:prstGeom>
          <a:noFill/>
        </p:spPr>
        <p:txBody>
          <a:bodyPr wrap="square">
            <a:spAutoFit/>
          </a:bodyPr>
          <a:lstStyle/>
          <a:p>
            <a:r>
              <a:rPr lang="en-US" altLang="en-US" sz="3200" b="1" i="1">
                <a:solidFill>
                  <a:srgbClr val="FF0000"/>
                </a:solidFill>
                <a:latin typeface="Times New Roman" panose="02020603050405020304" pitchFamily="18" charset="0"/>
                <a:cs typeface="Times New Roman" panose="02020603050405020304" pitchFamily="18" charset="0"/>
              </a:rPr>
              <a:t>xây dựng</a:t>
            </a:r>
            <a:r>
              <a:rPr lang="en-US" altLang="en-US" sz="3200" b="1">
                <a:solidFill>
                  <a:srgbClr val="FF0000"/>
                </a:solidFill>
                <a:latin typeface="Times New Roman" panose="02020603050405020304" pitchFamily="18" charset="0"/>
                <a:cs typeface="Times New Roman" panose="02020603050405020304" pitchFamily="18" charset="0"/>
              </a:rPr>
              <a:t> </a:t>
            </a:r>
            <a:endParaRPr lang="en-US" sz="3200" b="1"/>
          </a:p>
        </p:txBody>
      </p:sp>
      <p:sp>
        <p:nvSpPr>
          <p:cNvPr id="15" name="TextBox 14">
            <a:extLst>
              <a:ext uri="{FF2B5EF4-FFF2-40B4-BE49-F238E27FC236}">
                <a16:creationId xmlns:a16="http://schemas.microsoft.com/office/drawing/2014/main" id="{E6AD733B-C288-48C0-BE5E-E76009D1DB48}"/>
              </a:ext>
            </a:extLst>
          </p:cNvPr>
          <p:cNvSpPr txBox="1"/>
          <p:nvPr/>
        </p:nvSpPr>
        <p:spPr>
          <a:xfrm>
            <a:off x="6852109" y="1649726"/>
            <a:ext cx="1987825" cy="584775"/>
          </a:xfrm>
          <a:prstGeom prst="rect">
            <a:avLst/>
          </a:prstGeom>
          <a:noFill/>
        </p:spPr>
        <p:txBody>
          <a:bodyPr wrap="square">
            <a:spAutoFit/>
          </a:bodyPr>
          <a:lstStyle/>
          <a:p>
            <a:r>
              <a:rPr lang="en-US" altLang="en-US" sz="3200" b="1" i="1">
                <a:solidFill>
                  <a:srgbClr val="FF0000"/>
                </a:solidFill>
                <a:latin typeface="Times New Roman" panose="02020603050405020304" pitchFamily="18" charset="0"/>
                <a:cs typeface="Times New Roman" panose="02020603050405020304" pitchFamily="18" charset="0"/>
              </a:rPr>
              <a:t>kiến thiết</a:t>
            </a:r>
            <a:endParaRPr lang="en-US" sz="3200" b="1"/>
          </a:p>
        </p:txBody>
      </p:sp>
      <p:sp>
        <p:nvSpPr>
          <p:cNvPr id="16" name="TextBox 15">
            <a:extLst>
              <a:ext uri="{FF2B5EF4-FFF2-40B4-BE49-F238E27FC236}">
                <a16:creationId xmlns:a16="http://schemas.microsoft.com/office/drawing/2014/main" id="{F715954F-5AF6-46F0-89A4-17833A8EE7DB}"/>
              </a:ext>
            </a:extLst>
          </p:cNvPr>
          <p:cNvSpPr txBox="1"/>
          <p:nvPr/>
        </p:nvSpPr>
        <p:spPr>
          <a:xfrm>
            <a:off x="5981610" y="748129"/>
            <a:ext cx="1987825" cy="584775"/>
          </a:xfrm>
          <a:prstGeom prst="rect">
            <a:avLst/>
          </a:prstGeom>
          <a:noFill/>
        </p:spPr>
        <p:txBody>
          <a:bodyPr wrap="square">
            <a:spAutoFit/>
          </a:bodyPr>
          <a:lstStyle/>
          <a:p>
            <a:r>
              <a:rPr lang="en-US" altLang="en-US" sz="3200" b="1" i="1">
                <a:solidFill>
                  <a:srgbClr val="FF0000"/>
                </a:solidFill>
                <a:latin typeface="Times New Roman" panose="02020603050405020304" pitchFamily="18" charset="0"/>
                <a:cs typeface="Times New Roman" panose="02020603050405020304" pitchFamily="18" charset="0"/>
              </a:rPr>
              <a:t>xây dựng</a:t>
            </a:r>
            <a:r>
              <a:rPr lang="en-US" altLang="en-US" sz="3200" b="1">
                <a:solidFill>
                  <a:srgbClr val="FF0000"/>
                </a:solidFill>
                <a:latin typeface="Times New Roman" panose="02020603050405020304" pitchFamily="18" charset="0"/>
                <a:cs typeface="Times New Roman" panose="02020603050405020304" pitchFamily="18" charset="0"/>
              </a:rPr>
              <a:t> </a:t>
            </a:r>
            <a:endParaRPr lang="en-US" sz="3200" b="1"/>
          </a:p>
        </p:txBody>
      </p:sp>
      <p:sp>
        <p:nvSpPr>
          <p:cNvPr id="17" name="TextBox 16">
            <a:extLst>
              <a:ext uri="{FF2B5EF4-FFF2-40B4-BE49-F238E27FC236}">
                <a16:creationId xmlns:a16="http://schemas.microsoft.com/office/drawing/2014/main" id="{5B6ACC78-7C79-489D-BDD1-AF573D0A3330}"/>
              </a:ext>
            </a:extLst>
          </p:cNvPr>
          <p:cNvSpPr txBox="1"/>
          <p:nvPr/>
        </p:nvSpPr>
        <p:spPr>
          <a:xfrm>
            <a:off x="6847159" y="1638020"/>
            <a:ext cx="1987825" cy="584775"/>
          </a:xfrm>
          <a:prstGeom prst="rect">
            <a:avLst/>
          </a:prstGeom>
          <a:noFill/>
        </p:spPr>
        <p:txBody>
          <a:bodyPr wrap="square">
            <a:spAutoFit/>
          </a:bodyPr>
          <a:lstStyle/>
          <a:p>
            <a:r>
              <a:rPr lang="en-US" altLang="en-US" sz="3200" b="1" i="1">
                <a:solidFill>
                  <a:srgbClr val="FF0000"/>
                </a:solidFill>
                <a:latin typeface="Times New Roman" panose="02020603050405020304" pitchFamily="18" charset="0"/>
                <a:cs typeface="Times New Roman" panose="02020603050405020304" pitchFamily="18" charset="0"/>
              </a:rPr>
              <a:t>kiến thiết</a:t>
            </a:r>
            <a:endParaRPr lang="en-US" sz="3200" b="1"/>
          </a:p>
        </p:txBody>
      </p:sp>
      <p:sp>
        <p:nvSpPr>
          <p:cNvPr id="18" name="TextBox 17">
            <a:extLst>
              <a:ext uri="{FF2B5EF4-FFF2-40B4-BE49-F238E27FC236}">
                <a16:creationId xmlns:a16="http://schemas.microsoft.com/office/drawing/2014/main" id="{69E4D6C8-A19A-46B7-B74F-8B2DF07E4D63}"/>
              </a:ext>
            </a:extLst>
          </p:cNvPr>
          <p:cNvSpPr txBox="1"/>
          <p:nvPr/>
        </p:nvSpPr>
        <p:spPr>
          <a:xfrm>
            <a:off x="1409957" y="4317128"/>
            <a:ext cx="10427367" cy="584775"/>
          </a:xfrm>
          <a:prstGeom prst="rect">
            <a:avLst/>
          </a:prstGeom>
          <a:noFill/>
        </p:spPr>
        <p:txBody>
          <a:bodyPr wrap="square" rtlCol="0">
            <a:spAutoFit/>
          </a:bodyPr>
          <a:lstStyle/>
          <a:p>
            <a:r>
              <a:rPr lang="en-US" altLang="en-US" sz="3200">
                <a:solidFill>
                  <a:srgbClr val="FF0000"/>
                </a:solidFill>
                <a:latin typeface="Times New Roman" panose="02020603050405020304" pitchFamily="18" charset="0"/>
                <a:cs typeface="Times New Roman" panose="02020603050405020304" pitchFamily="18" charset="0"/>
              </a:rPr>
              <a:t>Con hãy so sánh nghĩa của 2 từ đó?</a:t>
            </a:r>
          </a:p>
        </p:txBody>
      </p:sp>
      <p:sp>
        <p:nvSpPr>
          <p:cNvPr id="19" name="TextBox 18">
            <a:extLst>
              <a:ext uri="{FF2B5EF4-FFF2-40B4-BE49-F238E27FC236}">
                <a16:creationId xmlns:a16="http://schemas.microsoft.com/office/drawing/2014/main" id="{3190860C-2701-44F2-AE5A-66CE72AB0FEE}"/>
              </a:ext>
            </a:extLst>
          </p:cNvPr>
          <p:cNvSpPr txBox="1"/>
          <p:nvPr/>
        </p:nvSpPr>
        <p:spPr>
          <a:xfrm>
            <a:off x="1273598" y="4939375"/>
            <a:ext cx="10427367" cy="1077218"/>
          </a:xfrm>
          <a:prstGeom prst="rect">
            <a:avLst/>
          </a:prstGeom>
          <a:noFill/>
        </p:spPr>
        <p:txBody>
          <a:bodyPr wrap="square" rtlCol="0">
            <a:spAutoFit/>
          </a:bodyPr>
          <a:lstStyle/>
          <a:p>
            <a:r>
              <a:rPr lang="en-US" altLang="en-US" sz="3200">
                <a:solidFill>
                  <a:srgbClr val="0000FF"/>
                </a:solidFill>
                <a:latin typeface="Times New Roman" panose="02020603050405020304" pitchFamily="18" charset="0"/>
                <a:cs typeface="Times New Roman" panose="02020603050405020304" pitchFamily="18" charset="0"/>
              </a:rPr>
              <a:t>Nghĩa của 2 từ này giống nhau là đều chỉ hoạt động và đều tạo lên một công trình kiến trúc nào đó.</a:t>
            </a:r>
          </a:p>
        </p:txBody>
      </p:sp>
    </p:spTree>
    <p:extLst>
      <p:ext uri="{BB962C8B-B14F-4D97-AF65-F5344CB8AC3E}">
        <p14:creationId xmlns:p14="http://schemas.microsoft.com/office/powerpoint/2010/main" val="23286480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path" presetSubtype="0" accel="50000" decel="50000" fill="hold" grpId="0" nodeType="clickEffect">
                                  <p:stCondLst>
                                    <p:cond delay="0"/>
                                  </p:stCondLst>
                                  <p:childTnLst>
                                    <p:animMotion origin="layout" path="M 0.01523 0.00301 L -0.44024 0.30694 " pathEditMode="relative" rAng="0" ptsTypes="AA">
                                      <p:cBhvr>
                                        <p:cTn id="6" dur="2000" fill="hold"/>
                                        <p:tgtEl>
                                          <p:spTgt spid="16"/>
                                        </p:tgtEl>
                                        <p:attrNameLst>
                                          <p:attrName>ppt_x</p:attrName>
                                          <p:attrName>ppt_y</p:attrName>
                                        </p:attrNameLst>
                                      </p:cBhvr>
                                      <p:rCtr x="-22773" y="15185"/>
                                    </p:animMotion>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inVertical)">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path" presetSubtype="0" accel="50000" decel="50000" fill="hold" grpId="0" nodeType="clickEffect">
                                  <p:stCondLst>
                                    <p:cond delay="0"/>
                                  </p:stCondLst>
                                  <p:childTnLst>
                                    <p:animMotion origin="layout" path="M 1.04167E-6 0.01204 L -0.52682 0.27546 " pathEditMode="relative" rAng="0" ptsTypes="AA">
                                      <p:cBhvr>
                                        <p:cTn id="15" dur="2000" fill="hold"/>
                                        <p:tgtEl>
                                          <p:spTgt spid="17"/>
                                        </p:tgtEl>
                                        <p:attrNameLst>
                                          <p:attrName>ppt_x</p:attrName>
                                          <p:attrName>ppt_y</p:attrName>
                                        </p:attrNameLst>
                                      </p:cBhvr>
                                      <p:rCtr x="-26341" y="13171"/>
                                    </p:animMotion>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arn(inVertical)">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1000"/>
                                        <p:tgtEl>
                                          <p:spTgt spid="18"/>
                                        </p:tgtEl>
                                      </p:cBhvr>
                                    </p:animEffect>
                                    <p:anim calcmode="lin" valueType="num">
                                      <p:cBhvr>
                                        <p:cTn id="26" dur="1000" fill="hold"/>
                                        <p:tgtEl>
                                          <p:spTgt spid="18"/>
                                        </p:tgtEl>
                                        <p:attrNameLst>
                                          <p:attrName>ppt_x</p:attrName>
                                        </p:attrNameLst>
                                      </p:cBhvr>
                                      <p:tavLst>
                                        <p:tav tm="0">
                                          <p:val>
                                            <p:strVal val="#ppt_x"/>
                                          </p:val>
                                        </p:tav>
                                        <p:tav tm="100000">
                                          <p:val>
                                            <p:strVal val="#ppt_x"/>
                                          </p:val>
                                        </p:tav>
                                      </p:tavLst>
                                    </p:anim>
                                    <p:anim calcmode="lin" valueType="num">
                                      <p:cBhvr>
                                        <p:cTn id="27"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1000"/>
                                        <p:tgtEl>
                                          <p:spTgt spid="19"/>
                                        </p:tgtEl>
                                      </p:cBhvr>
                                    </p:animEffect>
                                    <p:anim calcmode="lin" valueType="num">
                                      <p:cBhvr>
                                        <p:cTn id="33" dur="1000" fill="hold"/>
                                        <p:tgtEl>
                                          <p:spTgt spid="19"/>
                                        </p:tgtEl>
                                        <p:attrNameLst>
                                          <p:attrName>ppt_x</p:attrName>
                                        </p:attrNameLst>
                                      </p:cBhvr>
                                      <p:tavLst>
                                        <p:tav tm="0">
                                          <p:val>
                                            <p:strVal val="#ppt_x"/>
                                          </p:val>
                                        </p:tav>
                                        <p:tav tm="100000">
                                          <p:val>
                                            <p:strVal val="#ppt_x"/>
                                          </p:val>
                                        </p:tav>
                                      </p:tavLst>
                                    </p:anim>
                                    <p:anim calcmode="lin" valueType="num">
                                      <p:cBhvr>
                                        <p:cTn id="34"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6" grpId="0"/>
      <p:bldP spid="17" grpId="0"/>
      <p:bldP spid="18"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EA81FD6-E192-430E-AE47-469C51C6D26B}"/>
              </a:ext>
            </a:extLst>
          </p:cNvPr>
          <p:cNvPicPr>
            <a:picLocks noChangeAspect="1"/>
          </p:cNvPicPr>
          <p:nvPr/>
        </p:nvPicPr>
        <p:blipFill>
          <a:blip r:embed="rId3"/>
          <a:stretch>
            <a:fillRect/>
          </a:stretch>
        </p:blipFill>
        <p:spPr>
          <a:xfrm>
            <a:off x="-43204" y="-18587"/>
            <a:ext cx="12278408" cy="6895174"/>
          </a:xfrm>
          <a:prstGeom prst="rect">
            <a:avLst/>
          </a:prstGeom>
        </p:spPr>
      </p:pic>
      <p:sp>
        <p:nvSpPr>
          <p:cNvPr id="10" name="TextBox 9">
            <a:extLst>
              <a:ext uri="{FF2B5EF4-FFF2-40B4-BE49-F238E27FC236}">
                <a16:creationId xmlns:a16="http://schemas.microsoft.com/office/drawing/2014/main" id="{739A64C6-231D-4176-AC0A-375C8966671E}"/>
              </a:ext>
            </a:extLst>
          </p:cNvPr>
          <p:cNvSpPr txBox="1"/>
          <p:nvPr/>
        </p:nvSpPr>
        <p:spPr>
          <a:xfrm>
            <a:off x="871196" y="2844225"/>
            <a:ext cx="6261651" cy="584775"/>
          </a:xfrm>
          <a:prstGeom prst="rect">
            <a:avLst/>
          </a:prstGeom>
          <a:noFill/>
        </p:spPr>
        <p:txBody>
          <a:bodyPr wrap="none" rtlCol="0">
            <a:spAutoFit/>
          </a:bodyPr>
          <a:lstStyle/>
          <a:p>
            <a:r>
              <a:rPr lang="en-US" sz="3200" b="1">
                <a:solidFill>
                  <a:srgbClr val="002060"/>
                </a:solidFill>
                <a:latin typeface="Times New Roman" panose="02020603050405020304" pitchFamily="18" charset="0"/>
                <a:cs typeface="Times New Roman" panose="02020603050405020304" pitchFamily="18" charset="0"/>
              </a:rPr>
              <a:t>                  </a:t>
            </a:r>
            <a:r>
              <a:rPr lang="en-US" sz="3200">
                <a:solidFill>
                  <a:srgbClr val="002060"/>
                </a:solidFill>
                <a:latin typeface="Times New Roman" panose="02020603050405020304" pitchFamily="18" charset="0"/>
                <a:cs typeface="Times New Roman" panose="02020603050405020304" pitchFamily="18" charset="0"/>
              </a:rPr>
              <a:t>: màu vàng đậm đều khắp</a:t>
            </a:r>
          </a:p>
        </p:txBody>
      </p:sp>
      <p:sp>
        <p:nvSpPr>
          <p:cNvPr id="11" name="TextBox 10">
            <a:extLst>
              <a:ext uri="{FF2B5EF4-FFF2-40B4-BE49-F238E27FC236}">
                <a16:creationId xmlns:a16="http://schemas.microsoft.com/office/drawing/2014/main" id="{46C0342C-6F28-42E7-A1E3-9EFBBBCBE2AF}"/>
              </a:ext>
            </a:extLst>
          </p:cNvPr>
          <p:cNvSpPr txBox="1"/>
          <p:nvPr/>
        </p:nvSpPr>
        <p:spPr>
          <a:xfrm>
            <a:off x="871196" y="3480247"/>
            <a:ext cx="6466835" cy="584775"/>
          </a:xfrm>
          <a:prstGeom prst="rect">
            <a:avLst/>
          </a:prstGeom>
          <a:noFill/>
        </p:spPr>
        <p:txBody>
          <a:bodyPr wrap="none" rtlCol="0">
            <a:spAutoFit/>
          </a:bodyPr>
          <a:lstStyle/>
          <a:p>
            <a:r>
              <a:rPr lang="en-US" sz="3200" b="1">
                <a:solidFill>
                  <a:srgbClr val="002060"/>
                </a:solidFill>
                <a:latin typeface="Times New Roman" panose="02020603050405020304" pitchFamily="18" charset="0"/>
                <a:cs typeface="Times New Roman" panose="02020603050405020304" pitchFamily="18" charset="0"/>
              </a:rPr>
              <a:t>                  </a:t>
            </a:r>
            <a:r>
              <a:rPr lang="en-US" sz="3200">
                <a:solidFill>
                  <a:srgbClr val="002060"/>
                </a:solidFill>
                <a:latin typeface="Times New Roman" panose="02020603050405020304" pitchFamily="18" charset="0"/>
                <a:cs typeface="Times New Roman" panose="02020603050405020304" pitchFamily="18" charset="0"/>
              </a:rPr>
              <a:t>: màu vàng có pha màu đỏ.</a:t>
            </a:r>
          </a:p>
        </p:txBody>
      </p:sp>
      <p:sp>
        <p:nvSpPr>
          <p:cNvPr id="13" name="TextBox 12">
            <a:extLst>
              <a:ext uri="{FF2B5EF4-FFF2-40B4-BE49-F238E27FC236}">
                <a16:creationId xmlns:a16="http://schemas.microsoft.com/office/drawing/2014/main" id="{255CB74D-3A7A-416F-8C03-F41D8A975E0D}"/>
              </a:ext>
            </a:extLst>
          </p:cNvPr>
          <p:cNvSpPr txBox="1"/>
          <p:nvPr/>
        </p:nvSpPr>
        <p:spPr>
          <a:xfrm>
            <a:off x="1219200" y="434910"/>
            <a:ext cx="10668000" cy="2554545"/>
          </a:xfrm>
          <a:prstGeom prst="rect">
            <a:avLst/>
          </a:prstGeom>
          <a:noFill/>
        </p:spPr>
        <p:txBody>
          <a:bodyPr wrap="square" rtlCol="0">
            <a:spAutoFit/>
          </a:bodyPr>
          <a:lstStyle/>
          <a:p>
            <a:pPr algn="just"/>
            <a:r>
              <a:rPr lang="en-US" sz="3200">
                <a:latin typeface="Times New Roman" panose="02020603050405020304" pitchFamily="18" charset="0"/>
                <a:cs typeface="Times New Roman" panose="02020603050405020304" pitchFamily="18" charset="0"/>
              </a:rPr>
              <a:t>	b) Mùa lúa chin dưới đồng      </a:t>
            </a:r>
            <a:r>
              <a:rPr lang="en-US" sz="3200" b="1" i="1">
                <a:solidFill>
                  <a:srgbClr val="FF0000"/>
                </a:solidFill>
                <a:latin typeface="Times New Roman" panose="02020603050405020304" pitchFamily="18" charset="0"/>
                <a:cs typeface="Times New Roman" panose="02020603050405020304" pitchFamily="18" charset="0"/>
              </a:rPr>
              <a:t>          </a:t>
            </a:r>
            <a:r>
              <a:rPr lang="en-US" sz="3200">
                <a:latin typeface="Times New Roman" panose="02020603050405020304" pitchFamily="18" charset="0"/>
                <a:cs typeface="Times New Roman" panose="02020603050405020304" pitchFamily="18" charset="0"/>
              </a:rPr>
              <a:t>lại. Nắng nhạt ngả màu          .Trong vườn, lắc lư những chùm quả                    xoan    </a:t>
            </a:r>
            <a:r>
              <a:rPr lang="en-US" sz="3200" b="1" i="1">
                <a:solidFill>
                  <a:srgbClr val="FF0000"/>
                </a:solidFill>
                <a:latin typeface="Times New Roman" panose="02020603050405020304" pitchFamily="18" charset="0"/>
                <a:cs typeface="Times New Roman" panose="02020603050405020304" pitchFamily="18" charset="0"/>
              </a:rPr>
              <a:t>               </a:t>
            </a:r>
            <a:r>
              <a:rPr lang="en-US" sz="3200">
                <a:latin typeface="Times New Roman" panose="02020603050405020304" pitchFamily="18" charset="0"/>
                <a:cs typeface="Times New Roman" panose="02020603050405020304" pitchFamily="18" charset="0"/>
              </a:rPr>
              <a:t>không trông thấy cuống, như những tràng hạt bồ đề treo lơ lửng. </a:t>
            </a:r>
          </a:p>
          <a:p>
            <a:r>
              <a:rPr lang="en-US" sz="3200" b="1">
                <a:latin typeface="Times New Roman" panose="02020603050405020304" pitchFamily="18" charset="0"/>
                <a:cs typeface="Times New Roman" panose="02020603050405020304" pitchFamily="18" charset="0"/>
              </a:rPr>
              <a:t>                                                                              Tô Hoài</a:t>
            </a:r>
          </a:p>
        </p:txBody>
      </p:sp>
      <p:sp>
        <p:nvSpPr>
          <p:cNvPr id="14" name="TextBox 13">
            <a:extLst>
              <a:ext uri="{FF2B5EF4-FFF2-40B4-BE49-F238E27FC236}">
                <a16:creationId xmlns:a16="http://schemas.microsoft.com/office/drawing/2014/main" id="{23E302BF-F296-4337-B731-CF1A0A8311B2}"/>
              </a:ext>
            </a:extLst>
          </p:cNvPr>
          <p:cNvSpPr txBox="1"/>
          <p:nvPr/>
        </p:nvSpPr>
        <p:spPr>
          <a:xfrm>
            <a:off x="871196" y="4102850"/>
            <a:ext cx="10964861" cy="584775"/>
          </a:xfrm>
          <a:prstGeom prst="rect">
            <a:avLst/>
          </a:prstGeom>
          <a:noFill/>
        </p:spPr>
        <p:txBody>
          <a:bodyPr wrap="none" rtlCol="0">
            <a:spAutoFit/>
          </a:bodyPr>
          <a:lstStyle/>
          <a:p>
            <a:r>
              <a:rPr lang="en-US" sz="3200" b="1">
                <a:solidFill>
                  <a:srgbClr val="002060"/>
                </a:solidFill>
                <a:latin typeface="Times New Roman" panose="02020603050405020304" pitchFamily="18" charset="0"/>
                <a:cs typeface="Times New Roman" panose="02020603050405020304" pitchFamily="18" charset="0"/>
              </a:rPr>
              <a:t>                  </a:t>
            </a:r>
            <a:r>
              <a:rPr lang="en-US" sz="3200">
                <a:solidFill>
                  <a:srgbClr val="002060"/>
                </a:solidFill>
                <a:latin typeface="Times New Roman" panose="02020603050405020304" pitchFamily="18" charset="0"/>
                <a:cs typeface="Times New Roman" panose="02020603050405020304" pitchFamily="18" charset="0"/>
              </a:rPr>
              <a:t>: màu vàng gợi lên cảm giác ngọt ngào và mọng nước.</a:t>
            </a:r>
          </a:p>
        </p:txBody>
      </p:sp>
      <p:sp>
        <p:nvSpPr>
          <p:cNvPr id="15" name="TextBox 14">
            <a:extLst>
              <a:ext uri="{FF2B5EF4-FFF2-40B4-BE49-F238E27FC236}">
                <a16:creationId xmlns:a16="http://schemas.microsoft.com/office/drawing/2014/main" id="{2E86782A-1461-4A81-88FF-2DAF0042B3D5}"/>
              </a:ext>
            </a:extLst>
          </p:cNvPr>
          <p:cNvSpPr txBox="1"/>
          <p:nvPr/>
        </p:nvSpPr>
        <p:spPr>
          <a:xfrm>
            <a:off x="6713503" y="434426"/>
            <a:ext cx="2109873" cy="584775"/>
          </a:xfrm>
          <a:prstGeom prst="rect">
            <a:avLst/>
          </a:prstGeom>
          <a:noFill/>
        </p:spPr>
        <p:txBody>
          <a:bodyPr wrap="none" rtlCol="0">
            <a:spAutoFit/>
          </a:bodyPr>
          <a:lstStyle/>
          <a:p>
            <a:r>
              <a:rPr lang="en-US" sz="3200" b="1" i="1">
                <a:solidFill>
                  <a:srgbClr val="FF0000"/>
                </a:solidFill>
                <a:latin typeface="Times New Roman" panose="02020603050405020304" pitchFamily="18" charset="0"/>
                <a:cs typeface="Times New Roman" panose="02020603050405020304" pitchFamily="18" charset="0"/>
              </a:rPr>
              <a:t>vàng xuộm</a:t>
            </a:r>
            <a:endParaRPr lang="en-US" sz="3200" i="1">
              <a:solidFill>
                <a:srgbClr val="FF0000"/>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FD12524E-D479-470C-9D0F-0C532978D877}"/>
              </a:ext>
            </a:extLst>
          </p:cNvPr>
          <p:cNvSpPr txBox="1"/>
          <p:nvPr/>
        </p:nvSpPr>
        <p:spPr>
          <a:xfrm>
            <a:off x="6711602" y="439207"/>
            <a:ext cx="2109873" cy="584775"/>
          </a:xfrm>
          <a:prstGeom prst="rect">
            <a:avLst/>
          </a:prstGeom>
          <a:noFill/>
        </p:spPr>
        <p:txBody>
          <a:bodyPr wrap="none" rtlCol="0">
            <a:spAutoFit/>
          </a:bodyPr>
          <a:lstStyle/>
          <a:p>
            <a:r>
              <a:rPr lang="en-US" sz="3200" b="1" i="1">
                <a:solidFill>
                  <a:srgbClr val="FF0000"/>
                </a:solidFill>
                <a:latin typeface="Times New Roman" panose="02020603050405020304" pitchFamily="18" charset="0"/>
                <a:cs typeface="Times New Roman" panose="02020603050405020304" pitchFamily="18" charset="0"/>
              </a:rPr>
              <a:t>vàng xuộm</a:t>
            </a:r>
            <a:endParaRPr lang="en-US" sz="3200" i="1">
              <a:solidFill>
                <a:srgbClr val="FF0000"/>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0D682D1D-005C-4537-9650-0387642956FC}"/>
              </a:ext>
            </a:extLst>
          </p:cNvPr>
          <p:cNvSpPr txBox="1"/>
          <p:nvPr/>
        </p:nvSpPr>
        <p:spPr>
          <a:xfrm>
            <a:off x="2366100" y="1403860"/>
            <a:ext cx="1654620" cy="584775"/>
          </a:xfrm>
          <a:prstGeom prst="rect">
            <a:avLst/>
          </a:prstGeom>
          <a:noFill/>
        </p:spPr>
        <p:txBody>
          <a:bodyPr wrap="none" rtlCol="0">
            <a:spAutoFit/>
          </a:bodyPr>
          <a:lstStyle/>
          <a:p>
            <a:r>
              <a:rPr lang="en-US" sz="3200" b="1" i="1">
                <a:solidFill>
                  <a:srgbClr val="FF0000"/>
                </a:solidFill>
                <a:latin typeface="Times New Roman" panose="02020603050405020304" pitchFamily="18" charset="0"/>
                <a:cs typeface="Times New Roman" panose="02020603050405020304" pitchFamily="18" charset="0"/>
              </a:rPr>
              <a:t>vàng lịm</a:t>
            </a:r>
            <a:endParaRPr lang="en-US" sz="3200" i="1">
              <a:solidFill>
                <a:srgbClr val="FF0000"/>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32D312CB-E4E1-45D3-AD4B-345E0D4E36EA}"/>
              </a:ext>
            </a:extLst>
          </p:cNvPr>
          <p:cNvSpPr txBox="1"/>
          <p:nvPr/>
        </p:nvSpPr>
        <p:spPr>
          <a:xfrm>
            <a:off x="2366100" y="1401932"/>
            <a:ext cx="1654620" cy="584775"/>
          </a:xfrm>
          <a:prstGeom prst="rect">
            <a:avLst/>
          </a:prstGeom>
          <a:noFill/>
        </p:spPr>
        <p:txBody>
          <a:bodyPr wrap="none" rtlCol="0">
            <a:spAutoFit/>
          </a:bodyPr>
          <a:lstStyle/>
          <a:p>
            <a:r>
              <a:rPr lang="en-US" sz="3200" b="1" i="1">
                <a:solidFill>
                  <a:srgbClr val="FF0000"/>
                </a:solidFill>
                <a:latin typeface="Times New Roman" panose="02020603050405020304" pitchFamily="18" charset="0"/>
                <a:cs typeface="Times New Roman" panose="02020603050405020304" pitchFamily="18" charset="0"/>
              </a:rPr>
              <a:t>vàng lịm</a:t>
            </a:r>
            <a:endParaRPr lang="en-US" sz="3200" i="1">
              <a:solidFill>
                <a:srgbClr val="FF0000"/>
              </a:solidFill>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8D539086-4054-48D5-8F7A-DF483F22C3F1}"/>
              </a:ext>
            </a:extLst>
          </p:cNvPr>
          <p:cNvSpPr txBox="1"/>
          <p:nvPr/>
        </p:nvSpPr>
        <p:spPr>
          <a:xfrm>
            <a:off x="2250785" y="917457"/>
            <a:ext cx="1723549" cy="584775"/>
          </a:xfrm>
          <a:prstGeom prst="rect">
            <a:avLst/>
          </a:prstGeom>
          <a:noFill/>
        </p:spPr>
        <p:txBody>
          <a:bodyPr wrap="none" rtlCol="0">
            <a:spAutoFit/>
          </a:bodyPr>
          <a:lstStyle/>
          <a:p>
            <a:r>
              <a:rPr lang="en-US" sz="3200" b="1" i="1">
                <a:solidFill>
                  <a:srgbClr val="FF0000"/>
                </a:solidFill>
                <a:latin typeface="Times New Roman" panose="02020603050405020304" pitchFamily="18" charset="0"/>
                <a:cs typeface="Times New Roman" panose="02020603050405020304" pitchFamily="18" charset="0"/>
              </a:rPr>
              <a:t>vàng hoe</a:t>
            </a:r>
            <a:endParaRPr lang="en-US" sz="3200" i="1">
              <a:solidFill>
                <a:srgbClr val="FF0000"/>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703A554D-F4FE-47B0-8886-2DDAB641A43C}"/>
              </a:ext>
            </a:extLst>
          </p:cNvPr>
          <p:cNvSpPr txBox="1"/>
          <p:nvPr/>
        </p:nvSpPr>
        <p:spPr>
          <a:xfrm>
            <a:off x="2264039" y="899507"/>
            <a:ext cx="1723549" cy="584775"/>
          </a:xfrm>
          <a:prstGeom prst="rect">
            <a:avLst/>
          </a:prstGeom>
          <a:noFill/>
        </p:spPr>
        <p:txBody>
          <a:bodyPr wrap="none" rtlCol="0">
            <a:spAutoFit/>
          </a:bodyPr>
          <a:lstStyle/>
          <a:p>
            <a:r>
              <a:rPr lang="en-US" sz="3200" b="1" i="1">
                <a:solidFill>
                  <a:srgbClr val="FF0000"/>
                </a:solidFill>
                <a:latin typeface="Times New Roman" panose="02020603050405020304" pitchFamily="18" charset="0"/>
                <a:cs typeface="Times New Roman" panose="02020603050405020304" pitchFamily="18" charset="0"/>
              </a:rPr>
              <a:t>vàng hoe</a:t>
            </a:r>
            <a:endParaRPr lang="en-US" sz="3200" i="1">
              <a:solidFill>
                <a:srgbClr val="FF0000"/>
              </a:solidFill>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4513675D-ECDE-436D-AA62-A662FC495025}"/>
              </a:ext>
            </a:extLst>
          </p:cNvPr>
          <p:cNvSpPr txBox="1"/>
          <p:nvPr/>
        </p:nvSpPr>
        <p:spPr>
          <a:xfrm>
            <a:off x="1408691" y="4575090"/>
            <a:ext cx="10427367" cy="584775"/>
          </a:xfrm>
          <a:prstGeom prst="rect">
            <a:avLst/>
          </a:prstGeom>
          <a:noFill/>
        </p:spPr>
        <p:txBody>
          <a:bodyPr wrap="square" rtlCol="0">
            <a:spAutoFit/>
          </a:bodyPr>
          <a:lstStyle/>
          <a:p>
            <a:r>
              <a:rPr lang="en-US" altLang="en-US" sz="3200">
                <a:solidFill>
                  <a:srgbClr val="FF0000"/>
                </a:solidFill>
                <a:latin typeface="Times New Roman" panose="02020603050405020304" pitchFamily="18" charset="0"/>
                <a:cs typeface="Times New Roman" panose="02020603050405020304" pitchFamily="18" charset="0"/>
              </a:rPr>
              <a:t>Con hãy so sánh nghĩa của các từ đó?</a:t>
            </a:r>
          </a:p>
        </p:txBody>
      </p:sp>
      <p:sp>
        <p:nvSpPr>
          <p:cNvPr id="22" name="TextBox 21">
            <a:extLst>
              <a:ext uri="{FF2B5EF4-FFF2-40B4-BE49-F238E27FC236}">
                <a16:creationId xmlns:a16="http://schemas.microsoft.com/office/drawing/2014/main" id="{5EE47ACD-A53C-4857-ADEB-29E7EFF1229A}"/>
              </a:ext>
            </a:extLst>
          </p:cNvPr>
          <p:cNvSpPr txBox="1"/>
          <p:nvPr/>
        </p:nvSpPr>
        <p:spPr>
          <a:xfrm>
            <a:off x="1408690" y="5318012"/>
            <a:ext cx="10427367" cy="584775"/>
          </a:xfrm>
          <a:prstGeom prst="rect">
            <a:avLst/>
          </a:prstGeom>
          <a:noFill/>
        </p:spPr>
        <p:txBody>
          <a:bodyPr wrap="square" rtlCol="0">
            <a:spAutoFit/>
          </a:bodyPr>
          <a:lstStyle/>
          <a:p>
            <a:r>
              <a:rPr lang="en-US" altLang="en-US" sz="3200">
                <a:solidFill>
                  <a:srgbClr val="0000FF"/>
                </a:solidFill>
                <a:latin typeface="Times New Roman" panose="02020603050405020304" pitchFamily="18" charset="0"/>
                <a:cs typeface="Times New Roman" panose="02020603050405020304" pitchFamily="18" charset="0"/>
              </a:rPr>
              <a:t>Nghĩa của các từ trong câu b này gần giống nhau ..</a:t>
            </a:r>
          </a:p>
        </p:txBody>
      </p:sp>
    </p:spTree>
    <p:extLst>
      <p:ext uri="{BB962C8B-B14F-4D97-AF65-F5344CB8AC3E}">
        <p14:creationId xmlns:p14="http://schemas.microsoft.com/office/powerpoint/2010/main" val="2448420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path" presetSubtype="0" accel="50000" decel="50000" fill="hold" grpId="0" nodeType="clickEffect">
                                  <p:stCondLst>
                                    <p:cond delay="0"/>
                                  </p:stCondLst>
                                  <p:childTnLst>
                                    <p:animMotion origin="layout" path="M 8.33333E-7 0.00602 L -0.48607 0.34815 " pathEditMode="relative" rAng="0" ptsTypes="AA">
                                      <p:cBhvr>
                                        <p:cTn id="6" dur="2000" fill="hold"/>
                                        <p:tgtEl>
                                          <p:spTgt spid="16"/>
                                        </p:tgtEl>
                                        <p:attrNameLst>
                                          <p:attrName>ppt_x</p:attrName>
                                          <p:attrName>ppt_y</p:attrName>
                                        </p:attrNameLst>
                                      </p:cBhvr>
                                      <p:rCtr x="-24310" y="17106"/>
                                    </p:animMotion>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inVertical)">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path" presetSubtype="0" accel="50000" decel="50000" fill="hold" grpId="0" nodeType="clickEffect">
                                  <p:stCondLst>
                                    <p:cond delay="0"/>
                                  </p:stCondLst>
                                  <p:childTnLst>
                                    <p:animMotion origin="layout" path="M -0.00846 1.11111E-6 L -0.09831 0.37245 " pathEditMode="relative" rAng="0" ptsTypes="AA">
                                      <p:cBhvr>
                                        <p:cTn id="15" dur="2000" fill="hold"/>
                                        <p:tgtEl>
                                          <p:spTgt spid="19"/>
                                        </p:tgtEl>
                                        <p:attrNameLst>
                                          <p:attrName>ppt_x</p:attrName>
                                          <p:attrName>ppt_y</p:attrName>
                                        </p:attrNameLst>
                                      </p:cBhvr>
                                      <p:rCtr x="-4492" y="18611"/>
                                    </p:animMotion>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arn(inVertical)">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49" presetClass="path" presetSubtype="0" accel="50000" decel="50000" fill="hold" grpId="0" nodeType="clickEffect">
                                  <p:stCondLst>
                                    <p:cond delay="0"/>
                                  </p:stCondLst>
                                  <p:childTnLst>
                                    <p:animMotion origin="layout" path="M 1.04167E-6 -0.00301 L -0.10052 0.3963 " pathEditMode="relative" rAng="0" ptsTypes="AA">
                                      <p:cBhvr>
                                        <p:cTn id="24" dur="2000" fill="hold"/>
                                        <p:tgtEl>
                                          <p:spTgt spid="18"/>
                                        </p:tgtEl>
                                        <p:attrNameLst>
                                          <p:attrName>ppt_x</p:attrName>
                                          <p:attrName>ppt_y</p:attrName>
                                        </p:attrNameLst>
                                      </p:cBhvr>
                                      <p:rCtr x="-5026" y="19954"/>
                                    </p:animMotion>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barn(inVertical)">
                                      <p:cBhvr>
                                        <p:cTn id="29" dur="500"/>
                                        <p:tgtEl>
                                          <p:spTgt spid="14"/>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fade">
                                      <p:cBhvr>
                                        <p:cTn id="34" dur="1000"/>
                                        <p:tgtEl>
                                          <p:spTgt spid="21"/>
                                        </p:tgtEl>
                                      </p:cBhvr>
                                    </p:animEffect>
                                    <p:anim calcmode="lin" valueType="num">
                                      <p:cBhvr>
                                        <p:cTn id="35" dur="1000" fill="hold"/>
                                        <p:tgtEl>
                                          <p:spTgt spid="21"/>
                                        </p:tgtEl>
                                        <p:attrNameLst>
                                          <p:attrName>ppt_x</p:attrName>
                                        </p:attrNameLst>
                                      </p:cBhvr>
                                      <p:tavLst>
                                        <p:tav tm="0">
                                          <p:val>
                                            <p:strVal val="#ppt_x"/>
                                          </p:val>
                                        </p:tav>
                                        <p:tav tm="100000">
                                          <p:val>
                                            <p:strVal val="#ppt_x"/>
                                          </p:val>
                                        </p:tav>
                                      </p:tavLst>
                                    </p:anim>
                                    <p:anim calcmode="lin" valueType="num">
                                      <p:cBhvr>
                                        <p:cTn id="36"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fade">
                                      <p:cBhvr>
                                        <p:cTn id="41" dur="1000"/>
                                        <p:tgtEl>
                                          <p:spTgt spid="22"/>
                                        </p:tgtEl>
                                      </p:cBhvr>
                                    </p:animEffect>
                                    <p:anim calcmode="lin" valueType="num">
                                      <p:cBhvr>
                                        <p:cTn id="42" dur="1000" fill="hold"/>
                                        <p:tgtEl>
                                          <p:spTgt spid="22"/>
                                        </p:tgtEl>
                                        <p:attrNameLst>
                                          <p:attrName>ppt_x</p:attrName>
                                        </p:attrNameLst>
                                      </p:cBhvr>
                                      <p:tavLst>
                                        <p:tav tm="0">
                                          <p:val>
                                            <p:strVal val="#ppt_x"/>
                                          </p:val>
                                        </p:tav>
                                        <p:tav tm="100000">
                                          <p:val>
                                            <p:strVal val="#ppt_x"/>
                                          </p:val>
                                        </p:tav>
                                      </p:tavLst>
                                    </p:anim>
                                    <p:anim calcmode="lin" valueType="num">
                                      <p:cBhvr>
                                        <p:cTn id="43"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4" grpId="0"/>
      <p:bldP spid="16" grpId="0"/>
      <p:bldP spid="18" grpId="0"/>
      <p:bldP spid="19" grpId="0"/>
      <p:bldP spid="21" grpId="0"/>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EA81FD6-E192-430E-AE47-469C51C6D26B}"/>
              </a:ext>
            </a:extLst>
          </p:cNvPr>
          <p:cNvPicPr>
            <a:picLocks noChangeAspect="1"/>
          </p:cNvPicPr>
          <p:nvPr/>
        </p:nvPicPr>
        <p:blipFill>
          <a:blip r:embed="rId3"/>
          <a:stretch>
            <a:fillRect/>
          </a:stretch>
        </p:blipFill>
        <p:spPr>
          <a:xfrm>
            <a:off x="-43204" y="-18587"/>
            <a:ext cx="12278408" cy="6895174"/>
          </a:xfrm>
          <a:prstGeom prst="rect">
            <a:avLst/>
          </a:prstGeom>
        </p:spPr>
      </p:pic>
      <p:sp>
        <p:nvSpPr>
          <p:cNvPr id="10" name="TextBox 9">
            <a:extLst>
              <a:ext uri="{FF2B5EF4-FFF2-40B4-BE49-F238E27FC236}">
                <a16:creationId xmlns:a16="http://schemas.microsoft.com/office/drawing/2014/main" id="{739A64C6-231D-4176-AC0A-375C8966671E}"/>
              </a:ext>
            </a:extLst>
          </p:cNvPr>
          <p:cNvSpPr txBox="1"/>
          <p:nvPr/>
        </p:nvSpPr>
        <p:spPr>
          <a:xfrm>
            <a:off x="1480091" y="2002199"/>
            <a:ext cx="7499786" cy="584775"/>
          </a:xfrm>
          <a:prstGeom prst="rect">
            <a:avLst/>
          </a:prstGeom>
          <a:noFill/>
        </p:spPr>
        <p:txBody>
          <a:bodyPr wrap="square" rtlCol="0">
            <a:spAutoFit/>
          </a:bodyPr>
          <a:lstStyle/>
          <a:p>
            <a:r>
              <a:rPr lang="en-US" sz="3200" b="1">
                <a:solidFill>
                  <a:srgbClr val="7030A0"/>
                </a:solidFill>
                <a:latin typeface="Times New Roman" panose="02020603050405020304" pitchFamily="18" charset="0"/>
                <a:cs typeface="Times New Roman" panose="02020603050405020304" pitchFamily="18" charset="0"/>
              </a:rPr>
              <a:t>b) Vàng xuộm</a:t>
            </a:r>
            <a:r>
              <a:rPr lang="en-US" sz="3200">
                <a:solidFill>
                  <a:srgbClr val="7030A0"/>
                </a:solidFill>
                <a:latin typeface="Times New Roman" panose="02020603050405020304" pitchFamily="18" charset="0"/>
                <a:cs typeface="Times New Roman" panose="02020603050405020304" pitchFamily="18" charset="0"/>
              </a:rPr>
              <a:t>: màu vàng đậm đều khắp</a:t>
            </a:r>
          </a:p>
        </p:txBody>
      </p:sp>
      <p:sp>
        <p:nvSpPr>
          <p:cNvPr id="11" name="TextBox 10">
            <a:extLst>
              <a:ext uri="{FF2B5EF4-FFF2-40B4-BE49-F238E27FC236}">
                <a16:creationId xmlns:a16="http://schemas.microsoft.com/office/drawing/2014/main" id="{46C0342C-6F28-42E7-A1E3-9EFBBBCBE2AF}"/>
              </a:ext>
            </a:extLst>
          </p:cNvPr>
          <p:cNvSpPr txBox="1"/>
          <p:nvPr/>
        </p:nvSpPr>
        <p:spPr>
          <a:xfrm>
            <a:off x="1976256" y="2540050"/>
            <a:ext cx="6250429" cy="584775"/>
          </a:xfrm>
          <a:prstGeom prst="rect">
            <a:avLst/>
          </a:prstGeom>
          <a:noFill/>
        </p:spPr>
        <p:txBody>
          <a:bodyPr wrap="square" rtlCol="0">
            <a:spAutoFit/>
          </a:bodyPr>
          <a:lstStyle/>
          <a:p>
            <a:r>
              <a:rPr lang="en-US" sz="3200" b="1">
                <a:solidFill>
                  <a:srgbClr val="7030A0"/>
                </a:solidFill>
                <a:latin typeface="Times New Roman" panose="02020603050405020304" pitchFamily="18" charset="0"/>
                <a:cs typeface="Times New Roman" panose="02020603050405020304" pitchFamily="18" charset="0"/>
              </a:rPr>
              <a:t>Vàng hoe</a:t>
            </a:r>
            <a:r>
              <a:rPr lang="en-US" sz="3200">
                <a:solidFill>
                  <a:srgbClr val="7030A0"/>
                </a:solidFill>
                <a:latin typeface="Times New Roman" panose="02020603050405020304" pitchFamily="18" charset="0"/>
                <a:cs typeface="Times New Roman" panose="02020603050405020304" pitchFamily="18" charset="0"/>
              </a:rPr>
              <a:t>: màu vàng có pha màu đỏ.</a:t>
            </a:r>
          </a:p>
        </p:txBody>
      </p:sp>
      <p:sp>
        <p:nvSpPr>
          <p:cNvPr id="14" name="TextBox 13">
            <a:extLst>
              <a:ext uri="{FF2B5EF4-FFF2-40B4-BE49-F238E27FC236}">
                <a16:creationId xmlns:a16="http://schemas.microsoft.com/office/drawing/2014/main" id="{23E302BF-F296-4337-B731-CF1A0A8311B2}"/>
              </a:ext>
            </a:extLst>
          </p:cNvPr>
          <p:cNvSpPr txBox="1"/>
          <p:nvPr/>
        </p:nvSpPr>
        <p:spPr>
          <a:xfrm>
            <a:off x="1976256" y="3078334"/>
            <a:ext cx="9774062" cy="1077218"/>
          </a:xfrm>
          <a:prstGeom prst="rect">
            <a:avLst/>
          </a:prstGeom>
          <a:noFill/>
        </p:spPr>
        <p:txBody>
          <a:bodyPr wrap="square" rtlCol="0">
            <a:spAutoFit/>
          </a:bodyPr>
          <a:lstStyle/>
          <a:p>
            <a:r>
              <a:rPr lang="en-US" sz="3200" b="1">
                <a:solidFill>
                  <a:srgbClr val="7030A0"/>
                </a:solidFill>
                <a:latin typeface="Times New Roman" panose="02020603050405020304" pitchFamily="18" charset="0"/>
                <a:cs typeface="Times New Roman" panose="02020603050405020304" pitchFamily="18" charset="0"/>
              </a:rPr>
              <a:t>Vàng lịm</a:t>
            </a:r>
            <a:r>
              <a:rPr lang="en-US" sz="3200">
                <a:solidFill>
                  <a:srgbClr val="7030A0"/>
                </a:solidFill>
                <a:latin typeface="Times New Roman" panose="02020603050405020304" pitchFamily="18" charset="0"/>
                <a:cs typeface="Times New Roman" panose="02020603050405020304" pitchFamily="18" charset="0"/>
              </a:rPr>
              <a:t>: màu vàng gợi lên cảm giác ngọt ngào và mọng nước.</a:t>
            </a:r>
          </a:p>
        </p:txBody>
      </p:sp>
      <p:sp>
        <p:nvSpPr>
          <p:cNvPr id="8" name="TextBox 7">
            <a:extLst>
              <a:ext uri="{FF2B5EF4-FFF2-40B4-BE49-F238E27FC236}">
                <a16:creationId xmlns:a16="http://schemas.microsoft.com/office/drawing/2014/main" id="{0859C0F0-F4D2-402A-9EF7-5CF9B511B97E}"/>
              </a:ext>
            </a:extLst>
          </p:cNvPr>
          <p:cNvSpPr txBox="1"/>
          <p:nvPr/>
        </p:nvSpPr>
        <p:spPr>
          <a:xfrm>
            <a:off x="1480091" y="538826"/>
            <a:ext cx="6308137" cy="584775"/>
          </a:xfrm>
          <a:prstGeom prst="rect">
            <a:avLst/>
          </a:prstGeom>
          <a:noFill/>
        </p:spPr>
        <p:txBody>
          <a:bodyPr wrap="none" rtlCol="0">
            <a:spAutoFit/>
          </a:bodyPr>
          <a:lstStyle/>
          <a:p>
            <a:r>
              <a:rPr lang="en-US" sz="3200" b="1">
                <a:solidFill>
                  <a:srgbClr val="002060"/>
                </a:solidFill>
                <a:latin typeface="Times New Roman" panose="02020603050405020304" pitchFamily="18" charset="0"/>
                <a:cs typeface="Times New Roman" panose="02020603050405020304" pitchFamily="18" charset="0"/>
              </a:rPr>
              <a:t>a) Xây dựng</a:t>
            </a:r>
            <a:r>
              <a:rPr lang="en-US" sz="3200">
                <a:solidFill>
                  <a:srgbClr val="002060"/>
                </a:solidFill>
                <a:latin typeface="Times New Roman" panose="02020603050405020304" pitchFamily="18" charset="0"/>
                <a:cs typeface="Times New Roman" panose="02020603050405020304" pitchFamily="18" charset="0"/>
              </a:rPr>
              <a:t>: làm nên, gây dựng nên</a:t>
            </a:r>
          </a:p>
        </p:txBody>
      </p:sp>
      <p:sp>
        <p:nvSpPr>
          <p:cNvPr id="9" name="TextBox 8">
            <a:extLst>
              <a:ext uri="{FF2B5EF4-FFF2-40B4-BE49-F238E27FC236}">
                <a16:creationId xmlns:a16="http://schemas.microsoft.com/office/drawing/2014/main" id="{FAD06452-6132-434B-B90A-715B9475048B}"/>
              </a:ext>
            </a:extLst>
          </p:cNvPr>
          <p:cNvSpPr txBox="1"/>
          <p:nvPr/>
        </p:nvSpPr>
        <p:spPr>
          <a:xfrm>
            <a:off x="1855230" y="1205787"/>
            <a:ext cx="6492483" cy="584775"/>
          </a:xfrm>
          <a:prstGeom prst="rect">
            <a:avLst/>
          </a:prstGeom>
          <a:noFill/>
        </p:spPr>
        <p:txBody>
          <a:bodyPr wrap="none" rtlCol="0">
            <a:spAutoFit/>
          </a:bodyPr>
          <a:lstStyle/>
          <a:p>
            <a:r>
              <a:rPr lang="en-US" sz="3200" b="1">
                <a:solidFill>
                  <a:srgbClr val="002060"/>
                </a:solidFill>
                <a:latin typeface="Times New Roman" panose="02020603050405020304" pitchFamily="18" charset="0"/>
                <a:cs typeface="Times New Roman" panose="02020603050405020304" pitchFamily="18" charset="0"/>
              </a:rPr>
              <a:t>Kiến thiết</a:t>
            </a:r>
            <a:r>
              <a:rPr lang="en-US" sz="3200">
                <a:solidFill>
                  <a:srgbClr val="002060"/>
                </a:solidFill>
                <a:latin typeface="Times New Roman" panose="02020603050405020304" pitchFamily="18" charset="0"/>
                <a:cs typeface="Times New Roman" panose="02020603050405020304" pitchFamily="18" charset="0"/>
              </a:rPr>
              <a:t>: Xây dựng với quy mô lớn.</a:t>
            </a:r>
          </a:p>
        </p:txBody>
      </p:sp>
      <p:sp>
        <p:nvSpPr>
          <p:cNvPr id="15" name="TextBox 14">
            <a:extLst>
              <a:ext uri="{FF2B5EF4-FFF2-40B4-BE49-F238E27FC236}">
                <a16:creationId xmlns:a16="http://schemas.microsoft.com/office/drawing/2014/main" id="{24D14253-28BE-4D43-8206-836C15909B1A}"/>
              </a:ext>
            </a:extLst>
          </p:cNvPr>
          <p:cNvSpPr txBox="1"/>
          <p:nvPr/>
        </p:nvSpPr>
        <p:spPr>
          <a:xfrm>
            <a:off x="1480091" y="4166524"/>
            <a:ext cx="7262294" cy="584775"/>
          </a:xfrm>
          <a:prstGeom prst="rect">
            <a:avLst/>
          </a:prstGeom>
          <a:noFill/>
        </p:spPr>
        <p:txBody>
          <a:bodyPr wrap="square">
            <a:spAutoFit/>
          </a:bodyPr>
          <a:lstStyle/>
          <a:p>
            <a:pPr fontAlgn="base">
              <a:spcBef>
                <a:spcPct val="0"/>
              </a:spcBef>
              <a:spcAft>
                <a:spcPct val="0"/>
              </a:spcAft>
              <a:buNone/>
            </a:pPr>
            <a:r>
              <a:rPr lang="en-US" altLang="en-US" sz="3200" b="1">
                <a:solidFill>
                  <a:srgbClr val="C00000"/>
                </a:solidFill>
                <a:latin typeface="Times New Roman" panose="02020603050405020304" pitchFamily="18" charset="0"/>
                <a:cs typeface="Times New Roman" panose="02020603050405020304" pitchFamily="18" charset="0"/>
              </a:rPr>
              <a:t>Vậy thế nào là từ đồng nghĩa? </a:t>
            </a:r>
          </a:p>
        </p:txBody>
      </p:sp>
      <p:sp>
        <p:nvSpPr>
          <p:cNvPr id="16" name="TextBox 15">
            <a:extLst>
              <a:ext uri="{FF2B5EF4-FFF2-40B4-BE49-F238E27FC236}">
                <a16:creationId xmlns:a16="http://schemas.microsoft.com/office/drawing/2014/main" id="{28CE41B1-D892-4C7A-9CCC-4BB737072BFF}"/>
              </a:ext>
            </a:extLst>
          </p:cNvPr>
          <p:cNvSpPr txBox="1"/>
          <p:nvPr/>
        </p:nvSpPr>
        <p:spPr>
          <a:xfrm>
            <a:off x="775251" y="4762271"/>
            <a:ext cx="10975067" cy="1077218"/>
          </a:xfrm>
          <a:prstGeom prst="rect">
            <a:avLst/>
          </a:prstGeom>
          <a:noFill/>
        </p:spPr>
        <p:txBody>
          <a:bodyPr wrap="square" rtlCol="0">
            <a:spAutoFit/>
          </a:bodyPr>
          <a:lstStyle/>
          <a:p>
            <a:r>
              <a:rPr lang="en-US" sz="3200" b="1">
                <a:solidFill>
                  <a:srgbClr val="002060"/>
                </a:solidFill>
                <a:latin typeface="Times New Roman" panose="02020603050405020304" pitchFamily="18" charset="0"/>
                <a:cs typeface="Times New Roman" panose="02020603050405020304" pitchFamily="18" charset="0"/>
              </a:rPr>
              <a:t>	Từ đồng nghĩa là những từ có nghĩa giống nhau hoặc gần giống nhau</a:t>
            </a:r>
            <a:endParaRPr lang="en-US" sz="3200">
              <a:solidFill>
                <a:srgbClr val="002060"/>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F41FDEC4-5875-43F7-9B23-3D5F14DB18A5}"/>
              </a:ext>
            </a:extLst>
          </p:cNvPr>
          <p:cNvSpPr txBox="1"/>
          <p:nvPr/>
        </p:nvSpPr>
        <p:spPr>
          <a:xfrm>
            <a:off x="6603522" y="4170878"/>
            <a:ext cx="1760018" cy="584775"/>
          </a:xfrm>
          <a:prstGeom prst="rect">
            <a:avLst/>
          </a:prstGeom>
          <a:noFill/>
        </p:spPr>
        <p:txBody>
          <a:bodyPr wrap="square">
            <a:spAutoFit/>
          </a:bodyPr>
          <a:lstStyle/>
          <a:p>
            <a:pPr algn="ctr" fontAlgn="base">
              <a:spcBef>
                <a:spcPct val="0"/>
              </a:spcBef>
              <a:spcAft>
                <a:spcPct val="0"/>
              </a:spcAft>
              <a:buNone/>
            </a:pPr>
            <a:r>
              <a:rPr lang="en-US" altLang="en-US" sz="3200" b="1">
                <a:solidFill>
                  <a:srgbClr val="C00000"/>
                </a:solidFill>
                <a:latin typeface="Times New Roman" panose="02020603050405020304" pitchFamily="18" charset="0"/>
                <a:cs typeface="Times New Roman" panose="02020603050405020304" pitchFamily="18" charset="0"/>
              </a:rPr>
              <a:t>Ví dụ?</a:t>
            </a:r>
          </a:p>
        </p:txBody>
      </p:sp>
    </p:spTree>
    <p:extLst>
      <p:ext uri="{BB962C8B-B14F-4D97-AF65-F5344CB8AC3E}">
        <p14:creationId xmlns:p14="http://schemas.microsoft.com/office/powerpoint/2010/main" val="3804416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arn(inVertic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arn(inVertical)">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9FD0C81-37FF-4111-9797-12638545994C}"/>
              </a:ext>
            </a:extLst>
          </p:cNvPr>
          <p:cNvPicPr>
            <a:picLocks noChangeAspect="1"/>
          </p:cNvPicPr>
          <p:nvPr/>
        </p:nvPicPr>
        <p:blipFill>
          <a:blip r:embed="rId3"/>
          <a:stretch>
            <a:fillRect/>
          </a:stretch>
        </p:blipFill>
        <p:spPr>
          <a:xfrm>
            <a:off x="-43204" y="-18587"/>
            <a:ext cx="12278408" cy="6895174"/>
          </a:xfrm>
          <a:prstGeom prst="rect">
            <a:avLst/>
          </a:prstGeom>
        </p:spPr>
      </p:pic>
      <p:sp>
        <p:nvSpPr>
          <p:cNvPr id="25603" name="Rectangle 3"/>
          <p:cNvSpPr>
            <a:spLocks noGrp="1" noChangeArrowheads="1"/>
          </p:cNvSpPr>
          <p:nvPr>
            <p:ph type="body" sz="half" idx="4294967295"/>
          </p:nvPr>
        </p:nvSpPr>
        <p:spPr>
          <a:xfrm>
            <a:off x="1252331" y="228600"/>
            <a:ext cx="10674626" cy="4572000"/>
          </a:xfrm>
        </p:spPr>
        <p:txBody>
          <a:bodyPr/>
          <a:lstStyle/>
          <a:p>
            <a:pPr marL="533400" indent="-533400" algn="just" eaLnBrk="1" hangingPunct="1">
              <a:buNone/>
            </a:pPr>
            <a:r>
              <a:rPr lang="en-US" altLang="en-US" sz="3000" i="1">
                <a:solidFill>
                  <a:srgbClr val="FF0000"/>
                </a:solidFill>
                <a:latin typeface="Times New Roman" panose="02020603050405020304" pitchFamily="18" charset="0"/>
                <a:cs typeface="Times New Roman" panose="02020603050405020304" pitchFamily="18" charset="0"/>
              </a:rPr>
              <a:t>2- Thay những từ in đậm trong mỗi ví dụ trên cho nhau rồi rút ra nhận xét: Những từ nào thay thế được cho nhau? Những từ nào không thay thế được cho nhau? Vì sao?</a:t>
            </a:r>
          </a:p>
          <a:p>
            <a:pPr marL="533400" indent="-533400" algn="just" eaLnBrk="1" hangingPunct="1">
              <a:buFontTx/>
              <a:buAutoNum type="alphaLcParenR"/>
            </a:pPr>
            <a:r>
              <a:rPr lang="en-US" altLang="en-US" sz="3000">
                <a:latin typeface="Times New Roman" panose="02020603050405020304" pitchFamily="18" charset="0"/>
                <a:cs typeface="Times New Roman" panose="02020603050405020304" pitchFamily="18" charset="0"/>
              </a:rPr>
              <a:t>Sau 80 năm giời nô lệ làm cho nước nhà bị yếu hèn, ngày nay chúng ta cần phải </a:t>
            </a:r>
            <a:r>
              <a:rPr lang="en-US" altLang="en-US" sz="3000" b="1" i="1">
                <a:latin typeface="Times New Roman" panose="02020603050405020304" pitchFamily="18" charset="0"/>
                <a:cs typeface="Times New Roman" panose="02020603050405020304" pitchFamily="18" charset="0"/>
              </a:rPr>
              <a:t>xây dựng</a:t>
            </a:r>
            <a:r>
              <a:rPr lang="en-US" altLang="en-US" sz="3000" b="1">
                <a:latin typeface="Times New Roman" panose="02020603050405020304" pitchFamily="18" charset="0"/>
                <a:cs typeface="Times New Roman" panose="02020603050405020304" pitchFamily="18" charset="0"/>
              </a:rPr>
              <a:t> </a:t>
            </a:r>
            <a:r>
              <a:rPr lang="en-US" altLang="en-US" sz="3000">
                <a:latin typeface="Times New Roman" panose="02020603050405020304" pitchFamily="18" charset="0"/>
                <a:cs typeface="Times New Roman" panose="02020603050405020304" pitchFamily="18" charset="0"/>
              </a:rPr>
              <a:t>lại cơ  đồ mà tổ tiên đã để lại cho chúng ta, làm sao cho chúng ta theo kịp các nước khác trên hoàn cầu. Trong công cuộc </a:t>
            </a:r>
            <a:r>
              <a:rPr lang="en-US" altLang="en-US" sz="3000" b="1" i="1">
                <a:latin typeface="Times New Roman" panose="02020603050405020304" pitchFamily="18" charset="0"/>
                <a:cs typeface="Times New Roman" panose="02020603050405020304" pitchFamily="18" charset="0"/>
              </a:rPr>
              <a:t>kiến thiết</a:t>
            </a:r>
            <a:r>
              <a:rPr lang="en-US" altLang="en-US" sz="3000" b="1">
                <a:latin typeface="Times New Roman" panose="02020603050405020304" pitchFamily="18" charset="0"/>
                <a:cs typeface="Times New Roman" panose="02020603050405020304" pitchFamily="18" charset="0"/>
              </a:rPr>
              <a:t> </a:t>
            </a:r>
            <a:r>
              <a:rPr lang="en-US" altLang="en-US" sz="3000">
                <a:latin typeface="Times New Roman" panose="02020603050405020304" pitchFamily="18" charset="0"/>
                <a:cs typeface="Times New Roman" panose="02020603050405020304" pitchFamily="18" charset="0"/>
              </a:rPr>
              <a:t>đó, nước nhà trông mong chờ đợi ở các em rất nhiều.</a:t>
            </a:r>
            <a:endParaRPr lang="en-US" altLang="en-US" sz="3400" b="1" i="1">
              <a:latin typeface="Times New Roman" panose="02020603050405020304" pitchFamily="18" charset="0"/>
              <a:cs typeface="Times New Roman" panose="02020603050405020304" pitchFamily="18" charset="0"/>
            </a:endParaRPr>
          </a:p>
        </p:txBody>
      </p:sp>
      <p:sp>
        <p:nvSpPr>
          <p:cNvPr id="25604" name="Rectangle 4"/>
          <p:cNvSpPr>
            <a:spLocks noChangeArrowheads="1"/>
          </p:cNvSpPr>
          <p:nvPr/>
        </p:nvSpPr>
        <p:spPr bwMode="auto">
          <a:xfrm>
            <a:off x="4714461" y="2165074"/>
            <a:ext cx="1524000" cy="5334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0" fontAlgn="base" hangingPunct="0">
              <a:spcBef>
                <a:spcPct val="0"/>
              </a:spcBef>
              <a:spcAft>
                <a:spcPct val="0"/>
              </a:spcAft>
              <a:buNone/>
            </a:pPr>
            <a:r>
              <a:rPr lang="en-US" altLang="en-US" sz="2800" i="1">
                <a:solidFill>
                  <a:srgbClr val="FF0000"/>
                </a:solidFill>
                <a:latin typeface="Times New Roman" panose="02020603050405020304" pitchFamily="18" charset="0"/>
              </a:rPr>
              <a:t>kiến thiết</a:t>
            </a:r>
            <a:r>
              <a:rPr lang="en-US" altLang="en-US" sz="2800">
                <a:solidFill>
                  <a:srgbClr val="FF0000"/>
                </a:solidFill>
                <a:latin typeface="Tahoma" panose="020B0604030504040204" pitchFamily="34" charset="0"/>
              </a:rPr>
              <a:t> </a:t>
            </a:r>
          </a:p>
        </p:txBody>
      </p:sp>
      <p:sp>
        <p:nvSpPr>
          <p:cNvPr id="25605" name="Rectangle 5"/>
          <p:cNvSpPr>
            <a:spLocks noChangeArrowheads="1"/>
          </p:cNvSpPr>
          <p:nvPr/>
        </p:nvSpPr>
        <p:spPr bwMode="auto">
          <a:xfrm>
            <a:off x="5372100" y="3107272"/>
            <a:ext cx="1664804" cy="412473"/>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0" fontAlgn="base" hangingPunct="0">
              <a:spcBef>
                <a:spcPct val="0"/>
              </a:spcBef>
              <a:spcAft>
                <a:spcPct val="0"/>
              </a:spcAft>
              <a:buNone/>
            </a:pPr>
            <a:r>
              <a:rPr lang="en-US" altLang="en-US" sz="2800">
                <a:solidFill>
                  <a:srgbClr val="FF0000"/>
                </a:solidFill>
                <a:latin typeface="Times New Roman" panose="02020603050405020304" pitchFamily="18" charset="0"/>
              </a:rPr>
              <a:t>xây dựng</a:t>
            </a:r>
          </a:p>
        </p:txBody>
      </p:sp>
      <p:sp>
        <p:nvSpPr>
          <p:cNvPr id="25608" name="Rectangle 8"/>
          <p:cNvSpPr>
            <a:spLocks noChangeArrowheads="1"/>
          </p:cNvSpPr>
          <p:nvPr/>
        </p:nvSpPr>
        <p:spPr bwMode="auto">
          <a:xfrm>
            <a:off x="1109633" y="3810000"/>
            <a:ext cx="10674626"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fontAlgn="base">
              <a:spcBef>
                <a:spcPct val="0"/>
              </a:spcBef>
              <a:spcAft>
                <a:spcPct val="0"/>
              </a:spcAft>
              <a:buNone/>
            </a:pPr>
            <a:r>
              <a:rPr lang="en-US" altLang="en-US" sz="3000">
                <a:solidFill>
                  <a:srgbClr val="0000CC"/>
                </a:solidFill>
                <a:latin typeface="Times New Roman" panose="02020603050405020304" pitchFamily="18" charset="0"/>
                <a:cs typeface="Times New Roman" panose="02020603050405020304" pitchFamily="18" charset="0"/>
              </a:rPr>
              <a:t>	Từ</a:t>
            </a:r>
            <a:r>
              <a:rPr lang="en-US" altLang="en-US" sz="3000">
                <a:solidFill>
                  <a:srgbClr val="000000"/>
                </a:solidFill>
                <a:latin typeface="Times New Roman" panose="02020603050405020304" pitchFamily="18" charset="0"/>
                <a:cs typeface="Times New Roman" panose="02020603050405020304" pitchFamily="18" charset="0"/>
              </a:rPr>
              <a:t> </a:t>
            </a:r>
            <a:r>
              <a:rPr lang="en-US" altLang="en-US" sz="3000" i="1">
                <a:solidFill>
                  <a:srgbClr val="FF0000"/>
                </a:solidFill>
                <a:latin typeface="Times New Roman" panose="02020603050405020304" pitchFamily="18" charset="0"/>
                <a:cs typeface="Times New Roman" panose="02020603050405020304" pitchFamily="18" charset="0"/>
              </a:rPr>
              <a:t>xây dựng</a:t>
            </a:r>
            <a:r>
              <a:rPr lang="en-US" altLang="en-US" sz="3000">
                <a:solidFill>
                  <a:srgbClr val="000000"/>
                </a:solidFill>
                <a:latin typeface="Times New Roman" panose="02020603050405020304" pitchFamily="18" charset="0"/>
                <a:cs typeface="Times New Roman" panose="02020603050405020304" pitchFamily="18" charset="0"/>
              </a:rPr>
              <a:t> </a:t>
            </a:r>
            <a:r>
              <a:rPr lang="en-US" altLang="en-US" sz="3000">
                <a:solidFill>
                  <a:srgbClr val="0000CC"/>
                </a:solidFill>
                <a:latin typeface="Times New Roman" panose="02020603050405020304" pitchFamily="18" charset="0"/>
                <a:cs typeface="Times New Roman" panose="02020603050405020304" pitchFamily="18" charset="0"/>
              </a:rPr>
              <a:t>và</a:t>
            </a:r>
            <a:r>
              <a:rPr lang="en-US" altLang="en-US" sz="3000">
                <a:solidFill>
                  <a:srgbClr val="000000"/>
                </a:solidFill>
                <a:latin typeface="Times New Roman" panose="02020603050405020304" pitchFamily="18" charset="0"/>
                <a:cs typeface="Times New Roman" panose="02020603050405020304" pitchFamily="18" charset="0"/>
              </a:rPr>
              <a:t> </a:t>
            </a:r>
            <a:r>
              <a:rPr lang="en-US" altLang="en-US" sz="3000" i="1">
                <a:solidFill>
                  <a:srgbClr val="FF0000"/>
                </a:solidFill>
                <a:latin typeface="Times New Roman" panose="02020603050405020304" pitchFamily="18" charset="0"/>
                <a:cs typeface="Times New Roman" panose="02020603050405020304" pitchFamily="18" charset="0"/>
              </a:rPr>
              <a:t>kiến thiết</a:t>
            </a:r>
            <a:r>
              <a:rPr lang="en-US" altLang="en-US" sz="3000">
                <a:solidFill>
                  <a:srgbClr val="000000"/>
                </a:solidFill>
                <a:latin typeface="Times New Roman" panose="02020603050405020304" pitchFamily="18" charset="0"/>
                <a:cs typeface="Times New Roman" panose="02020603050405020304" pitchFamily="18" charset="0"/>
              </a:rPr>
              <a:t> </a:t>
            </a:r>
            <a:r>
              <a:rPr lang="en-US" altLang="en-US" sz="3000">
                <a:solidFill>
                  <a:srgbClr val="0000CC"/>
                </a:solidFill>
                <a:latin typeface="Times New Roman" panose="02020603050405020304" pitchFamily="18" charset="0"/>
                <a:cs typeface="Times New Roman" panose="02020603050405020304" pitchFamily="18" charset="0"/>
              </a:rPr>
              <a:t>có thể thay thế cho nhau được vì nghĩa của các từ ấy giống nhau hoàn toàn </a:t>
            </a:r>
            <a:r>
              <a:rPr lang="en-US" altLang="en-US" sz="3000">
                <a:solidFill>
                  <a:srgbClr val="FF0000"/>
                </a:solidFill>
                <a:latin typeface="Times New Roman" panose="02020603050405020304" pitchFamily="18" charset="0"/>
                <a:cs typeface="Times New Roman" panose="02020603050405020304" pitchFamily="18" charset="0"/>
              </a:rPr>
              <a:t>(</a:t>
            </a:r>
            <a:r>
              <a:rPr lang="en-US" altLang="en-US" sz="3000" i="1">
                <a:solidFill>
                  <a:srgbClr val="FF0000"/>
                </a:solidFill>
                <a:latin typeface="Times New Roman" panose="02020603050405020304" pitchFamily="18" charset="0"/>
                <a:cs typeface="Times New Roman" panose="02020603050405020304" pitchFamily="18" charset="0"/>
              </a:rPr>
              <a:t>làm nên một công trình kiến trúc, hình thành một tổ chức hay một chế độ chính trị, xã hội, kinh tế).</a:t>
            </a:r>
          </a:p>
        </p:txBody>
      </p:sp>
      <p:sp>
        <p:nvSpPr>
          <p:cNvPr id="2" name="TextBox 1">
            <a:extLst>
              <a:ext uri="{FF2B5EF4-FFF2-40B4-BE49-F238E27FC236}">
                <a16:creationId xmlns:a16="http://schemas.microsoft.com/office/drawing/2014/main" id="{A71A4C90-F277-4162-A6E8-53D91F394DB3}"/>
              </a:ext>
            </a:extLst>
          </p:cNvPr>
          <p:cNvSpPr txBox="1"/>
          <p:nvPr/>
        </p:nvSpPr>
        <p:spPr>
          <a:xfrm>
            <a:off x="2547257" y="5653927"/>
            <a:ext cx="7720383" cy="523220"/>
          </a:xfrm>
          <a:prstGeom prst="rect">
            <a:avLst/>
          </a:prstGeom>
          <a:noFill/>
        </p:spPr>
        <p:txBody>
          <a:bodyPr wrap="none" rtlCol="0">
            <a:spAutoFit/>
          </a:bodyPr>
          <a:lstStyle/>
          <a:p>
            <a:r>
              <a:rPr lang="en-US" sz="2800" b="1">
                <a:latin typeface="Times New Roman" panose="02020603050405020304" pitchFamily="18" charset="0"/>
                <a:cs typeface="Times New Roman" panose="02020603050405020304" pitchFamily="18" charset="0"/>
              </a:rPr>
              <a:t>Anh ấy chuẩn bị xây dựng lại ngôi nhà của mình.</a:t>
            </a:r>
          </a:p>
        </p:txBody>
      </p:sp>
    </p:spTree>
    <p:extLst>
      <p:ext uri="{BB962C8B-B14F-4D97-AF65-F5344CB8AC3E}">
        <p14:creationId xmlns:p14="http://schemas.microsoft.com/office/powerpoint/2010/main" val="41925417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Effect transition="in" filter="box(in)">
                                      <p:cBhvr>
                                        <p:cTn id="13" dur="500"/>
                                        <p:tgtEl>
                                          <p:spTgt spid="25603">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5604"/>
                                        </p:tgtEl>
                                        <p:attrNameLst>
                                          <p:attrName>style.visibility</p:attrName>
                                        </p:attrNameLst>
                                      </p:cBhvr>
                                      <p:to>
                                        <p:strVal val="visible"/>
                                      </p:to>
                                    </p:set>
                                    <p:anim calcmode="lin" valueType="num">
                                      <p:cBhvr additive="base">
                                        <p:cTn id="18" dur="500" fill="hold"/>
                                        <p:tgtEl>
                                          <p:spTgt spid="25604"/>
                                        </p:tgtEl>
                                        <p:attrNameLst>
                                          <p:attrName>ppt_x</p:attrName>
                                        </p:attrNameLst>
                                      </p:cBhvr>
                                      <p:tavLst>
                                        <p:tav tm="0">
                                          <p:val>
                                            <p:strVal val="#ppt_x"/>
                                          </p:val>
                                        </p:tav>
                                        <p:tav tm="100000">
                                          <p:val>
                                            <p:strVal val="#ppt_x"/>
                                          </p:val>
                                        </p:tav>
                                      </p:tavLst>
                                    </p:anim>
                                    <p:anim calcmode="lin" valueType="num">
                                      <p:cBhvr additive="base">
                                        <p:cTn id="19" dur="500" fill="hold"/>
                                        <p:tgtEl>
                                          <p:spTgt spid="25604"/>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5605"/>
                                        </p:tgtEl>
                                        <p:attrNameLst>
                                          <p:attrName>style.visibility</p:attrName>
                                        </p:attrNameLst>
                                      </p:cBhvr>
                                      <p:to>
                                        <p:strVal val="visible"/>
                                      </p:to>
                                    </p:set>
                                    <p:anim calcmode="lin" valueType="num">
                                      <p:cBhvr additive="base">
                                        <p:cTn id="24" dur="500" fill="hold"/>
                                        <p:tgtEl>
                                          <p:spTgt spid="25605"/>
                                        </p:tgtEl>
                                        <p:attrNameLst>
                                          <p:attrName>ppt_x</p:attrName>
                                        </p:attrNameLst>
                                      </p:cBhvr>
                                      <p:tavLst>
                                        <p:tav tm="0">
                                          <p:val>
                                            <p:strVal val="#ppt_x"/>
                                          </p:val>
                                        </p:tav>
                                        <p:tav tm="100000">
                                          <p:val>
                                            <p:strVal val="#ppt_x"/>
                                          </p:val>
                                        </p:tav>
                                      </p:tavLst>
                                    </p:anim>
                                    <p:anim calcmode="lin" valueType="num">
                                      <p:cBhvr additive="base">
                                        <p:cTn id="25" dur="500" fill="hold"/>
                                        <p:tgtEl>
                                          <p:spTgt spid="25605"/>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55" presetClass="entr" presetSubtype="0" fill="hold" nodeType="clickEffect">
                                  <p:stCondLst>
                                    <p:cond delay="0"/>
                                  </p:stCondLst>
                                  <p:childTnLst>
                                    <p:set>
                                      <p:cBhvr>
                                        <p:cTn id="29" dur="1" fill="hold">
                                          <p:stCondLst>
                                            <p:cond delay="0"/>
                                          </p:stCondLst>
                                        </p:cTn>
                                        <p:tgtEl>
                                          <p:spTgt spid="25608"/>
                                        </p:tgtEl>
                                        <p:attrNameLst>
                                          <p:attrName>style.visibility</p:attrName>
                                        </p:attrNameLst>
                                      </p:cBhvr>
                                      <p:to>
                                        <p:strVal val="visible"/>
                                      </p:to>
                                    </p:set>
                                    <p:anim calcmode="lin" valueType="num">
                                      <p:cBhvr>
                                        <p:cTn id="30" dur="1000" fill="hold"/>
                                        <p:tgtEl>
                                          <p:spTgt spid="25608"/>
                                        </p:tgtEl>
                                        <p:attrNameLst>
                                          <p:attrName>ppt_w</p:attrName>
                                        </p:attrNameLst>
                                      </p:cBhvr>
                                      <p:tavLst>
                                        <p:tav tm="0">
                                          <p:val>
                                            <p:strVal val="#ppt_w*0.70"/>
                                          </p:val>
                                        </p:tav>
                                        <p:tav tm="100000">
                                          <p:val>
                                            <p:strVal val="#ppt_w"/>
                                          </p:val>
                                        </p:tav>
                                      </p:tavLst>
                                    </p:anim>
                                    <p:anim calcmode="lin" valueType="num">
                                      <p:cBhvr>
                                        <p:cTn id="31" dur="1000" fill="hold"/>
                                        <p:tgtEl>
                                          <p:spTgt spid="25608"/>
                                        </p:tgtEl>
                                        <p:attrNameLst>
                                          <p:attrName>ppt_h</p:attrName>
                                        </p:attrNameLst>
                                      </p:cBhvr>
                                      <p:tavLst>
                                        <p:tav tm="0">
                                          <p:val>
                                            <p:strVal val="#ppt_h"/>
                                          </p:val>
                                        </p:tav>
                                        <p:tav tm="100000">
                                          <p:val>
                                            <p:strVal val="#ppt_h"/>
                                          </p:val>
                                        </p:tav>
                                      </p:tavLst>
                                    </p:anim>
                                    <p:animEffect transition="in" filter="fade">
                                      <p:cBhvr>
                                        <p:cTn id="32" dur="1000"/>
                                        <p:tgtEl>
                                          <p:spTgt spid="256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animBg="1"/>
      <p:bldP spid="2560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29" y="-145093"/>
            <a:ext cx="12193057" cy="7224386"/>
          </a:xfrm>
          <a:prstGeom prst="rect">
            <a:avLst/>
          </a:prstGeom>
        </p:spPr>
      </p:pic>
      <p:sp>
        <p:nvSpPr>
          <p:cNvPr id="3" name="TextBox 2"/>
          <p:cNvSpPr txBox="1"/>
          <p:nvPr/>
        </p:nvSpPr>
        <p:spPr>
          <a:xfrm>
            <a:off x="1387641" y="1068846"/>
            <a:ext cx="10427367" cy="1865126"/>
          </a:xfrm>
          <a:prstGeom prst="rect">
            <a:avLst/>
          </a:prstGeom>
          <a:noFill/>
        </p:spPr>
        <p:txBody>
          <a:bodyPr wrap="square" rtlCol="0">
            <a:spAutoFit/>
          </a:bodyPr>
          <a:lstStyle/>
          <a:p>
            <a:pPr>
              <a:lnSpc>
                <a:spcPct val="90000"/>
              </a:lnSpc>
            </a:pPr>
            <a:r>
              <a:rPr lang="en-US" altLang="en-US" sz="3200">
                <a:latin typeface="Times New Roman" panose="02020603050405020304" pitchFamily="18" charset="0"/>
                <a:cs typeface="Times New Roman" panose="02020603050405020304" pitchFamily="18" charset="0"/>
              </a:rPr>
              <a:t>b) Màu lúa chín dưới đồng  </a:t>
            </a:r>
            <a:r>
              <a:rPr lang="en-US" altLang="en-US" sz="3200" i="1">
                <a:solidFill>
                  <a:srgbClr val="FF0000"/>
                </a:solidFill>
                <a:latin typeface="Times New Roman" panose="02020603050405020304" pitchFamily="18" charset="0"/>
                <a:cs typeface="Times New Roman" panose="02020603050405020304" pitchFamily="18" charset="0"/>
              </a:rPr>
              <a:t>vàng xuộm</a:t>
            </a:r>
            <a:r>
              <a:rPr lang="en-US" altLang="en-US" sz="3200">
                <a:solidFill>
                  <a:srgbClr val="FF0000"/>
                </a:solidFill>
                <a:latin typeface="Times New Roman" panose="02020603050405020304" pitchFamily="18" charset="0"/>
                <a:cs typeface="Times New Roman" panose="02020603050405020304" pitchFamily="18" charset="0"/>
              </a:rPr>
              <a:t> </a:t>
            </a:r>
            <a:r>
              <a:rPr lang="en-US" altLang="en-US" sz="3200">
                <a:latin typeface="Times New Roman" panose="02020603050405020304" pitchFamily="18" charset="0"/>
                <a:cs typeface="Times New Roman" panose="02020603050405020304" pitchFamily="18" charset="0"/>
              </a:rPr>
              <a:t>lại. Nắng nhạt ngả màu </a:t>
            </a:r>
            <a:r>
              <a:rPr lang="en-US" altLang="en-US" sz="3200" i="1">
                <a:solidFill>
                  <a:srgbClr val="FF0000"/>
                </a:solidFill>
                <a:latin typeface="Times New Roman" panose="02020603050405020304" pitchFamily="18" charset="0"/>
                <a:cs typeface="Times New Roman" panose="02020603050405020304" pitchFamily="18" charset="0"/>
              </a:rPr>
              <a:t>vàng hoe</a:t>
            </a:r>
            <a:r>
              <a:rPr lang="en-US" altLang="en-US" sz="3200">
                <a:latin typeface="Times New Roman" panose="02020603050405020304" pitchFamily="18" charset="0"/>
                <a:cs typeface="Times New Roman" panose="02020603050405020304" pitchFamily="18" charset="0"/>
              </a:rPr>
              <a:t>. Trong vườn, lắc lư những chùm quả xoan </a:t>
            </a:r>
            <a:r>
              <a:rPr lang="en-US" altLang="en-US" sz="3200" i="1">
                <a:solidFill>
                  <a:srgbClr val="FF0000"/>
                </a:solidFill>
                <a:latin typeface="Times New Roman" panose="02020603050405020304" pitchFamily="18" charset="0"/>
                <a:cs typeface="Times New Roman" panose="02020603050405020304" pitchFamily="18" charset="0"/>
              </a:rPr>
              <a:t>vàng lịm</a:t>
            </a:r>
            <a:r>
              <a:rPr lang="en-US" altLang="en-US" sz="3200">
                <a:solidFill>
                  <a:srgbClr val="FF0000"/>
                </a:solidFill>
                <a:latin typeface="Times New Roman" panose="02020603050405020304" pitchFamily="18" charset="0"/>
                <a:cs typeface="Times New Roman" panose="02020603050405020304" pitchFamily="18" charset="0"/>
              </a:rPr>
              <a:t>  </a:t>
            </a:r>
            <a:r>
              <a:rPr lang="en-US" altLang="en-US" sz="3200">
                <a:latin typeface="Times New Roman" panose="02020603050405020304" pitchFamily="18" charset="0"/>
                <a:cs typeface="Times New Roman" panose="02020603050405020304" pitchFamily="18" charset="0"/>
              </a:rPr>
              <a:t>không trông thấy cuống, như những chuỗi tràng hạt bồ đề treo lơ lửng.</a:t>
            </a:r>
          </a:p>
        </p:txBody>
      </p:sp>
      <p:sp>
        <p:nvSpPr>
          <p:cNvPr id="4" name="TextBox 3"/>
          <p:cNvSpPr txBox="1"/>
          <p:nvPr/>
        </p:nvSpPr>
        <p:spPr>
          <a:xfrm>
            <a:off x="1387640" y="3141506"/>
            <a:ext cx="10427367" cy="978729"/>
          </a:xfrm>
          <a:prstGeom prst="rect">
            <a:avLst/>
          </a:prstGeom>
          <a:noFill/>
        </p:spPr>
        <p:txBody>
          <a:bodyPr wrap="square" rtlCol="0">
            <a:spAutoFit/>
          </a:bodyPr>
          <a:lstStyle/>
          <a:p>
            <a:pPr>
              <a:lnSpc>
                <a:spcPct val="90000"/>
              </a:lnSpc>
            </a:pPr>
            <a:r>
              <a:rPr lang="en-US" altLang="en-US" sz="3200" i="1">
                <a:solidFill>
                  <a:srgbClr val="FF0000"/>
                </a:solidFill>
                <a:latin typeface="Times New Roman" panose="02020603050405020304" pitchFamily="18" charset="0"/>
                <a:cs typeface="Times New Roman" panose="02020603050405020304" pitchFamily="18" charset="0"/>
              </a:rPr>
              <a:t>Tương tự như câu a các con hãy thay những từ in đậm cho nhau và nhận xét?</a:t>
            </a:r>
          </a:p>
        </p:txBody>
      </p:sp>
      <p:sp>
        <p:nvSpPr>
          <p:cNvPr id="5" name="Rectangle 7"/>
          <p:cNvSpPr>
            <a:spLocks noChangeArrowheads="1"/>
          </p:cNvSpPr>
          <p:nvPr/>
        </p:nvSpPr>
        <p:spPr bwMode="auto">
          <a:xfrm>
            <a:off x="6047874" y="1058549"/>
            <a:ext cx="17526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0" fontAlgn="base" hangingPunct="0">
              <a:spcBef>
                <a:spcPct val="0"/>
              </a:spcBef>
              <a:spcAft>
                <a:spcPct val="0"/>
              </a:spcAft>
              <a:buNone/>
            </a:pPr>
            <a:r>
              <a:rPr lang="en-US" altLang="en-US" sz="2800" b="1" i="1">
                <a:solidFill>
                  <a:srgbClr val="FF0000"/>
                </a:solidFill>
                <a:latin typeface="Times New Roman" panose="02020603050405020304" pitchFamily="18" charset="0"/>
              </a:rPr>
              <a:t>vàng hoe</a:t>
            </a:r>
          </a:p>
        </p:txBody>
      </p:sp>
      <p:sp>
        <p:nvSpPr>
          <p:cNvPr id="6" name="Rectangle 8"/>
          <p:cNvSpPr>
            <a:spLocks noChangeArrowheads="1"/>
          </p:cNvSpPr>
          <p:nvPr/>
        </p:nvSpPr>
        <p:spPr bwMode="auto">
          <a:xfrm>
            <a:off x="1511439" y="1585892"/>
            <a:ext cx="14478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0" fontAlgn="base" hangingPunct="0">
              <a:spcBef>
                <a:spcPct val="0"/>
              </a:spcBef>
              <a:spcAft>
                <a:spcPct val="0"/>
              </a:spcAft>
              <a:buNone/>
            </a:pPr>
            <a:r>
              <a:rPr lang="en-US" altLang="en-US" sz="2800" b="1" i="1">
                <a:solidFill>
                  <a:srgbClr val="FF0000"/>
                </a:solidFill>
                <a:latin typeface="Times New Roman" panose="02020603050405020304" pitchFamily="18" charset="0"/>
              </a:rPr>
              <a:t>vàng lịm</a:t>
            </a:r>
          </a:p>
        </p:txBody>
      </p:sp>
      <p:sp>
        <p:nvSpPr>
          <p:cNvPr id="7" name="Rectangle 6"/>
          <p:cNvSpPr>
            <a:spLocks noChangeArrowheads="1"/>
          </p:cNvSpPr>
          <p:nvPr/>
        </p:nvSpPr>
        <p:spPr bwMode="auto">
          <a:xfrm>
            <a:off x="9994232" y="1585892"/>
            <a:ext cx="1625056"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0" fontAlgn="base" hangingPunct="0">
              <a:spcBef>
                <a:spcPct val="0"/>
              </a:spcBef>
              <a:spcAft>
                <a:spcPct val="0"/>
              </a:spcAft>
              <a:buNone/>
            </a:pPr>
            <a:r>
              <a:rPr lang="en-US" altLang="en-US" sz="2800" b="1" i="1">
                <a:solidFill>
                  <a:srgbClr val="FF0000"/>
                </a:solidFill>
                <a:latin typeface="Times New Roman" panose="02020603050405020304" pitchFamily="18" charset="0"/>
              </a:rPr>
              <a:t>vàng xuộm</a:t>
            </a:r>
          </a:p>
        </p:txBody>
      </p:sp>
      <p:sp>
        <p:nvSpPr>
          <p:cNvPr id="8" name="TextBox 7"/>
          <p:cNvSpPr txBox="1"/>
          <p:nvPr/>
        </p:nvSpPr>
        <p:spPr>
          <a:xfrm>
            <a:off x="1211177" y="4344913"/>
            <a:ext cx="10780291" cy="1323439"/>
          </a:xfrm>
          <a:prstGeom prst="rect">
            <a:avLst/>
          </a:prstGeom>
          <a:noFill/>
        </p:spPr>
        <p:txBody>
          <a:bodyPr wrap="square" rtlCol="0">
            <a:spAutoFit/>
          </a:bodyPr>
          <a:lstStyle/>
          <a:p>
            <a:pPr marL="533400" indent="-533400"/>
            <a:r>
              <a:rPr lang="en-US" altLang="en-US" sz="4000" i="1">
                <a:solidFill>
                  <a:srgbClr val="0000FF"/>
                </a:solidFill>
                <a:latin typeface="Times New Roman" panose="02020603050405020304" pitchFamily="18" charset="0"/>
                <a:cs typeface="Times New Roman" panose="02020603050405020304" pitchFamily="18" charset="0"/>
              </a:rPr>
              <a:t>Những từ không thể thay thế cho nhau là những từ đồng nghĩa không hoàn toàn.</a:t>
            </a:r>
          </a:p>
        </p:txBody>
      </p:sp>
    </p:spTree>
    <p:extLst>
      <p:ext uri="{BB962C8B-B14F-4D97-AF65-F5344CB8AC3E}">
        <p14:creationId xmlns:p14="http://schemas.microsoft.com/office/powerpoint/2010/main" val="400674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ppt_x"/>
                                          </p:val>
                                        </p:tav>
                                        <p:tav tm="100000">
                                          <p:val>
                                            <p:strVal val="#ppt_x"/>
                                          </p:val>
                                        </p:tav>
                                      </p:tavLst>
                                    </p:anim>
                                    <p:anim calcmode="lin" valueType="num">
                                      <p:cBhvr additive="base">
                                        <p:cTn id="3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animBg="1"/>
      <p:bldP spid="6" grpId="0" animBg="1"/>
      <p:bldP spid="7" grpId="0" animBg="1"/>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457B2D7-17D3-43C6-8B5B-023FF93AD10E}"/>
              </a:ext>
            </a:extLst>
          </p:cNvPr>
          <p:cNvPicPr>
            <a:picLocks noChangeAspect="1"/>
          </p:cNvPicPr>
          <p:nvPr/>
        </p:nvPicPr>
        <p:blipFill>
          <a:blip r:embed="rId3"/>
          <a:stretch>
            <a:fillRect/>
          </a:stretch>
        </p:blipFill>
        <p:spPr>
          <a:xfrm>
            <a:off x="-43204" y="-18587"/>
            <a:ext cx="12278408" cy="6895174"/>
          </a:xfrm>
          <a:prstGeom prst="rect">
            <a:avLst/>
          </a:prstGeom>
        </p:spPr>
      </p:pic>
      <p:sp>
        <p:nvSpPr>
          <p:cNvPr id="2" name="TextBox 1">
            <a:extLst>
              <a:ext uri="{FF2B5EF4-FFF2-40B4-BE49-F238E27FC236}">
                <a16:creationId xmlns:a16="http://schemas.microsoft.com/office/drawing/2014/main" id="{E77800E7-63B6-4773-A5AF-D956A2742908}"/>
              </a:ext>
            </a:extLst>
          </p:cNvPr>
          <p:cNvSpPr txBox="1"/>
          <p:nvPr/>
        </p:nvSpPr>
        <p:spPr>
          <a:xfrm>
            <a:off x="1969476" y="176723"/>
            <a:ext cx="1630575" cy="584775"/>
          </a:xfrm>
          <a:prstGeom prst="rect">
            <a:avLst/>
          </a:prstGeom>
          <a:noFill/>
        </p:spPr>
        <p:txBody>
          <a:bodyPr wrap="none" rtlCol="0">
            <a:spAutoFit/>
          </a:bodyPr>
          <a:lstStyle/>
          <a:p>
            <a:r>
              <a:rPr lang="en-US" sz="3200" b="1">
                <a:highlight>
                  <a:srgbClr val="FFFF00"/>
                </a:highlight>
                <a:latin typeface="Times New Roman" panose="02020603050405020304" pitchFamily="18" charset="0"/>
                <a:cs typeface="Times New Roman" panose="02020603050405020304" pitchFamily="18" charset="0"/>
              </a:rPr>
              <a:t>Ghi nhớ</a:t>
            </a:r>
          </a:p>
        </p:txBody>
      </p:sp>
      <p:sp>
        <p:nvSpPr>
          <p:cNvPr id="7" name="TextBox 6">
            <a:extLst>
              <a:ext uri="{FF2B5EF4-FFF2-40B4-BE49-F238E27FC236}">
                <a16:creationId xmlns:a16="http://schemas.microsoft.com/office/drawing/2014/main" id="{31FC7F18-24DC-4EE7-918C-9E8942468188}"/>
              </a:ext>
            </a:extLst>
          </p:cNvPr>
          <p:cNvSpPr txBox="1"/>
          <p:nvPr/>
        </p:nvSpPr>
        <p:spPr>
          <a:xfrm>
            <a:off x="1664676" y="761498"/>
            <a:ext cx="5535426" cy="523220"/>
          </a:xfrm>
          <a:prstGeom prst="rect">
            <a:avLst/>
          </a:prstGeom>
          <a:noFill/>
        </p:spPr>
        <p:txBody>
          <a:bodyPr wrap="none" rtlCol="0">
            <a:spAutoFit/>
          </a:bodyPr>
          <a:lstStyle/>
          <a:p>
            <a:r>
              <a:rPr lang="en-US" sz="2800" b="1">
                <a:solidFill>
                  <a:srgbClr val="FF0000"/>
                </a:solidFill>
                <a:latin typeface="Times New Roman" panose="02020603050405020304" pitchFamily="18" charset="0"/>
                <a:cs typeface="Times New Roman" panose="02020603050405020304" pitchFamily="18" charset="0"/>
              </a:rPr>
              <a:t>Thế nào là từ đồng nghĩa? Cho VD</a:t>
            </a:r>
          </a:p>
        </p:txBody>
      </p:sp>
      <p:sp>
        <p:nvSpPr>
          <p:cNvPr id="8" name="TextBox 7">
            <a:extLst>
              <a:ext uri="{FF2B5EF4-FFF2-40B4-BE49-F238E27FC236}">
                <a16:creationId xmlns:a16="http://schemas.microsoft.com/office/drawing/2014/main" id="{9CE20697-B637-4BBF-80CF-959AA27ED695}"/>
              </a:ext>
            </a:extLst>
          </p:cNvPr>
          <p:cNvSpPr txBox="1"/>
          <p:nvPr/>
        </p:nvSpPr>
        <p:spPr>
          <a:xfrm>
            <a:off x="504092" y="1254594"/>
            <a:ext cx="11312771" cy="954107"/>
          </a:xfrm>
          <a:prstGeom prst="rect">
            <a:avLst/>
          </a:prstGeom>
          <a:noFill/>
        </p:spPr>
        <p:txBody>
          <a:bodyPr wrap="square" rtlCol="0">
            <a:spAutoFit/>
          </a:bodyPr>
          <a:lstStyle/>
          <a:p>
            <a:r>
              <a:rPr lang="en-US" altLang="en-US" sz="2800" b="1">
                <a:latin typeface="Times New Roman" panose="02020603050405020304" pitchFamily="18" charset="0"/>
                <a:cs typeface="Times New Roman" panose="02020603050405020304" pitchFamily="18" charset="0"/>
              </a:rPr>
              <a:t>1) Từ đồng nghĩa là những từ có nghĩa giống nhau hoặc gần giống nhau.</a:t>
            </a:r>
          </a:p>
          <a:p>
            <a:r>
              <a:rPr lang="en-US" sz="2800" b="1">
                <a:latin typeface="Times New Roman" panose="02020603050405020304" pitchFamily="18" charset="0"/>
                <a:cs typeface="Times New Roman" panose="02020603050405020304" pitchFamily="18" charset="0"/>
              </a:rPr>
              <a:t>VD: siêng năng, chăm chỉ, cần cù, …..</a:t>
            </a:r>
          </a:p>
        </p:txBody>
      </p:sp>
      <p:sp>
        <p:nvSpPr>
          <p:cNvPr id="11" name="TextBox 10">
            <a:extLst>
              <a:ext uri="{FF2B5EF4-FFF2-40B4-BE49-F238E27FC236}">
                <a16:creationId xmlns:a16="http://schemas.microsoft.com/office/drawing/2014/main" id="{6DC15F04-71CA-4622-8B1B-44526681FF54}"/>
              </a:ext>
            </a:extLst>
          </p:cNvPr>
          <p:cNvSpPr txBox="1"/>
          <p:nvPr/>
        </p:nvSpPr>
        <p:spPr>
          <a:xfrm>
            <a:off x="1356680" y="2114995"/>
            <a:ext cx="9021957" cy="523220"/>
          </a:xfrm>
          <a:prstGeom prst="rect">
            <a:avLst/>
          </a:prstGeom>
          <a:noFill/>
        </p:spPr>
        <p:txBody>
          <a:bodyPr wrap="none" rtlCol="0">
            <a:spAutoFit/>
          </a:bodyPr>
          <a:lstStyle/>
          <a:p>
            <a:r>
              <a:rPr lang="en-US" sz="2800" b="1">
                <a:solidFill>
                  <a:srgbClr val="FF0000"/>
                </a:solidFill>
                <a:latin typeface="Times New Roman" panose="02020603050405020304" pitchFamily="18" charset="0"/>
                <a:cs typeface="Times New Roman" panose="02020603050405020304" pitchFamily="18" charset="0"/>
              </a:rPr>
              <a:t>Từ đồng nghĩa có mấy loại? Là nhưng loại nào? Cho VD?</a:t>
            </a:r>
          </a:p>
        </p:txBody>
      </p:sp>
      <p:sp>
        <p:nvSpPr>
          <p:cNvPr id="12" name="TextBox 11">
            <a:extLst>
              <a:ext uri="{FF2B5EF4-FFF2-40B4-BE49-F238E27FC236}">
                <a16:creationId xmlns:a16="http://schemas.microsoft.com/office/drawing/2014/main" id="{53189A09-1F88-4226-87AD-BC94D107900A}"/>
              </a:ext>
            </a:extLst>
          </p:cNvPr>
          <p:cNvSpPr txBox="1"/>
          <p:nvPr/>
        </p:nvSpPr>
        <p:spPr>
          <a:xfrm>
            <a:off x="504092" y="2496908"/>
            <a:ext cx="11183816" cy="954107"/>
          </a:xfrm>
          <a:prstGeom prst="rect">
            <a:avLst/>
          </a:prstGeom>
          <a:noFill/>
        </p:spPr>
        <p:txBody>
          <a:bodyPr wrap="square" rtlCol="0">
            <a:spAutoFit/>
          </a:bodyPr>
          <a:lstStyle/>
          <a:p>
            <a:r>
              <a:rPr lang="en-US" altLang="en-US" sz="2800" b="1">
                <a:latin typeface="Times New Roman" panose="02020603050405020304" pitchFamily="18" charset="0"/>
                <a:cs typeface="Times New Roman" panose="02020603050405020304" pitchFamily="18" charset="0"/>
              </a:rPr>
              <a:t>2) Từ đồng nghĩa hoàn toàn có thể thay thế cho nhau trong lời nói.</a:t>
            </a:r>
          </a:p>
          <a:p>
            <a:r>
              <a:rPr lang="en-US" sz="2800" b="1">
                <a:latin typeface="Times New Roman" panose="02020603050405020304" pitchFamily="18" charset="0"/>
                <a:cs typeface="Times New Roman" panose="02020603050405020304" pitchFamily="18" charset="0"/>
              </a:rPr>
              <a:t>VD: hổ, cọp, hùm, ….</a:t>
            </a:r>
          </a:p>
        </p:txBody>
      </p:sp>
      <p:sp>
        <p:nvSpPr>
          <p:cNvPr id="14" name="TextBox 13">
            <a:extLst>
              <a:ext uri="{FF2B5EF4-FFF2-40B4-BE49-F238E27FC236}">
                <a16:creationId xmlns:a16="http://schemas.microsoft.com/office/drawing/2014/main" id="{F3CBB3DC-FF78-4054-AADD-170896EC326D}"/>
              </a:ext>
            </a:extLst>
          </p:cNvPr>
          <p:cNvSpPr txBox="1"/>
          <p:nvPr/>
        </p:nvSpPr>
        <p:spPr>
          <a:xfrm>
            <a:off x="504091" y="3442815"/>
            <a:ext cx="11312771" cy="2160591"/>
          </a:xfrm>
          <a:prstGeom prst="rect">
            <a:avLst/>
          </a:prstGeom>
          <a:noFill/>
        </p:spPr>
        <p:txBody>
          <a:bodyPr wrap="square" rtlCol="0">
            <a:spAutoFit/>
          </a:bodyPr>
          <a:lstStyle/>
          <a:p>
            <a:r>
              <a:rPr lang="en-US" altLang="en-US" sz="2800" b="1">
                <a:latin typeface="Times New Roman" panose="02020603050405020304" pitchFamily="18" charset="0"/>
                <a:cs typeface="Times New Roman" panose="02020603050405020304" pitchFamily="18" charset="0"/>
              </a:rPr>
              <a:t>3) Từ đồng nghĩa không hoàn toàn là khi dùng những từ này ta cần phải cân nhắc để lựa chọn cho đúng. </a:t>
            </a:r>
          </a:p>
          <a:p>
            <a:r>
              <a:rPr lang="en-US" sz="2800" b="1">
                <a:latin typeface="Times New Roman" panose="02020603050405020304" pitchFamily="18" charset="0"/>
                <a:cs typeface="Times New Roman" panose="02020603050405020304" pitchFamily="18" charset="0"/>
              </a:rPr>
              <a:t>VD: </a:t>
            </a:r>
            <a:r>
              <a:rPr lang="en-US" altLang="en-US" sz="2800" b="1" kern="0">
                <a:latin typeface="Times New Roman" panose="02020603050405020304" pitchFamily="18" charset="0"/>
                <a:cs typeface="Times New Roman" panose="02020603050405020304" pitchFamily="18" charset="0"/>
              </a:rPr>
              <a:t>- Ăn, xơi, chén, …(biểu thị thái độ, tình cảm khác nhau đối với người đối thoại hoặc điều được nói đến).</a:t>
            </a:r>
          </a:p>
          <a:p>
            <a:pPr marL="609600" indent="-609600" algn="just" eaLnBrk="1" hangingPunct="1">
              <a:lnSpc>
                <a:spcPct val="80000"/>
              </a:lnSpc>
              <a:buFontTx/>
              <a:buNone/>
            </a:pPr>
            <a:r>
              <a:rPr lang="en-US" altLang="en-US" sz="2800" b="1" kern="0">
                <a:latin typeface="Times New Roman" panose="02020603050405020304" pitchFamily="18" charset="0"/>
                <a:cs typeface="Times New Roman" panose="02020603050405020304" pitchFamily="18" charset="0"/>
              </a:rPr>
              <a:t>- Mang, khiêng, vác, …(biểu thị những cách thức hành động khác nhau).</a:t>
            </a:r>
            <a:endParaRPr lang="en-US" sz="28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9222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xit" presetSubtype="32" fill="hold" grpId="1" nodeType="clickEffect">
                                  <p:stCondLst>
                                    <p:cond delay="0"/>
                                  </p:stCondLst>
                                  <p:childTnLst>
                                    <p:animEffect transition="out" filter="plus(out)">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par>
                                <p:cTn id="18" presetID="16" presetClass="entr" presetSubtype="21"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arn(inVertical)">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barn(inVertical)">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barn(inVertical)">
                                      <p:cBhvr>
                                        <p:cTn id="30" dur="5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13" presetClass="exit" presetSubtype="32" fill="hold" grpId="1" nodeType="clickEffect">
                                  <p:stCondLst>
                                    <p:cond delay="0"/>
                                  </p:stCondLst>
                                  <p:childTnLst>
                                    <p:animEffect transition="out" filter="plus(out)">
                                      <p:cBhvr>
                                        <p:cTn id="34" dur="2000"/>
                                        <p:tgtEl>
                                          <p:spTgt spid="11"/>
                                        </p:tgtEl>
                                      </p:cBhvr>
                                    </p:animEffect>
                                    <p:set>
                                      <p:cBhvr>
                                        <p:cTn id="35" dur="1" fill="hold">
                                          <p:stCondLst>
                                            <p:cond delay="1999"/>
                                          </p:stCondLst>
                                        </p:cTn>
                                        <p:tgtEl>
                                          <p:spTgt spid="11"/>
                                        </p:tgtEl>
                                        <p:attrNameLst>
                                          <p:attrName>style.visibility</p:attrName>
                                        </p:attrNameLst>
                                      </p:cBhvr>
                                      <p:to>
                                        <p:strVal val="hidden"/>
                                      </p:to>
                                    </p:set>
                                  </p:childTnLst>
                                </p:cTn>
                              </p:par>
                              <p:par>
                                <p:cTn id="36" presetID="16" presetClass="entr" presetSubtype="21" fill="hold" grpId="0" nodeType="with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barn(inVertical)">
                                      <p:cBhvr>
                                        <p:cTn id="3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7" grpId="1"/>
      <p:bldP spid="8" grpId="0"/>
      <p:bldP spid="11" grpId="0"/>
      <p:bldP spid="11" grpId="1"/>
      <p:bldP spid="12" grpId="0"/>
      <p:bldP spid="14" grpId="0"/>
    </p:bldLst>
  </p:timing>
</p:sld>
</file>

<file path=ppt/tags/tag1.xml><?xml version="1.0" encoding="utf-8"?>
<p:tagLst xmlns:a="http://schemas.openxmlformats.org/drawingml/2006/main" xmlns:r="http://schemas.openxmlformats.org/officeDocument/2006/relationships" xmlns:p="http://schemas.openxmlformats.org/presentationml/2006/main">
  <p:tag name="INKNOELEADERBOARD" val="118620364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515</TotalTime>
  <Words>1970</Words>
  <Application>Microsoft Office PowerPoint</Application>
  <PresentationFormat>Widescreen</PresentationFormat>
  <Paragraphs>150</Paragraphs>
  <Slides>16</Slides>
  <Notes>12</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16</vt:i4>
      </vt:variant>
    </vt:vector>
  </HeadingPairs>
  <TitlesOfParts>
    <vt:vector size="27" baseType="lpstr">
      <vt:lpstr>微软雅黑</vt:lpstr>
      <vt:lpstr>Arial</vt:lpstr>
      <vt:lpstr>Calibri</vt:lpstr>
      <vt:lpstr>Calibri Light</vt:lpstr>
      <vt:lpstr>Tahoma</vt:lpstr>
      <vt:lpstr>Times New Roman</vt:lpstr>
      <vt:lpstr>Zilla Slab</vt:lpstr>
      <vt:lpstr>Office Theme</vt:lpstr>
      <vt:lpstr>Default Design</vt:lpstr>
      <vt:lpstr>2_Default Design</vt:lpstr>
      <vt:lpstr>4_Default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Bài 3: Đặt câu với một cặp từ đồng nghĩa em vừa tìm được ở bài tập số 2 (làm vở) M: - Quê hương em rất đẹp - Bé Hà rất xinh. </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19</cp:revision>
  <dcterms:created xsi:type="dcterms:W3CDTF">2021-09-03T15:00:32Z</dcterms:created>
  <dcterms:modified xsi:type="dcterms:W3CDTF">2023-09-09T14:55:25Z</dcterms:modified>
</cp:coreProperties>
</file>