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90" r:id="rId3"/>
    <p:sldId id="292" r:id="rId4"/>
    <p:sldId id="295" r:id="rId5"/>
    <p:sldId id="293" r:id="rId6"/>
    <p:sldId id="296" r:id="rId7"/>
    <p:sldId id="298" r:id="rId8"/>
    <p:sldId id="297" r:id="rId9"/>
    <p:sldId id="299" r:id="rId10"/>
    <p:sldId id="300" r:id="rId11"/>
    <p:sldId id="301" r:id="rId12"/>
    <p:sldId id="302" r:id="rId13"/>
    <p:sldId id="303" r:id="rId14"/>
    <p:sldId id="266" r:id="rId15"/>
    <p:sldId id="294" r:id="rId16"/>
  </p:sldIdLst>
  <p:sldSz cx="12192000" cy="6858000"/>
  <p:notesSz cx="6858000" cy="9144000"/>
  <p:embeddedFontLst>
    <p:embeddedFont>
      <p:font typeface="Vogue-ExtraBold" panose="020B0500000000000000" pitchFamily="34" charset="0"/>
      <p:regular r:id="rId22"/>
    </p:embeddedFont>
    <p:embeddedFont>
      <p:font typeface="Cambria" panose="02040503050406030204" pitchFamily="18" charset="0"/>
      <p:regular r:id="rId23"/>
      <p:bold r:id="rId24"/>
      <p:italic r:id="rId25"/>
      <p:boldItalic r:id="rId26"/>
    </p:embeddedFont>
    <p:embeddedFont>
      <p:font typeface="Calibri" panose="020F050202020403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EC0"/>
    <a:srgbClr val="EBAA51"/>
    <a:srgbClr val="369C66"/>
    <a:srgbClr val="2E6C41"/>
    <a:srgbClr val="44A061"/>
    <a:srgbClr val="41B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3" d="100"/>
          <a:sy n="33" d="100"/>
        </p:scale>
        <p:origin x="2578" y="1152"/>
      </p:cViewPr>
      <p:guideLst/>
    </p:cSldViewPr>
  </p:slideViewPr>
  <p:notesTextViewPr>
    <p:cViewPr>
      <p:scale>
        <a:sx n="1" d="1"/>
        <a:sy n="1" d="1"/>
      </p:scale>
      <p:origin x="0" y="0"/>
    </p:cViewPr>
  </p:notesText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font" Target="fonts/font9.fntdata"/><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CF62CF-097C-4391-B5FB-34692BFF040B}"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6E1E4-61F3-4CAF-ADC2-A130E19E9CA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F5070-DBD6-4589-B938-F542624F9BD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B13EA3-63EA-4C61-BC63-2425F1FF856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A0684E7-4343-498E-890A-25A27148655B}" type="slidenum">
              <a:rPr lang="zh-CN" altLang="en-US" smtClean="0"/>
            </a:fld>
            <a:endParaRPr lang="zh-CN" altLang="en-US"/>
          </a:p>
        </p:txBody>
      </p:sp>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89020D-B3EF-49B8-BB8B-2F72C96D7C3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A0684E7-4343-498E-890A-25A27148655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9020D-B3EF-49B8-BB8B-2F72C96D7C3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684E7-4343-498E-890A-25A27148655B}" type="slidenum">
              <a:rPr lang="zh-CN" altLang="en-US" smtClean="0"/>
            </a:fld>
            <a:endParaRPr lang="zh-CN" alt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9C66"/>
        </a:solidFill>
        <a:effectLst/>
      </p:bgPr>
    </p:bg>
    <p:spTree>
      <p:nvGrpSpPr>
        <p:cNvPr id="1" name=""/>
        <p:cNvGrpSpPr/>
        <p:nvPr/>
      </p:nvGrpSpPr>
      <p:grpSpPr>
        <a:xfrm>
          <a:off x="0" y="0"/>
          <a:ext cx="0" cy="0"/>
          <a:chOff x="0" y="0"/>
          <a:chExt cx="0" cy="0"/>
        </a:xfrm>
      </p:grpSpPr>
      <p:pic>
        <p:nvPicPr>
          <p:cNvPr id="7" name="图片 6" descr="雪花1"/>
          <p:cNvPicPr>
            <a:picLocks noChangeAspect="1"/>
          </p:cNvPicPr>
          <p:nvPr/>
        </p:nvPicPr>
        <p:blipFill>
          <a:blip r:embed="rId1"/>
          <a:srcRect l="23163"/>
          <a:stretch>
            <a:fillRect/>
          </a:stretch>
        </p:blipFill>
        <p:spPr>
          <a:xfrm>
            <a:off x="0" y="0"/>
            <a:ext cx="12192635" cy="6858635"/>
          </a:xfrm>
          <a:prstGeom prst="rect">
            <a:avLst/>
          </a:prstGeom>
        </p:spPr>
      </p:pic>
      <p:sp>
        <p:nvSpPr>
          <p:cNvPr id="3" name="矩形 2"/>
          <p:cNvSpPr/>
          <p:nvPr/>
        </p:nvSpPr>
        <p:spPr>
          <a:xfrm>
            <a:off x="723900" y="979170"/>
            <a:ext cx="8529320"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4" name="图片 3" descr="68"/>
          <p:cNvPicPr>
            <a:picLocks noChangeAspect="1"/>
          </p:cNvPicPr>
          <p:nvPr/>
        </p:nvPicPr>
        <p:blipFill>
          <a:blip r:embed="rId2"/>
          <a:srcRect l="2241" t="4536" r="4719"/>
          <a:stretch>
            <a:fillRect/>
          </a:stretch>
        </p:blipFill>
        <p:spPr>
          <a:xfrm>
            <a:off x="12700" y="29210"/>
            <a:ext cx="9939020" cy="6402070"/>
          </a:xfrm>
          <a:prstGeom prst="rect">
            <a:avLst/>
          </a:prstGeom>
        </p:spPr>
      </p:pic>
      <p:pic>
        <p:nvPicPr>
          <p:cNvPr id="6" name="图片 5" descr="54"/>
          <p:cNvPicPr>
            <a:picLocks noChangeAspect="1"/>
          </p:cNvPicPr>
          <p:nvPr/>
        </p:nvPicPr>
        <p:blipFill>
          <a:blip r:embed="rId3"/>
          <a:srcRect b="42459"/>
          <a:stretch>
            <a:fillRect/>
          </a:stretch>
        </p:blipFill>
        <p:spPr>
          <a:xfrm>
            <a:off x="841375" y="272415"/>
            <a:ext cx="3446145" cy="826135"/>
          </a:xfrm>
          <a:prstGeom prst="rect">
            <a:avLst/>
          </a:prstGeom>
        </p:spPr>
      </p:pic>
      <p:pic>
        <p:nvPicPr>
          <p:cNvPr id="5" name="图片 4" descr="88"/>
          <p:cNvPicPr>
            <a:picLocks noChangeAspect="1"/>
          </p:cNvPicPr>
          <p:nvPr/>
        </p:nvPicPr>
        <p:blipFill>
          <a:blip r:embed="rId4"/>
          <a:srcRect t="50013"/>
          <a:stretch>
            <a:fillRect/>
          </a:stretch>
        </p:blipFill>
        <p:spPr>
          <a:xfrm>
            <a:off x="0" y="4867275"/>
            <a:ext cx="12193270" cy="1990725"/>
          </a:xfrm>
          <a:prstGeom prst="rect">
            <a:avLst/>
          </a:prstGeom>
        </p:spPr>
      </p:pic>
      <p:pic>
        <p:nvPicPr>
          <p:cNvPr id="11" name="图片 10" descr="49"/>
          <p:cNvPicPr>
            <a:picLocks noChangeAspect="1"/>
          </p:cNvPicPr>
          <p:nvPr/>
        </p:nvPicPr>
        <p:blipFill>
          <a:blip r:embed="rId5"/>
          <a:srcRect l="55196" b="2718"/>
          <a:stretch>
            <a:fillRect/>
          </a:stretch>
        </p:blipFill>
        <p:spPr>
          <a:xfrm>
            <a:off x="7869555" y="1097915"/>
            <a:ext cx="4311650" cy="5201920"/>
          </a:xfrm>
          <a:prstGeom prst="rect">
            <a:avLst/>
          </a:prstGeom>
        </p:spPr>
      </p:pic>
      <p:pic>
        <p:nvPicPr>
          <p:cNvPr id="13" name="图片 12" descr="103"/>
          <p:cNvPicPr>
            <a:picLocks noChangeAspect="1"/>
          </p:cNvPicPr>
          <p:nvPr/>
        </p:nvPicPr>
        <p:blipFill>
          <a:blip r:embed="rId6"/>
          <a:srcRect l="64125" t="7033" r="-483" b="80739"/>
          <a:stretch>
            <a:fillRect/>
          </a:stretch>
        </p:blipFill>
        <p:spPr>
          <a:xfrm>
            <a:off x="9338945" y="70485"/>
            <a:ext cx="2437765" cy="1229995"/>
          </a:xfrm>
          <a:prstGeom prst="rect">
            <a:avLst/>
          </a:prstGeom>
        </p:spPr>
      </p:pic>
      <p:pic>
        <p:nvPicPr>
          <p:cNvPr id="14" name="图片 13" descr="103"/>
          <p:cNvPicPr>
            <a:picLocks noChangeAspect="1"/>
          </p:cNvPicPr>
          <p:nvPr/>
        </p:nvPicPr>
        <p:blipFill>
          <a:blip r:embed="rId6"/>
          <a:srcRect l="64125" t="7033" r="-483" b="80739"/>
          <a:stretch>
            <a:fillRect/>
          </a:stretch>
        </p:blipFill>
        <p:spPr>
          <a:xfrm>
            <a:off x="7245350" y="4987290"/>
            <a:ext cx="1555750" cy="784860"/>
          </a:xfrm>
          <a:prstGeom prst="rect">
            <a:avLst/>
          </a:prstGeom>
        </p:spPr>
      </p:pic>
      <p:grpSp>
        <p:nvGrpSpPr>
          <p:cNvPr id="9" name="Group 8"/>
          <p:cNvGrpSpPr/>
          <p:nvPr/>
        </p:nvGrpSpPr>
        <p:grpSpPr>
          <a:xfrm>
            <a:off x="3956883" y="1637662"/>
            <a:ext cx="2638945" cy="590664"/>
            <a:chOff x="3190355" y="1341755"/>
            <a:chExt cx="2638945" cy="590664"/>
          </a:xfrm>
        </p:grpSpPr>
        <p:sp>
          <p:nvSpPr>
            <p:cNvPr id="2" name="Rectangle: Rounded Corners 1"/>
            <p:cNvSpPr/>
            <p:nvPr/>
          </p:nvSpPr>
          <p:spPr>
            <a:xfrm>
              <a:off x="3190355" y="1341755"/>
              <a:ext cx="2473036" cy="590664"/>
            </a:xfrm>
            <a:prstGeom prst="roundRect">
              <a:avLst>
                <a:gd name="adj" fmla="val 50000"/>
              </a:avLst>
            </a:prstGeom>
            <a:solidFill>
              <a:srgbClr val="41B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356264" y="1375477"/>
              <a:ext cx="2473036" cy="523220"/>
            </a:xfrm>
            <a:prstGeom prst="rect">
              <a:avLst/>
            </a:prstGeom>
            <a:noFill/>
          </p:spPr>
          <p:txBody>
            <a:bodyPr wrap="square" rtlCol="0">
              <a:spAutoFit/>
            </a:bodyPr>
            <a:lstStyle/>
            <a:p>
              <a:r>
                <a:rPr lang="en-US" sz="2800" spc="300" dirty="0">
                  <a:latin typeface="Vogue-ExtraBold" panose="020B0500000000000000" pitchFamily="34" charset="0"/>
                  <a:ea typeface="Vogue-ExtraBold" panose="020B0500000000000000" pitchFamily="34" charset="0"/>
                  <a:cs typeface="Vogue-ExtraBold" panose="020B0500000000000000" pitchFamily="34" charset="0"/>
                </a:rPr>
                <a:t>TIẾNG VIỆT</a:t>
              </a:r>
              <a:endParaRPr lang="en-US" sz="2800" spc="300" dirty="0">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06" y="-7841"/>
            <a:ext cx="1308321" cy="1308321"/>
          </a:xfrm>
          <a:prstGeom prst="rect">
            <a:avLst/>
          </a:prstGeom>
        </p:spPr>
      </p:pic>
      <p:pic>
        <p:nvPicPr>
          <p:cNvPr id="15" name="Picture 14"/>
          <p:cNvPicPr>
            <a:picLocks noChangeAspect="1"/>
          </p:cNvPicPr>
          <p:nvPr/>
        </p:nvPicPr>
        <p:blipFill>
          <a:blip r:embed="rId8"/>
          <a:stretch>
            <a:fillRect/>
          </a:stretch>
        </p:blipFill>
        <p:spPr>
          <a:xfrm>
            <a:off x="499819" y="2146757"/>
            <a:ext cx="8487988" cy="373207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26490" y="455930"/>
            <a:ext cx="9939020" cy="6402070"/>
            <a:chOff x="1126490" y="455930"/>
            <a:chExt cx="9939020" cy="6402070"/>
          </a:xfrm>
        </p:grpSpPr>
        <p:pic>
          <p:nvPicPr>
            <p:cNvPr id="2" name="图片 3" descr="68"/>
            <p:cNvPicPr>
              <a:picLocks noChangeAspect="1"/>
            </p:cNvPicPr>
            <p:nvPr/>
          </p:nvPicPr>
          <p:blipFill>
            <a:blip r:embed="rId1"/>
            <a:srcRect l="2241" t="4536" r="4719"/>
            <a:stretch>
              <a:fillRect/>
            </a:stretch>
          </p:blipFill>
          <p:spPr>
            <a:xfrm>
              <a:off x="1126490" y="455930"/>
              <a:ext cx="9939020" cy="6402070"/>
            </a:xfrm>
            <a:prstGeom prst="rect">
              <a:avLst/>
            </a:prstGeom>
          </p:spPr>
        </p:pic>
        <p:sp>
          <p:nvSpPr>
            <p:cNvPr id="6" name="TextBox 5"/>
            <p:cNvSpPr txBox="1"/>
            <p:nvPr/>
          </p:nvSpPr>
          <p:spPr>
            <a:xfrm>
              <a:off x="2195378" y="2228630"/>
              <a:ext cx="7962776" cy="4031873"/>
            </a:xfrm>
            <a:prstGeom prst="rect">
              <a:avLst/>
            </a:prstGeom>
            <a:noFill/>
          </p:spPr>
          <p:txBody>
            <a:bodyPr wrap="square" rtlCol="0">
              <a:spAutoFit/>
            </a:bodyPr>
            <a:lstStyle/>
            <a:p>
              <a:pPr algn="just"/>
              <a:r>
                <a:rPr lang="vi-VN" sz="3200" dirty="0">
                  <a:latin typeface="Cambria" panose="02040503050406030204" pitchFamily="18" charset="0"/>
                </a:rPr>
                <a:t>- Khi viết đoạn văn tưởng tượng dựa trên một câu chuyện đã đọc hoặc đã nghe, người viết cần phát huy trí tưởng tượng để thay đổi, bổ sung chi tiết cho câu chuyện.</a:t>
              </a:r>
              <a:endParaRPr lang="vi-VN" sz="3200" dirty="0">
                <a:latin typeface="Cambria" panose="02040503050406030204" pitchFamily="18" charset="0"/>
              </a:endParaRPr>
            </a:p>
            <a:p>
              <a:pPr algn="just"/>
              <a:r>
                <a:rPr lang="vi-VN" sz="3200" dirty="0">
                  <a:latin typeface="Cambria" panose="02040503050406030204" pitchFamily="18" charset="0"/>
                </a:rPr>
                <a:t>- Có nhiều cách viết đoạn văn tưởng tượng như: bổ sung chi tiết (lời kể, tả,...), bổ sung lời thoại của nhân vật, thay hoặc viết tiếp đoạn kết,...</a:t>
              </a:r>
              <a:endParaRPr lang="en-US" sz="3200" dirty="0">
                <a:latin typeface="Cambria" panose="02040503050406030204" pitchFamily="18" charset="0"/>
              </a:endParaRPr>
            </a:p>
          </p:txBody>
        </p:sp>
      </p:grpSp>
      <p:pic>
        <p:nvPicPr>
          <p:cNvPr id="8" name="Picture 7"/>
          <p:cNvPicPr>
            <a:picLocks noChangeAspect="1"/>
          </p:cNvPicPr>
          <p:nvPr/>
        </p:nvPicPr>
        <p:blipFill>
          <a:blip r:embed="rId2"/>
          <a:stretch>
            <a:fillRect/>
          </a:stretch>
        </p:blipFill>
        <p:spPr>
          <a:xfrm>
            <a:off x="1551527" y="448444"/>
            <a:ext cx="4346825" cy="178018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69C66"/>
        </a:solidFill>
        <a:effectLst/>
      </p:bgPr>
    </p:bg>
    <p:spTree>
      <p:nvGrpSpPr>
        <p:cNvPr id="1" name=""/>
        <p:cNvGrpSpPr/>
        <p:nvPr/>
      </p:nvGrpSpPr>
      <p:grpSpPr>
        <a:xfrm>
          <a:off x="0" y="0"/>
          <a:ext cx="0" cy="0"/>
          <a:chOff x="0" y="0"/>
          <a:chExt cx="0" cy="0"/>
        </a:xfrm>
      </p:grpSpPr>
      <p:sp>
        <p:nvSpPr>
          <p:cNvPr id="2" name="矩形 1"/>
          <p:cNvSpPr/>
          <p:nvPr/>
        </p:nvSpPr>
        <p:spPr>
          <a:xfrm>
            <a:off x="341630" y="238760"/>
            <a:ext cx="11509375" cy="638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8" name="图片 7" descr="73"/>
          <p:cNvPicPr>
            <a:picLocks noChangeAspect="1"/>
          </p:cNvPicPr>
          <p:nvPr/>
        </p:nvPicPr>
        <p:blipFill>
          <a:blip r:embed="rId1"/>
          <a:stretch>
            <a:fillRect/>
          </a:stretch>
        </p:blipFill>
        <p:spPr>
          <a:xfrm>
            <a:off x="342265" y="238760"/>
            <a:ext cx="11509375" cy="6381115"/>
          </a:xfrm>
          <a:prstGeom prst="rect">
            <a:avLst/>
          </a:prstGeom>
        </p:spPr>
      </p:pic>
      <p:pic>
        <p:nvPicPr>
          <p:cNvPr id="4" name="图片 10" descr="49"/>
          <p:cNvPicPr>
            <a:picLocks noChangeAspect="1"/>
          </p:cNvPicPr>
          <p:nvPr/>
        </p:nvPicPr>
        <p:blipFill rotWithShape="1">
          <a:blip r:embed="rId2"/>
          <a:srcRect l="55196" b="16764"/>
          <a:stretch>
            <a:fillRect/>
          </a:stretch>
        </p:blipFill>
        <p:spPr>
          <a:xfrm>
            <a:off x="7880350" y="1538933"/>
            <a:ext cx="4311650" cy="4450831"/>
          </a:xfrm>
          <a:prstGeom prst="rect">
            <a:avLst/>
          </a:prstGeom>
        </p:spPr>
      </p:pic>
      <p:pic>
        <p:nvPicPr>
          <p:cNvPr id="7" name="图片 11" descr="88"/>
          <p:cNvPicPr>
            <a:picLocks noChangeAspect="1"/>
          </p:cNvPicPr>
          <p:nvPr/>
        </p:nvPicPr>
        <p:blipFill>
          <a:blip r:embed="rId3"/>
          <a:srcRect t="50013"/>
          <a:stretch>
            <a:fillRect/>
          </a:stretch>
        </p:blipFill>
        <p:spPr>
          <a:xfrm>
            <a:off x="0" y="4875530"/>
            <a:ext cx="12193270" cy="1990725"/>
          </a:xfrm>
          <a:prstGeom prst="rect">
            <a:avLst/>
          </a:prstGeom>
        </p:spPr>
      </p:pic>
      <p:pic>
        <p:nvPicPr>
          <p:cNvPr id="9" name="Picture 8"/>
          <p:cNvPicPr>
            <a:picLocks noChangeAspect="1"/>
          </p:cNvPicPr>
          <p:nvPr/>
        </p:nvPicPr>
        <p:blipFill>
          <a:blip r:embed="rId4"/>
          <a:stretch>
            <a:fillRect/>
          </a:stretch>
        </p:blipFill>
        <p:spPr>
          <a:xfrm>
            <a:off x="1977902" y="868236"/>
            <a:ext cx="6809822" cy="58038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7542" y="1521160"/>
            <a:ext cx="10656915" cy="2123658"/>
          </a:xfrm>
          <a:prstGeom prst="rect">
            <a:avLst/>
          </a:prstGeom>
          <a:noFill/>
        </p:spPr>
        <p:txBody>
          <a:bodyPr wrap="square" rtlCol="0">
            <a:spAutoFit/>
          </a:bodyPr>
          <a:lstStyle/>
          <a:p>
            <a:pPr algn="just"/>
            <a:r>
              <a:rPr lang="vi-VN" sz="4400" b="1" dirty="0">
                <a:latin typeface="Cambria" panose="02040503050406030204" pitchFamily="18" charset="0"/>
              </a:rPr>
              <a:t>Kể cho người thân nghe một câu chuyện tưởng tượng về loài vật và chia sẻ những chi tiết mà em thích trong câu chuyện đó. </a:t>
            </a:r>
            <a:endParaRPr lang="en-US" sz="4400" b="1" dirty="0">
              <a:latin typeface="Cambria" panose="02040503050406030204" pitchFamily="18" charset="0"/>
            </a:endParaRPr>
          </a:p>
        </p:txBody>
      </p:sp>
      <p:grpSp>
        <p:nvGrpSpPr>
          <p:cNvPr id="5" name="Group 4"/>
          <p:cNvGrpSpPr/>
          <p:nvPr/>
        </p:nvGrpSpPr>
        <p:grpSpPr>
          <a:xfrm>
            <a:off x="885939" y="199179"/>
            <a:ext cx="4402222" cy="1757048"/>
            <a:chOff x="701792" y="381232"/>
            <a:chExt cx="4402222" cy="1757048"/>
          </a:xfrm>
        </p:grpSpPr>
        <p:pic>
          <p:nvPicPr>
            <p:cNvPr id="2" name="图片 7" descr="146"/>
            <p:cNvPicPr>
              <a:picLocks noChangeAspect="1"/>
            </p:cNvPicPr>
            <p:nvPr/>
          </p:nvPicPr>
          <p:blipFill>
            <a:blip r:embed="rId1"/>
            <a:srcRect l="50591" t="28924" b="28646"/>
            <a:stretch>
              <a:fillRect/>
            </a:stretch>
          </p:blipFill>
          <p:spPr>
            <a:xfrm>
              <a:off x="739081" y="381232"/>
              <a:ext cx="4364933" cy="1757048"/>
            </a:xfrm>
            <a:prstGeom prst="rect">
              <a:avLst/>
            </a:prstGeom>
          </p:spPr>
        </p:pic>
        <p:pic>
          <p:nvPicPr>
            <p:cNvPr id="4" name="图片 7" descr="146"/>
            <p:cNvPicPr>
              <a:picLocks noChangeAspect="1"/>
            </p:cNvPicPr>
            <p:nvPr/>
          </p:nvPicPr>
          <p:blipFill>
            <a:blip r:embed="rId1"/>
            <a:srcRect l="50591" t="28924" b="28646"/>
            <a:stretch>
              <a:fillRect/>
            </a:stretch>
          </p:blipFill>
          <p:spPr>
            <a:xfrm>
              <a:off x="701792" y="381232"/>
              <a:ext cx="4364933" cy="1757048"/>
            </a:xfrm>
            <a:prstGeom prst="rect">
              <a:avLst/>
            </a:prstGeom>
          </p:spPr>
        </p:pic>
      </p:grpSp>
      <p:pic>
        <p:nvPicPr>
          <p:cNvPr id="6" name="Picture 5"/>
          <p:cNvPicPr>
            <a:picLocks noChangeAspect="1"/>
          </p:cNvPicPr>
          <p:nvPr/>
        </p:nvPicPr>
        <p:blipFill rotWithShape="1">
          <a:blip r:embed="rId2"/>
          <a:srcRect l="16254"/>
          <a:stretch>
            <a:fillRect/>
          </a:stretch>
        </p:blipFill>
        <p:spPr>
          <a:xfrm>
            <a:off x="3426229" y="3307385"/>
            <a:ext cx="8423564" cy="3550615"/>
          </a:xfrm>
          <a:prstGeom prst="rect">
            <a:avLst/>
          </a:prstGeom>
        </p:spPr>
      </p:pic>
      <p:pic>
        <p:nvPicPr>
          <p:cNvPr id="7" name="Picture 6"/>
          <p:cNvPicPr>
            <a:picLocks noChangeAspect="1"/>
          </p:cNvPicPr>
          <p:nvPr/>
        </p:nvPicPr>
        <p:blipFill rotWithShape="1">
          <a:blip r:embed="rId2"/>
          <a:srcRect l="-2065" t="-5463" r="83608" b="5463"/>
          <a:stretch>
            <a:fillRect/>
          </a:stretch>
        </p:blipFill>
        <p:spPr>
          <a:xfrm>
            <a:off x="1995053" y="3278208"/>
            <a:ext cx="1856511" cy="35506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69C66"/>
        </a:solidFill>
        <a:effectLst/>
      </p:bgPr>
    </p:bg>
    <p:spTree>
      <p:nvGrpSpPr>
        <p:cNvPr id="1" name=""/>
        <p:cNvGrpSpPr/>
        <p:nvPr/>
      </p:nvGrpSpPr>
      <p:grpSpPr>
        <a:xfrm>
          <a:off x="0" y="0"/>
          <a:ext cx="0" cy="0"/>
          <a:chOff x="0" y="0"/>
          <a:chExt cx="0" cy="0"/>
        </a:xfrm>
      </p:grpSpPr>
      <p:pic>
        <p:nvPicPr>
          <p:cNvPr id="2" name="图片 1" descr="88"/>
          <p:cNvPicPr>
            <a:picLocks noChangeAspect="1"/>
          </p:cNvPicPr>
          <p:nvPr/>
        </p:nvPicPr>
        <p:blipFill>
          <a:blip r:embed="rId1"/>
          <a:srcRect t="50013"/>
          <a:stretch>
            <a:fillRect/>
          </a:stretch>
        </p:blipFill>
        <p:spPr>
          <a:xfrm>
            <a:off x="0" y="4875530"/>
            <a:ext cx="12193270" cy="1990725"/>
          </a:xfrm>
          <a:prstGeom prst="rect">
            <a:avLst/>
          </a:prstGeom>
        </p:spPr>
      </p:pic>
      <p:grpSp>
        <p:nvGrpSpPr>
          <p:cNvPr id="8" name="组合 7"/>
          <p:cNvGrpSpPr/>
          <p:nvPr/>
        </p:nvGrpSpPr>
        <p:grpSpPr>
          <a:xfrm>
            <a:off x="360338" y="272679"/>
            <a:ext cx="1826895" cy="1848037"/>
            <a:chOff x="8056" y="4142"/>
            <a:chExt cx="2877" cy="2910"/>
          </a:xfrm>
        </p:grpSpPr>
        <p:sp>
          <p:nvSpPr>
            <p:cNvPr id="28" name="MH_Other_9"/>
            <p:cNvSpPr/>
            <p:nvPr>
              <p:custDataLst>
                <p:tags r:id="rId2"/>
              </p:custDataLst>
            </p:nvPr>
          </p:nvSpPr>
          <p:spPr bwMode="auto">
            <a:xfrm>
              <a:off x="8056" y="4142"/>
              <a:ext cx="2877" cy="2910"/>
            </a:xfrm>
            <a:custGeom>
              <a:avLst/>
              <a:gdLst/>
              <a:ahLst/>
              <a:cxnLst>
                <a:cxn ang="0">
                  <a:pos x="910" y="0"/>
                </a:cxn>
                <a:cxn ang="0">
                  <a:pos x="849" y="1"/>
                </a:cxn>
                <a:cxn ang="0">
                  <a:pos x="0" y="1100"/>
                </a:cxn>
                <a:cxn ang="0">
                  <a:pos x="866" y="1817"/>
                </a:cxn>
                <a:cxn ang="0">
                  <a:pos x="1796" y="931"/>
                </a:cxn>
                <a:cxn ang="0">
                  <a:pos x="910" y="0"/>
                </a:cxn>
              </a:cxnLst>
              <a:rect l="0" t="0" r="r" b="b"/>
              <a:pathLst>
                <a:path w="1809" h="1829">
                  <a:moveTo>
                    <a:pt x="910" y="0"/>
                  </a:moveTo>
                  <a:cubicBezTo>
                    <a:pt x="890" y="0"/>
                    <a:pt x="869" y="0"/>
                    <a:pt x="849" y="1"/>
                  </a:cubicBezTo>
                  <a:cubicBezTo>
                    <a:pt x="0" y="1100"/>
                    <a:pt x="0" y="1100"/>
                    <a:pt x="0" y="1100"/>
                  </a:cubicBezTo>
                  <a:cubicBezTo>
                    <a:pt x="86" y="1501"/>
                    <a:pt x="438" y="1806"/>
                    <a:pt x="866" y="1817"/>
                  </a:cubicBezTo>
                  <a:cubicBezTo>
                    <a:pt x="1367" y="1829"/>
                    <a:pt x="1784" y="1432"/>
                    <a:pt x="1796" y="931"/>
                  </a:cubicBezTo>
                  <a:cubicBezTo>
                    <a:pt x="1809" y="429"/>
                    <a:pt x="1412" y="12"/>
                    <a:pt x="910" y="0"/>
                  </a:cubicBezTo>
                  <a:close/>
                </a:path>
              </a:pathLst>
            </a:custGeom>
            <a:solidFill>
              <a:srgbClr val="FFFFFF"/>
            </a:solidFill>
            <a:ln w="3175">
              <a:solidFill>
                <a:srgbClr val="D7D7D7"/>
              </a:solidFill>
              <a:round/>
            </a:ln>
            <a:effectLst>
              <a:outerShdw blurRad="50800" dist="38100" dir="2700000" sx="99000" sy="99000" algn="tl" rotWithShape="0">
                <a:prstClr val="black">
                  <a:alpha val="8000"/>
                </a:prstClr>
              </a:outerShdw>
            </a:effectLst>
          </p:spPr>
          <p:txBody>
            <a:bodyPr wrap="square">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2400" b="0" i="0" u="none" strike="noStrike" kern="1200" cap="none" spc="0" normalizeH="0" baseline="0" noProof="0">
                <a:ln>
                  <a:noFill/>
                </a:ln>
                <a:solidFill>
                  <a:srgbClr val="FFFFFF"/>
                </a:solidFill>
                <a:effectLst/>
                <a:uLnTx/>
                <a:uFillTx/>
                <a:latin typeface="思源黑体 CN Bold" panose="020B0800000000000000" charset="-122"/>
                <a:ea typeface="思源黑体 CN Bold" panose="020B0800000000000000" charset="-122"/>
                <a:cs typeface="+mn-cs"/>
              </a:endParaRPr>
            </a:p>
          </p:txBody>
        </p:sp>
        <p:sp>
          <p:nvSpPr>
            <p:cNvPr id="29" name="MH_SubTitle_2"/>
            <p:cNvSpPr/>
            <p:nvPr>
              <p:custDataLst>
                <p:tags r:id="rId3"/>
              </p:custDataLst>
            </p:nvPr>
          </p:nvSpPr>
          <p:spPr bwMode="auto">
            <a:xfrm>
              <a:off x="8144" y="4243"/>
              <a:ext cx="2694" cy="2711"/>
            </a:xfrm>
            <a:custGeom>
              <a:avLst/>
              <a:gdLst/>
              <a:ahLst/>
              <a:cxnLst>
                <a:cxn ang="0">
                  <a:pos x="856" y="1"/>
                </a:cxn>
                <a:cxn ang="0">
                  <a:pos x="758" y="4"/>
                </a:cxn>
                <a:cxn ang="0">
                  <a:pos x="0" y="981"/>
                </a:cxn>
                <a:cxn ang="0">
                  <a:pos x="814" y="1692"/>
                </a:cxn>
                <a:cxn ang="0">
                  <a:pos x="1680" y="867"/>
                </a:cxn>
                <a:cxn ang="0">
                  <a:pos x="856" y="1"/>
                </a:cxn>
              </a:cxnLst>
              <a:rect l="0" t="0" r="r" b="b"/>
              <a:pathLst>
                <a:path w="1692" h="1704">
                  <a:moveTo>
                    <a:pt x="856" y="1"/>
                  </a:moveTo>
                  <a:cubicBezTo>
                    <a:pt x="822" y="0"/>
                    <a:pt x="790" y="1"/>
                    <a:pt x="758" y="4"/>
                  </a:cubicBezTo>
                  <a:cubicBezTo>
                    <a:pt x="0" y="981"/>
                    <a:pt x="0" y="981"/>
                    <a:pt x="0" y="981"/>
                  </a:cubicBezTo>
                  <a:cubicBezTo>
                    <a:pt x="63" y="1376"/>
                    <a:pt x="400" y="1682"/>
                    <a:pt x="814" y="1692"/>
                  </a:cubicBezTo>
                  <a:cubicBezTo>
                    <a:pt x="1281" y="1704"/>
                    <a:pt x="1669" y="1334"/>
                    <a:pt x="1680" y="867"/>
                  </a:cubicBezTo>
                  <a:cubicBezTo>
                    <a:pt x="1692" y="400"/>
                    <a:pt x="1323" y="12"/>
                    <a:pt x="856" y="1"/>
                  </a:cubicBezTo>
                  <a:close/>
                </a:path>
              </a:pathLst>
            </a:custGeom>
            <a:solidFill>
              <a:srgbClr val="8EAD3E"/>
            </a:solidFill>
            <a:ln w="9525">
              <a:noFill/>
              <a:round/>
            </a:ln>
          </p:spPr>
          <p:txBody>
            <a:bodyPr wrap="square" lIns="144000" tIns="540000" rIns="144000" bIns="0" anchor="ctr" anchorCtr="0">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800" b="1" dirty="0" err="1">
                  <a:solidFill>
                    <a:srgbClr val="FFFFFF"/>
                  </a:solidFill>
                  <a:latin typeface="Cambria" panose="02040503050406030204" pitchFamily="18" charset="0"/>
                  <a:ea typeface="思源黑体 CN Bold" panose="020B0800000000000000" charset="-122"/>
                </a:rPr>
                <a:t>Gợi</a:t>
              </a:r>
              <a:endParaRPr lang="en-US" altLang="zh-CN" sz="4800" b="1" dirty="0">
                <a:solidFill>
                  <a:srgbClr val="FFFFFF"/>
                </a:solidFill>
                <a:latin typeface="Cambria" panose="02040503050406030204" pitchFamily="18" charset="0"/>
                <a:ea typeface="思源黑体 CN Bold" panose="020B0800000000000000"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4800" b="1" dirty="0">
                  <a:solidFill>
                    <a:srgbClr val="FFFFFF"/>
                  </a:solidFill>
                  <a:latin typeface="Cambria" panose="02040503050406030204" pitchFamily="18" charset="0"/>
                  <a:ea typeface="思源黑体 CN Bold" panose="020B0800000000000000" charset="-122"/>
                </a:rPr>
                <a:t> ý</a:t>
              </a:r>
              <a:endParaRPr kumimoji="0" lang="en-US" altLang="zh-CN" sz="4800" b="1" i="0" u="none" strike="noStrike" kern="1200" cap="none" spc="0" normalizeH="0" baseline="0" noProof="0" dirty="0">
                <a:ln>
                  <a:noFill/>
                </a:ln>
                <a:solidFill>
                  <a:srgbClr val="FFFFFF"/>
                </a:solidFill>
                <a:effectLst/>
                <a:uLnTx/>
                <a:uFillTx/>
                <a:latin typeface="Cambria" panose="02040503050406030204" pitchFamily="18" charset="0"/>
                <a:ea typeface="思源黑体 CN Bold" panose="020B0800000000000000" charset="-122"/>
              </a:endParaRPr>
            </a:p>
          </p:txBody>
        </p:sp>
      </p:grpSp>
      <p:sp>
        <p:nvSpPr>
          <p:cNvPr id="17" name="TextBox 16"/>
          <p:cNvSpPr txBox="1"/>
          <p:nvPr/>
        </p:nvSpPr>
        <p:spPr>
          <a:xfrm>
            <a:off x="2243113" y="365700"/>
            <a:ext cx="10656915" cy="830997"/>
          </a:xfrm>
          <a:prstGeom prst="rect">
            <a:avLst/>
          </a:prstGeom>
          <a:noFill/>
        </p:spPr>
        <p:txBody>
          <a:bodyPr wrap="square" rtlCol="0">
            <a:spAutoFit/>
          </a:bodyPr>
          <a:lstStyle/>
          <a:p>
            <a:pPr algn="just"/>
            <a:r>
              <a:rPr lang="en-US" sz="4800" b="1" dirty="0" err="1">
                <a:latin typeface="Cambria" panose="02040503050406030204" pitchFamily="18" charset="0"/>
              </a:rPr>
              <a:t>Câu</a:t>
            </a:r>
            <a:r>
              <a:rPr lang="en-US" sz="4800" b="1" dirty="0">
                <a:latin typeface="Cambria" panose="02040503050406030204" pitchFamily="18" charset="0"/>
              </a:rPr>
              <a:t> </a:t>
            </a:r>
            <a:r>
              <a:rPr lang="en-US" sz="4800" b="1" dirty="0" err="1">
                <a:latin typeface="Cambria" panose="02040503050406030204" pitchFamily="18" charset="0"/>
              </a:rPr>
              <a:t>chuyện</a:t>
            </a:r>
            <a:r>
              <a:rPr lang="en-US" sz="4800" b="1" dirty="0">
                <a:latin typeface="Cambria" panose="02040503050406030204" pitchFamily="18" charset="0"/>
              </a:rPr>
              <a:t>: Con </a:t>
            </a:r>
            <a:r>
              <a:rPr lang="en-US" sz="4800" b="1" dirty="0" err="1">
                <a:latin typeface="Cambria" panose="02040503050406030204" pitchFamily="18" charset="0"/>
              </a:rPr>
              <a:t>cáo</a:t>
            </a:r>
            <a:r>
              <a:rPr lang="en-US" sz="4800" b="1" dirty="0">
                <a:latin typeface="Cambria" panose="02040503050406030204" pitchFamily="18" charset="0"/>
              </a:rPr>
              <a:t> </a:t>
            </a:r>
            <a:r>
              <a:rPr lang="en-US" sz="4800" b="1" dirty="0" err="1">
                <a:latin typeface="Cambria" panose="02040503050406030204" pitchFamily="18" charset="0"/>
              </a:rPr>
              <a:t>và</a:t>
            </a:r>
            <a:r>
              <a:rPr lang="en-US" sz="4800" b="1" dirty="0">
                <a:latin typeface="Cambria" panose="02040503050406030204" pitchFamily="18" charset="0"/>
              </a:rPr>
              <a:t> </a:t>
            </a:r>
            <a:r>
              <a:rPr lang="en-US" sz="4800" b="1" dirty="0" err="1">
                <a:latin typeface="Cambria" panose="02040503050406030204" pitchFamily="18" charset="0"/>
              </a:rPr>
              <a:t>chùm</a:t>
            </a:r>
            <a:r>
              <a:rPr lang="en-US" sz="4800" b="1" dirty="0">
                <a:latin typeface="Cambria" panose="02040503050406030204" pitchFamily="18" charset="0"/>
              </a:rPr>
              <a:t> </a:t>
            </a:r>
            <a:r>
              <a:rPr lang="en-US" sz="4800" b="1" dirty="0" err="1">
                <a:latin typeface="Cambria" panose="02040503050406030204" pitchFamily="18" charset="0"/>
              </a:rPr>
              <a:t>nho</a:t>
            </a:r>
            <a:endParaRPr lang="en-US" sz="4800" b="1" dirty="0">
              <a:latin typeface="Cambria" panose="020405030504060302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566" y="2342327"/>
            <a:ext cx="3652610" cy="4515673"/>
          </a:xfrm>
          <a:prstGeom prst="rect">
            <a:avLst/>
          </a:prstGeom>
        </p:spPr>
      </p:pic>
      <p:pic>
        <p:nvPicPr>
          <p:cNvPr id="3" name="Picture 2"/>
          <p:cNvPicPr>
            <a:picLocks noChangeAspect="1"/>
          </p:cNvPicPr>
          <p:nvPr/>
        </p:nvPicPr>
        <p:blipFill>
          <a:blip r:embed="rId5"/>
          <a:stretch>
            <a:fillRect/>
          </a:stretch>
        </p:blipFill>
        <p:spPr>
          <a:xfrm>
            <a:off x="2572515" y="1284206"/>
            <a:ext cx="5573957" cy="557395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69C66"/>
        </a:solidFill>
        <a:effectLst/>
      </p:bgPr>
    </p:bg>
    <p:spTree>
      <p:nvGrpSpPr>
        <p:cNvPr id="1" name=""/>
        <p:cNvGrpSpPr/>
        <p:nvPr/>
      </p:nvGrpSpPr>
      <p:grpSpPr>
        <a:xfrm>
          <a:off x="0" y="0"/>
          <a:ext cx="0" cy="0"/>
          <a:chOff x="0" y="0"/>
          <a:chExt cx="0" cy="0"/>
        </a:xfrm>
      </p:grpSpPr>
      <p:pic>
        <p:nvPicPr>
          <p:cNvPr id="7" name="图片 6" descr="雪花1"/>
          <p:cNvPicPr>
            <a:picLocks noChangeAspect="1"/>
          </p:cNvPicPr>
          <p:nvPr/>
        </p:nvPicPr>
        <p:blipFill>
          <a:blip r:embed="rId1"/>
          <a:srcRect l="23163"/>
          <a:stretch>
            <a:fillRect/>
          </a:stretch>
        </p:blipFill>
        <p:spPr>
          <a:xfrm>
            <a:off x="0" y="0"/>
            <a:ext cx="12192635" cy="6858635"/>
          </a:xfrm>
          <a:prstGeom prst="rect">
            <a:avLst/>
          </a:prstGeom>
        </p:spPr>
      </p:pic>
      <p:sp>
        <p:nvSpPr>
          <p:cNvPr id="3" name="矩形 2"/>
          <p:cNvSpPr/>
          <p:nvPr/>
        </p:nvSpPr>
        <p:spPr>
          <a:xfrm>
            <a:off x="723900" y="979170"/>
            <a:ext cx="8529320"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4" name="图片 3" descr="68"/>
          <p:cNvPicPr>
            <a:picLocks noChangeAspect="1"/>
          </p:cNvPicPr>
          <p:nvPr/>
        </p:nvPicPr>
        <p:blipFill>
          <a:blip r:embed="rId2"/>
          <a:srcRect l="2241" t="4536" r="4719"/>
          <a:stretch>
            <a:fillRect/>
          </a:stretch>
        </p:blipFill>
        <p:spPr>
          <a:xfrm>
            <a:off x="83606" y="-8476"/>
            <a:ext cx="9939020" cy="6402070"/>
          </a:xfrm>
          <a:prstGeom prst="rect">
            <a:avLst/>
          </a:prstGeom>
        </p:spPr>
      </p:pic>
      <p:pic>
        <p:nvPicPr>
          <p:cNvPr id="6" name="图片 5" descr="54"/>
          <p:cNvPicPr>
            <a:picLocks noChangeAspect="1"/>
          </p:cNvPicPr>
          <p:nvPr/>
        </p:nvPicPr>
        <p:blipFill>
          <a:blip r:embed="rId3"/>
          <a:srcRect b="42459"/>
          <a:stretch>
            <a:fillRect/>
          </a:stretch>
        </p:blipFill>
        <p:spPr>
          <a:xfrm>
            <a:off x="841375" y="272415"/>
            <a:ext cx="3446145" cy="826135"/>
          </a:xfrm>
          <a:prstGeom prst="rect">
            <a:avLst/>
          </a:prstGeom>
        </p:spPr>
      </p:pic>
      <p:pic>
        <p:nvPicPr>
          <p:cNvPr id="5" name="图片 4" descr="88"/>
          <p:cNvPicPr>
            <a:picLocks noChangeAspect="1"/>
          </p:cNvPicPr>
          <p:nvPr/>
        </p:nvPicPr>
        <p:blipFill>
          <a:blip r:embed="rId4"/>
          <a:srcRect t="50013"/>
          <a:stretch>
            <a:fillRect/>
          </a:stretch>
        </p:blipFill>
        <p:spPr>
          <a:xfrm>
            <a:off x="0" y="4867275"/>
            <a:ext cx="12193270" cy="1990725"/>
          </a:xfrm>
          <a:prstGeom prst="rect">
            <a:avLst/>
          </a:prstGeom>
        </p:spPr>
      </p:pic>
      <p:pic>
        <p:nvPicPr>
          <p:cNvPr id="11" name="图片 10" descr="49"/>
          <p:cNvPicPr>
            <a:picLocks noChangeAspect="1"/>
          </p:cNvPicPr>
          <p:nvPr/>
        </p:nvPicPr>
        <p:blipFill>
          <a:blip r:embed="rId5"/>
          <a:srcRect l="55196" b="2718"/>
          <a:stretch>
            <a:fillRect/>
          </a:stretch>
        </p:blipFill>
        <p:spPr>
          <a:xfrm>
            <a:off x="7869555" y="1097915"/>
            <a:ext cx="4311650" cy="5201920"/>
          </a:xfrm>
          <a:prstGeom prst="rect">
            <a:avLst/>
          </a:prstGeom>
        </p:spPr>
      </p:pic>
      <p:pic>
        <p:nvPicPr>
          <p:cNvPr id="13" name="图片 12" descr="103"/>
          <p:cNvPicPr>
            <a:picLocks noChangeAspect="1"/>
          </p:cNvPicPr>
          <p:nvPr/>
        </p:nvPicPr>
        <p:blipFill>
          <a:blip r:embed="rId6"/>
          <a:srcRect l="64125" t="7033" r="-483" b="80739"/>
          <a:stretch>
            <a:fillRect/>
          </a:stretch>
        </p:blipFill>
        <p:spPr>
          <a:xfrm>
            <a:off x="9338945" y="70485"/>
            <a:ext cx="2437765" cy="1229995"/>
          </a:xfrm>
          <a:prstGeom prst="rect">
            <a:avLst/>
          </a:prstGeom>
        </p:spPr>
      </p:pic>
      <p:pic>
        <p:nvPicPr>
          <p:cNvPr id="14" name="图片 13" descr="103"/>
          <p:cNvPicPr>
            <a:picLocks noChangeAspect="1"/>
          </p:cNvPicPr>
          <p:nvPr/>
        </p:nvPicPr>
        <p:blipFill>
          <a:blip r:embed="rId6"/>
          <a:srcRect l="64125" t="7033" r="-483" b="80739"/>
          <a:stretch>
            <a:fillRect/>
          </a:stretch>
        </p:blipFill>
        <p:spPr>
          <a:xfrm>
            <a:off x="7245350" y="4987290"/>
            <a:ext cx="1555750" cy="784860"/>
          </a:xfrm>
          <a:prstGeom prst="rect">
            <a:avLst/>
          </a:prstGeom>
        </p:spPr>
      </p:pic>
      <p:grpSp>
        <p:nvGrpSpPr>
          <p:cNvPr id="9" name="Group 8"/>
          <p:cNvGrpSpPr/>
          <p:nvPr/>
        </p:nvGrpSpPr>
        <p:grpSpPr>
          <a:xfrm>
            <a:off x="3992706" y="1301641"/>
            <a:ext cx="2638945" cy="590664"/>
            <a:chOff x="3190355" y="1341755"/>
            <a:chExt cx="2638945" cy="590664"/>
          </a:xfrm>
        </p:grpSpPr>
        <p:sp>
          <p:nvSpPr>
            <p:cNvPr id="2" name="Rectangle: Rounded Corners 1"/>
            <p:cNvSpPr/>
            <p:nvPr/>
          </p:nvSpPr>
          <p:spPr>
            <a:xfrm>
              <a:off x="3190355" y="1341755"/>
              <a:ext cx="2473036" cy="590664"/>
            </a:xfrm>
            <a:prstGeom prst="roundRect">
              <a:avLst>
                <a:gd name="adj" fmla="val 50000"/>
              </a:avLst>
            </a:prstGeom>
            <a:solidFill>
              <a:srgbClr val="41B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a甜甜圈 (非商业使用)"/>
                <a:cs typeface="+mn-cs"/>
              </a:endParaRPr>
            </a:p>
          </p:txBody>
        </p:sp>
        <p:sp>
          <p:nvSpPr>
            <p:cNvPr id="8" name="TextBox 7"/>
            <p:cNvSpPr txBox="1"/>
            <p:nvPr/>
          </p:nvSpPr>
          <p:spPr>
            <a:xfrm>
              <a:off x="3356264" y="1375477"/>
              <a:ext cx="24730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30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endParaRPr kumimoji="0" lang="en-US" sz="2800" b="0" i="0" u="none" strike="noStrike" kern="1200" cap="none" spc="30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06" y="-7841"/>
            <a:ext cx="1308321" cy="1308321"/>
          </a:xfrm>
          <a:prstGeom prst="rect">
            <a:avLst/>
          </a:prstGeom>
        </p:spPr>
      </p:pic>
      <p:pic>
        <p:nvPicPr>
          <p:cNvPr id="10" name="Picture 9"/>
          <p:cNvPicPr>
            <a:picLocks noChangeAspect="1"/>
          </p:cNvPicPr>
          <p:nvPr/>
        </p:nvPicPr>
        <p:blipFill>
          <a:blip r:embed="rId8"/>
          <a:stretch>
            <a:fillRect/>
          </a:stretch>
        </p:blipFill>
        <p:spPr>
          <a:xfrm>
            <a:off x="1736201" y="2301843"/>
            <a:ext cx="7517019" cy="33591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9C66"/>
        </a:solidFill>
        <a:effectLst/>
      </p:bgPr>
    </p:bg>
    <p:spTree>
      <p:nvGrpSpPr>
        <p:cNvPr id="1" name=""/>
        <p:cNvGrpSpPr/>
        <p:nvPr/>
      </p:nvGrpSpPr>
      <p:grpSpPr>
        <a:xfrm>
          <a:off x="0" y="0"/>
          <a:ext cx="0" cy="0"/>
          <a:chOff x="0" y="0"/>
          <a:chExt cx="0" cy="0"/>
        </a:xfrm>
      </p:grpSpPr>
      <p:sp>
        <p:nvSpPr>
          <p:cNvPr id="2" name="矩形 1"/>
          <p:cNvSpPr/>
          <p:nvPr/>
        </p:nvSpPr>
        <p:spPr>
          <a:xfrm>
            <a:off x="341630" y="238760"/>
            <a:ext cx="11509375" cy="638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8" name="图片 7" descr="73"/>
          <p:cNvPicPr>
            <a:picLocks noChangeAspect="1"/>
          </p:cNvPicPr>
          <p:nvPr/>
        </p:nvPicPr>
        <p:blipFill>
          <a:blip r:embed="rId1"/>
          <a:stretch>
            <a:fillRect/>
          </a:stretch>
        </p:blipFill>
        <p:spPr>
          <a:xfrm>
            <a:off x="342265" y="238760"/>
            <a:ext cx="11509375" cy="6381115"/>
          </a:xfrm>
          <a:prstGeom prst="rect">
            <a:avLst/>
          </a:prstGeom>
        </p:spPr>
      </p:pic>
      <p:pic>
        <p:nvPicPr>
          <p:cNvPr id="4" name="图片 10" descr="49"/>
          <p:cNvPicPr>
            <a:picLocks noChangeAspect="1"/>
          </p:cNvPicPr>
          <p:nvPr/>
        </p:nvPicPr>
        <p:blipFill rotWithShape="1">
          <a:blip r:embed="rId2"/>
          <a:srcRect l="55196" b="16764"/>
          <a:stretch>
            <a:fillRect/>
          </a:stretch>
        </p:blipFill>
        <p:spPr>
          <a:xfrm>
            <a:off x="7880350" y="1538933"/>
            <a:ext cx="4311650" cy="4450831"/>
          </a:xfrm>
          <a:prstGeom prst="rect">
            <a:avLst/>
          </a:prstGeom>
        </p:spPr>
      </p:pic>
      <p:pic>
        <p:nvPicPr>
          <p:cNvPr id="7" name="图片 11" descr="88"/>
          <p:cNvPicPr>
            <a:picLocks noChangeAspect="1"/>
          </p:cNvPicPr>
          <p:nvPr/>
        </p:nvPicPr>
        <p:blipFill>
          <a:blip r:embed="rId3"/>
          <a:srcRect t="50013"/>
          <a:stretch>
            <a:fillRect/>
          </a:stretch>
        </p:blipFill>
        <p:spPr>
          <a:xfrm>
            <a:off x="0" y="4875530"/>
            <a:ext cx="12193270" cy="1990725"/>
          </a:xfrm>
          <a:prstGeom prst="rect">
            <a:avLst/>
          </a:prstGeom>
        </p:spPr>
      </p:pic>
      <p:pic>
        <p:nvPicPr>
          <p:cNvPr id="9" name="Picture 8"/>
          <p:cNvPicPr>
            <a:picLocks noChangeAspect="1"/>
          </p:cNvPicPr>
          <p:nvPr/>
        </p:nvPicPr>
        <p:blipFill>
          <a:blip r:embed="rId4"/>
          <a:stretch>
            <a:fillRect/>
          </a:stretch>
        </p:blipFill>
        <p:spPr>
          <a:xfrm>
            <a:off x="2308099" y="815345"/>
            <a:ext cx="6937849" cy="580389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9C66"/>
        </a:solidFill>
        <a:effectLst/>
      </p:bgPr>
    </p:bg>
    <p:spTree>
      <p:nvGrpSpPr>
        <p:cNvPr id="1" name=""/>
        <p:cNvGrpSpPr/>
        <p:nvPr/>
      </p:nvGrpSpPr>
      <p:grpSpPr>
        <a:xfrm>
          <a:off x="0" y="0"/>
          <a:ext cx="0" cy="0"/>
          <a:chOff x="0" y="0"/>
          <a:chExt cx="0" cy="0"/>
        </a:xfrm>
      </p:grpSpPr>
      <p:sp>
        <p:nvSpPr>
          <p:cNvPr id="2" name="矩形 1"/>
          <p:cNvSpPr/>
          <p:nvPr/>
        </p:nvSpPr>
        <p:spPr>
          <a:xfrm>
            <a:off x="341630" y="238760"/>
            <a:ext cx="11509375" cy="638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8" name="图片 7" descr="73"/>
          <p:cNvPicPr>
            <a:picLocks noChangeAspect="1"/>
          </p:cNvPicPr>
          <p:nvPr/>
        </p:nvPicPr>
        <p:blipFill>
          <a:blip r:embed="rId1"/>
          <a:stretch>
            <a:fillRect/>
          </a:stretch>
        </p:blipFill>
        <p:spPr>
          <a:xfrm>
            <a:off x="342265" y="238760"/>
            <a:ext cx="11509375" cy="6381115"/>
          </a:xfrm>
          <a:prstGeom prst="rect">
            <a:avLst/>
          </a:prstGeom>
        </p:spPr>
      </p:pic>
      <p:pic>
        <p:nvPicPr>
          <p:cNvPr id="4" name="图片 10" descr="49"/>
          <p:cNvPicPr>
            <a:picLocks noChangeAspect="1"/>
          </p:cNvPicPr>
          <p:nvPr/>
        </p:nvPicPr>
        <p:blipFill rotWithShape="1">
          <a:blip r:embed="rId2"/>
          <a:srcRect l="55196" b="16764"/>
          <a:stretch>
            <a:fillRect/>
          </a:stretch>
        </p:blipFill>
        <p:spPr>
          <a:xfrm>
            <a:off x="7880350" y="1538933"/>
            <a:ext cx="4311650" cy="4450831"/>
          </a:xfrm>
          <a:prstGeom prst="rect">
            <a:avLst/>
          </a:prstGeom>
        </p:spPr>
      </p:pic>
      <p:pic>
        <p:nvPicPr>
          <p:cNvPr id="7" name="图片 11" descr="88"/>
          <p:cNvPicPr>
            <a:picLocks noChangeAspect="1"/>
          </p:cNvPicPr>
          <p:nvPr/>
        </p:nvPicPr>
        <p:blipFill>
          <a:blip r:embed="rId3"/>
          <a:srcRect t="50013"/>
          <a:stretch>
            <a:fillRect/>
          </a:stretch>
        </p:blipFill>
        <p:spPr>
          <a:xfrm>
            <a:off x="0" y="4875530"/>
            <a:ext cx="12193270" cy="1990725"/>
          </a:xfrm>
          <a:prstGeom prst="rect">
            <a:avLst/>
          </a:prstGeom>
        </p:spPr>
      </p:pic>
      <p:pic>
        <p:nvPicPr>
          <p:cNvPr id="9" name="Picture 8"/>
          <p:cNvPicPr>
            <a:picLocks noChangeAspect="1"/>
          </p:cNvPicPr>
          <p:nvPr/>
        </p:nvPicPr>
        <p:blipFill>
          <a:blip r:embed="rId4"/>
          <a:stretch>
            <a:fillRect/>
          </a:stretch>
        </p:blipFill>
        <p:spPr>
          <a:xfrm>
            <a:off x="2333910" y="945267"/>
            <a:ext cx="7218290" cy="57977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0493" y="424428"/>
            <a:ext cx="1577525" cy="707886"/>
            <a:chOff x="3190355" y="1258255"/>
            <a:chExt cx="2638944" cy="707886"/>
          </a:xfrm>
        </p:grpSpPr>
        <p:sp>
          <p:nvSpPr>
            <p:cNvPr id="3" name="Rectangle: Rounded Corners 2"/>
            <p:cNvSpPr/>
            <p:nvPr/>
          </p:nvSpPr>
          <p:spPr>
            <a:xfrm>
              <a:off x="3190355" y="1341755"/>
              <a:ext cx="2473036" cy="590664"/>
            </a:xfrm>
            <a:prstGeom prst="roundRect">
              <a:avLst>
                <a:gd name="adj" fmla="val 50000"/>
              </a:avLst>
            </a:prstGeom>
            <a:solidFill>
              <a:srgbClr val="41B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56263" y="1258255"/>
              <a:ext cx="2473036" cy="707886"/>
            </a:xfrm>
            <a:prstGeom prst="rect">
              <a:avLst/>
            </a:prstGeom>
            <a:noFill/>
          </p:spPr>
          <p:txBody>
            <a:bodyPr wrap="square" rtlCol="0">
              <a:spAutoFit/>
            </a:bodyPr>
            <a:lstStyle/>
            <a:p>
              <a:r>
                <a:rPr lang="en-US" sz="4000" dirty="0" err="1">
                  <a:solidFill>
                    <a:schemeClr val="bg1"/>
                  </a:solidFill>
                  <a:latin typeface="Vogue-ExtraBold" panose="020B0500000000000000" pitchFamily="34" charset="0"/>
                  <a:ea typeface="Vogue-ExtraBold" panose="020B0500000000000000" pitchFamily="34" charset="0"/>
                  <a:cs typeface="Vogue-ExtraBold" panose="020B0500000000000000" pitchFamily="34" charset="0"/>
                </a:rPr>
                <a:t>Bài</a:t>
              </a:r>
              <a:r>
                <a:rPr lang="en-US" sz="4000" dirty="0">
                  <a:solidFill>
                    <a:schemeClr val="bg1"/>
                  </a:solidFill>
                  <a:latin typeface="Vogue-ExtraBold" panose="020B0500000000000000" pitchFamily="34" charset="0"/>
                  <a:ea typeface="Vogue-ExtraBold" panose="020B0500000000000000" pitchFamily="34" charset="0"/>
                  <a:cs typeface="Vogue-ExtraBold" panose="020B0500000000000000" pitchFamily="34" charset="0"/>
                </a:rPr>
                <a:t> 1:</a:t>
              </a:r>
              <a:endParaRPr lang="en-US" sz="4000" dirty="0">
                <a:solidFill>
                  <a:schemeClr val="bg1"/>
                </a:solidFill>
                <a:latin typeface="Vogue-ExtraBold" panose="020B0500000000000000" pitchFamily="34" charset="0"/>
                <a:ea typeface="Vogue-ExtraBold" panose="020B0500000000000000" pitchFamily="34" charset="0"/>
                <a:cs typeface="Vogue-ExtraBold" panose="020B0500000000000000" pitchFamily="34" charset="0"/>
              </a:endParaRPr>
            </a:p>
          </p:txBody>
        </p:sp>
      </p:grpSp>
      <p:sp>
        <p:nvSpPr>
          <p:cNvPr id="5" name="TextBox 4"/>
          <p:cNvSpPr txBox="1"/>
          <p:nvPr/>
        </p:nvSpPr>
        <p:spPr>
          <a:xfrm>
            <a:off x="2488018" y="424428"/>
            <a:ext cx="9856382" cy="646331"/>
          </a:xfrm>
          <a:prstGeom prst="rect">
            <a:avLst/>
          </a:prstGeom>
          <a:noFill/>
        </p:spPr>
        <p:txBody>
          <a:bodyPr wrap="square" rtlCol="0">
            <a:spAutoFit/>
          </a:bodyPr>
          <a:lstStyle/>
          <a:p>
            <a:r>
              <a:rPr lang="en-US" sz="3600" b="1" dirty="0" err="1">
                <a:latin typeface="Cambria" panose="02040503050406030204" pitchFamily="18" charset="0"/>
              </a:rPr>
              <a:t>Đọc</a:t>
            </a:r>
            <a:r>
              <a:rPr lang="en-US" sz="3600" b="1" dirty="0">
                <a:latin typeface="Cambria" panose="02040503050406030204" pitchFamily="18" charset="0"/>
              </a:rPr>
              <a:t> </a:t>
            </a:r>
            <a:r>
              <a:rPr lang="en-US" sz="3600" b="1" dirty="0" err="1">
                <a:latin typeface="Cambria" panose="02040503050406030204" pitchFamily="18" charset="0"/>
              </a:rPr>
              <a:t>đoạn</a:t>
            </a:r>
            <a:r>
              <a:rPr lang="en-US" sz="3600" b="1" dirty="0">
                <a:latin typeface="Cambria" panose="02040503050406030204" pitchFamily="18" charset="0"/>
              </a:rPr>
              <a:t> </a:t>
            </a:r>
            <a:r>
              <a:rPr lang="en-US" sz="3600" b="1" dirty="0" err="1">
                <a:latin typeface="Cambria" panose="02040503050406030204" pitchFamily="18" charset="0"/>
              </a:rPr>
              <a:t>văn</a:t>
            </a:r>
            <a:r>
              <a:rPr lang="en-US" sz="3600" b="1" dirty="0">
                <a:latin typeface="Cambria" panose="02040503050406030204" pitchFamily="18" charset="0"/>
              </a:rPr>
              <a:t> </a:t>
            </a:r>
            <a:r>
              <a:rPr lang="en-US" sz="3600" b="1" dirty="0" err="1">
                <a:latin typeface="Cambria" panose="02040503050406030204" pitchFamily="18" charset="0"/>
              </a:rPr>
              <a:t>dưới</a:t>
            </a:r>
            <a:r>
              <a:rPr lang="en-US" sz="3600" b="1" dirty="0">
                <a:latin typeface="Cambria" panose="02040503050406030204" pitchFamily="18" charset="0"/>
              </a:rPr>
              <a:t> </a:t>
            </a:r>
            <a:r>
              <a:rPr lang="en-US" sz="3600" b="1" dirty="0" err="1">
                <a:latin typeface="Cambria" panose="02040503050406030204" pitchFamily="18" charset="0"/>
              </a:rPr>
              <a:t>đây</a:t>
            </a:r>
            <a:r>
              <a:rPr lang="en-US" sz="3600" b="1" dirty="0">
                <a:latin typeface="Cambria" panose="02040503050406030204" pitchFamily="18" charset="0"/>
              </a:rPr>
              <a:t> </a:t>
            </a:r>
            <a:r>
              <a:rPr lang="en-US" sz="3600" b="1" dirty="0" err="1">
                <a:latin typeface="Cambria" panose="02040503050406030204" pitchFamily="18" charset="0"/>
              </a:rPr>
              <a:t>và</a:t>
            </a:r>
            <a:r>
              <a:rPr lang="en-US" sz="3600" b="1" dirty="0">
                <a:latin typeface="Cambria" panose="02040503050406030204" pitchFamily="18" charset="0"/>
              </a:rPr>
              <a:t> </a:t>
            </a:r>
            <a:r>
              <a:rPr lang="en-US" sz="3600" b="1" dirty="0" err="1">
                <a:latin typeface="Cambria" panose="02040503050406030204" pitchFamily="18" charset="0"/>
              </a:rPr>
              <a:t>trả</a:t>
            </a:r>
            <a:r>
              <a:rPr lang="en-US" sz="3600" b="1" dirty="0">
                <a:latin typeface="Cambria" panose="02040503050406030204" pitchFamily="18" charset="0"/>
              </a:rPr>
              <a:t> </a:t>
            </a:r>
            <a:r>
              <a:rPr lang="en-US" sz="3600" b="1" dirty="0" err="1">
                <a:latin typeface="Cambria" panose="02040503050406030204" pitchFamily="18" charset="0"/>
              </a:rPr>
              <a:t>lời</a:t>
            </a:r>
            <a:r>
              <a:rPr lang="en-US" sz="3600" b="1" dirty="0">
                <a:latin typeface="Cambria" panose="02040503050406030204" pitchFamily="18" charset="0"/>
              </a:rPr>
              <a:t> </a:t>
            </a:r>
            <a:r>
              <a:rPr lang="en-US" sz="3600" b="1" dirty="0" err="1">
                <a:latin typeface="Cambria" panose="02040503050406030204" pitchFamily="18" charset="0"/>
              </a:rPr>
              <a:t>câu</a:t>
            </a:r>
            <a:r>
              <a:rPr lang="en-US" sz="3600" b="1" dirty="0">
                <a:latin typeface="Cambria" panose="02040503050406030204" pitchFamily="18" charset="0"/>
              </a:rPr>
              <a:t> </a:t>
            </a:r>
            <a:r>
              <a:rPr lang="en-US" sz="3600" b="1" dirty="0" err="1">
                <a:latin typeface="Cambria" panose="02040503050406030204" pitchFamily="18" charset="0"/>
              </a:rPr>
              <a:t>hỏi</a:t>
            </a:r>
            <a:r>
              <a:rPr lang="en-US" sz="3600" b="1" dirty="0">
                <a:latin typeface="Cambria" panose="02040503050406030204" pitchFamily="18" charset="0"/>
              </a:rPr>
              <a:t>.</a:t>
            </a:r>
            <a:endParaRPr lang="en-US" sz="3600" b="1" dirty="0">
              <a:latin typeface="Cambria" panose="02040503050406030204" pitchFamily="18" charset="0"/>
            </a:endParaRPr>
          </a:p>
        </p:txBody>
      </p:sp>
      <p:sp>
        <p:nvSpPr>
          <p:cNvPr id="8" name="TextBox 7"/>
          <p:cNvSpPr txBox="1"/>
          <p:nvPr/>
        </p:nvSpPr>
        <p:spPr>
          <a:xfrm>
            <a:off x="596165" y="1474619"/>
            <a:ext cx="10999670" cy="3908762"/>
          </a:xfrm>
          <a:prstGeom prst="rect">
            <a:avLst/>
          </a:prstGeom>
          <a:noFill/>
        </p:spPr>
        <p:txBody>
          <a:bodyPr wrap="square" rtlCol="0">
            <a:spAutoFit/>
          </a:bodyPr>
          <a:lstStyle/>
          <a:p>
            <a:pPr algn="just"/>
            <a:r>
              <a:rPr lang="en-US" sz="3600" dirty="0">
                <a:latin typeface="Cambria" panose="02040503050406030204" pitchFamily="18" charset="0"/>
              </a:rPr>
              <a:t>	</a:t>
            </a:r>
            <a:r>
              <a:rPr lang="vi-VN" sz="3600" dirty="0">
                <a:latin typeface="Cambria" panose="02040503050406030204" pitchFamily="18" charset="0"/>
              </a:rPr>
              <a:t>Ngày xưa, muôn loài sống trong rừng già tối tăm, ẩm ướt. Gõ kiến được giao nhiệm vụ đến các nhà hỏi xem ai có thể đi tìm mặt trời. Gõ kiến gõ cửa nhà công, công mải múa. Gõ</a:t>
            </a:r>
            <a:r>
              <a:rPr lang="en-US" sz="3600" dirty="0">
                <a:latin typeface="Cambria" panose="02040503050406030204" pitchFamily="18" charset="0"/>
              </a:rPr>
              <a:t> </a:t>
            </a:r>
            <a:r>
              <a:rPr lang="en-US" sz="3600" dirty="0" err="1">
                <a:latin typeface="Cambria" panose="02040503050406030204" pitchFamily="18" charset="0"/>
              </a:rPr>
              <a:t>kiến</a:t>
            </a:r>
            <a:r>
              <a:rPr lang="en-US" sz="3600" dirty="0">
                <a:latin typeface="Cambria" panose="02040503050406030204" pitchFamily="18" charset="0"/>
              </a:rPr>
              <a:t> </a:t>
            </a:r>
            <a:r>
              <a:rPr lang="en-US" sz="3600" dirty="0" err="1">
                <a:latin typeface="Cambria" panose="02040503050406030204" pitchFamily="18" charset="0"/>
              </a:rPr>
              <a:t>đến</a:t>
            </a:r>
            <a:r>
              <a:rPr lang="vi-VN" sz="3600" dirty="0">
                <a:latin typeface="Cambria" panose="02040503050406030204" pitchFamily="18" charset="0"/>
              </a:rPr>
              <a:t> nhà liều điều, liều điều bận cãi nhau. Gõ </a:t>
            </a:r>
            <a:r>
              <a:rPr lang="en-US" sz="3600" dirty="0" err="1">
                <a:latin typeface="Cambria" panose="02040503050406030204" pitchFamily="18" charset="0"/>
              </a:rPr>
              <a:t>kiến</a:t>
            </a:r>
            <a:r>
              <a:rPr lang="en-US" sz="3600" dirty="0">
                <a:latin typeface="Cambria" panose="02040503050406030204" pitchFamily="18" charset="0"/>
              </a:rPr>
              <a:t> </a:t>
            </a:r>
            <a:r>
              <a:rPr lang="en-US" sz="3600" dirty="0" err="1">
                <a:latin typeface="Cambria" panose="02040503050406030204" pitchFamily="18" charset="0"/>
              </a:rPr>
              <a:t>gõ</a:t>
            </a:r>
            <a:r>
              <a:rPr lang="en-US" sz="3600" dirty="0">
                <a:latin typeface="Cambria" panose="02040503050406030204" pitchFamily="18" charset="0"/>
              </a:rPr>
              <a:t> </a:t>
            </a:r>
            <a:r>
              <a:rPr lang="vi-VN" sz="3600" dirty="0">
                <a:latin typeface="Cambria" panose="02040503050406030204" pitchFamily="18" charset="0"/>
              </a:rPr>
              <a:t>cửa nhà chích choè, chích chòe mải hót... Chỉ có gà trống nhận lời đi tìm mặt trời. </a:t>
            </a:r>
            <a:endParaRPr lang="vi-VN" sz="3600" dirty="0">
              <a:latin typeface="Cambria" panose="02040503050406030204" pitchFamily="18" charset="0"/>
            </a:endParaRPr>
          </a:p>
          <a:p>
            <a:pPr algn="r"/>
            <a:r>
              <a:rPr lang="vi-VN" sz="3200" dirty="0">
                <a:latin typeface="Cambria" panose="02040503050406030204" pitchFamily="18" charset="0"/>
              </a:rPr>
              <a:t>(</a:t>
            </a:r>
            <a:r>
              <a:rPr lang="vi-VN" sz="3200" i="1" dirty="0">
                <a:latin typeface="Cambria" panose="02040503050406030204" pitchFamily="18" charset="0"/>
              </a:rPr>
              <a:t>Theo Vũ Tú Nam</a:t>
            </a:r>
            <a:r>
              <a:rPr lang="vi-VN" sz="3200" dirty="0">
                <a:latin typeface="Cambria" panose="02040503050406030204" pitchFamily="18" charset="0"/>
              </a:rPr>
              <a:t>)</a:t>
            </a:r>
            <a:endParaRPr lang="en-US" sz="3200" dirty="0">
              <a:latin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4377" y="581667"/>
            <a:ext cx="10934333" cy="1200329"/>
            <a:chOff x="454377" y="581667"/>
            <a:chExt cx="10934333" cy="1200329"/>
          </a:xfrm>
        </p:grpSpPr>
        <p:grpSp>
          <p:nvGrpSpPr>
            <p:cNvPr id="2" name="组合 18"/>
            <p:cNvGrpSpPr/>
            <p:nvPr/>
          </p:nvGrpSpPr>
          <p:grpSpPr>
            <a:xfrm>
              <a:off x="454377" y="581703"/>
              <a:ext cx="10934333" cy="1200257"/>
              <a:chOff x="4414" y="5772"/>
              <a:chExt cx="12310" cy="4928"/>
            </a:xfrm>
          </p:grpSpPr>
          <p:sp>
            <p:nvSpPr>
              <p:cNvPr id="4" name="圆角矩形 26"/>
              <p:cNvSpPr/>
              <p:nvPr/>
            </p:nvSpPr>
            <p:spPr>
              <a:xfrm rot="16200000">
                <a:off x="8565" y="2541"/>
                <a:ext cx="4928" cy="11390"/>
              </a:xfrm>
              <a:prstGeom prst="roundRect">
                <a:avLst>
                  <a:gd name="adj" fmla="val 50000"/>
                </a:avLst>
              </a:prstGeom>
              <a:noFill/>
              <a:ln w="19050">
                <a:solidFill>
                  <a:srgbClr val="369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sp>
            <p:nvSpPr>
              <p:cNvPr id="5" name="圆角矩形 27"/>
              <p:cNvSpPr/>
              <p:nvPr/>
            </p:nvSpPr>
            <p:spPr>
              <a:xfrm>
                <a:off x="4414" y="6421"/>
                <a:ext cx="920" cy="3055"/>
              </a:xfrm>
              <a:prstGeom prst="roundRect">
                <a:avLst>
                  <a:gd name="adj" fmla="val 50000"/>
                </a:avLst>
              </a:prstGeom>
              <a:solidFill>
                <a:srgbClr val="8EA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grpSp>
        <p:sp>
          <p:nvSpPr>
            <p:cNvPr id="8" name="TextBox 7"/>
            <p:cNvSpPr txBox="1"/>
            <p:nvPr/>
          </p:nvSpPr>
          <p:spPr>
            <a:xfrm>
              <a:off x="1397418" y="581667"/>
              <a:ext cx="9856382" cy="1200329"/>
            </a:xfrm>
            <a:prstGeom prst="rect">
              <a:avLst/>
            </a:prstGeom>
            <a:noFill/>
          </p:spPr>
          <p:txBody>
            <a:bodyPr wrap="square" rtlCol="0">
              <a:spAutoFit/>
            </a:bodyPr>
            <a:lstStyle/>
            <a:p>
              <a:pPr algn="ctr"/>
              <a:r>
                <a:rPr lang="vi-VN" sz="3600" b="1" dirty="0">
                  <a:latin typeface="Cambria" panose="02040503050406030204" pitchFamily="18" charset="0"/>
                </a:rPr>
                <a:t>Đoạn văn tưởng tượng dưới đây đã viết thêm những gì so với đoạn văn của Vũ Tú Nam?</a:t>
              </a:r>
              <a:endParaRPr lang="en-US" sz="3600" b="1" dirty="0">
                <a:latin typeface="Cambria" panose="02040503050406030204" pitchFamily="18" charset="0"/>
              </a:endParaRPr>
            </a:p>
          </p:txBody>
        </p:sp>
        <p:sp>
          <p:nvSpPr>
            <p:cNvPr id="9" name="TextBox 8"/>
            <p:cNvSpPr txBox="1"/>
            <p:nvPr/>
          </p:nvSpPr>
          <p:spPr>
            <a:xfrm>
              <a:off x="580231" y="744755"/>
              <a:ext cx="565481" cy="646331"/>
            </a:xfrm>
            <a:prstGeom prst="rect">
              <a:avLst/>
            </a:prstGeom>
            <a:noFill/>
          </p:spPr>
          <p:txBody>
            <a:bodyPr wrap="square" rtlCol="0">
              <a:spAutoFit/>
            </a:bodyPr>
            <a:lstStyle/>
            <a:p>
              <a:r>
                <a:rPr lang="en-US" sz="3600" b="1" dirty="0">
                  <a:latin typeface="Cambria" panose="02040503050406030204" pitchFamily="18" charset="0"/>
                </a:rPr>
                <a:t>a.</a:t>
              </a:r>
              <a:endParaRPr lang="en-US" sz="3600" b="1" dirty="0">
                <a:latin typeface="Cambria" panose="02040503050406030204" pitchFamily="18" charset="0"/>
              </a:endParaRPr>
            </a:p>
          </p:txBody>
        </p:sp>
      </p:grpSp>
      <p:sp>
        <p:nvSpPr>
          <p:cNvPr id="10" name="TextBox 9"/>
          <p:cNvSpPr txBox="1"/>
          <p:nvPr/>
        </p:nvSpPr>
        <p:spPr>
          <a:xfrm>
            <a:off x="596165" y="1940032"/>
            <a:ext cx="10999670" cy="4031873"/>
          </a:xfrm>
          <a:prstGeom prst="rect">
            <a:avLst/>
          </a:prstGeom>
          <a:noFill/>
        </p:spPr>
        <p:txBody>
          <a:bodyPr wrap="square" rtlCol="0">
            <a:spAutoFit/>
          </a:bodyPr>
          <a:lstStyle/>
          <a:p>
            <a:pPr algn="just"/>
            <a:r>
              <a:rPr lang="en-US" sz="3200" dirty="0">
                <a:latin typeface="Cambria" panose="02040503050406030204" pitchFamily="18" charset="0"/>
              </a:rPr>
              <a:t>	</a:t>
            </a:r>
            <a:r>
              <a:rPr lang="vi-VN" sz="3200" dirty="0">
                <a:latin typeface="Cambria" panose="02040503050406030204" pitchFamily="18" charset="0"/>
              </a:rPr>
              <a:t>Ngày xưa, muôn loài sống trong rừng già tối tăm, ẩm ướt. Gõ kiến được giao nhiệm vụ đến các nhà hỏi xem ai có thể đi tìm mặt trời. Gõ kiến gõ cửa nhà công, công mải múa</a:t>
            </a:r>
            <a:r>
              <a:rPr lang="en-US" sz="3200" dirty="0">
                <a:latin typeface="Cambria" panose="02040503050406030204" pitchFamily="18" charset="0"/>
              </a:rPr>
              <a:t>, </a:t>
            </a:r>
            <a:r>
              <a:rPr lang="en-US" sz="3200" dirty="0" err="1">
                <a:latin typeface="Cambria" panose="02040503050406030204" pitchFamily="18" charset="0"/>
              </a:rPr>
              <a:t>chỉ</a:t>
            </a:r>
            <a:r>
              <a:rPr lang="en-US" sz="3200" dirty="0">
                <a:latin typeface="Cambria" panose="02040503050406030204" pitchFamily="18" charset="0"/>
              </a:rPr>
              <a:t> </a:t>
            </a:r>
            <a:r>
              <a:rPr lang="en-US" sz="3200" dirty="0" err="1">
                <a:latin typeface="Cambria" panose="02040503050406030204" pitchFamily="18" charset="0"/>
              </a:rPr>
              <a:t>trả</a:t>
            </a:r>
            <a:r>
              <a:rPr lang="en-US" sz="3200" dirty="0">
                <a:latin typeface="Cambria" panose="02040503050406030204" pitchFamily="18" charset="0"/>
              </a:rPr>
              <a:t> </a:t>
            </a:r>
            <a:r>
              <a:rPr lang="en-US" sz="3200" dirty="0" err="1">
                <a:latin typeface="Cambria" panose="02040503050406030204" pitchFamily="18" charset="0"/>
              </a:rPr>
              <a:t>lời</a:t>
            </a:r>
            <a:r>
              <a:rPr lang="en-US" sz="3200" dirty="0">
                <a:latin typeface="Cambria" panose="02040503050406030204" pitchFamily="18" charset="0"/>
              </a:rPr>
              <a:t>: </a:t>
            </a:r>
            <a:r>
              <a:rPr lang="en-US" sz="3200" dirty="0">
                <a:solidFill>
                  <a:srgbClr val="C00000"/>
                </a:solidFill>
                <a:latin typeface="Cambria" panose="02040503050406030204" pitchFamily="18" charset="0"/>
              </a:rPr>
              <a:t>“</a:t>
            </a:r>
            <a:r>
              <a:rPr lang="en-US" sz="3200" dirty="0" err="1">
                <a:solidFill>
                  <a:srgbClr val="C00000"/>
                </a:solidFill>
                <a:latin typeface="Cambria" panose="02040503050406030204" pitchFamily="18" charset="0"/>
              </a:rPr>
              <a:t>Tớ</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còn</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bận</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tập</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múa</a:t>
            </a:r>
            <a:r>
              <a:rPr lang="en-US" sz="3200" dirty="0">
                <a:solidFill>
                  <a:srgbClr val="C00000"/>
                </a:solidFill>
                <a:latin typeface="Cambria" panose="02040503050406030204" pitchFamily="18" charset="0"/>
              </a:rPr>
              <a:t>”</a:t>
            </a:r>
            <a:r>
              <a:rPr lang="vi-VN" sz="3200" dirty="0">
                <a:latin typeface="Cambria" panose="02040503050406030204" pitchFamily="18" charset="0"/>
              </a:rPr>
              <a:t>. Gõ </a:t>
            </a:r>
            <a:r>
              <a:rPr lang="en-US" sz="3200" dirty="0" err="1">
                <a:latin typeface="Cambria" panose="02040503050406030204" pitchFamily="18" charset="0"/>
              </a:rPr>
              <a:t>kiến</a:t>
            </a:r>
            <a:r>
              <a:rPr lang="en-US" sz="3200" dirty="0">
                <a:latin typeface="Cambria" panose="02040503050406030204" pitchFamily="18" charset="0"/>
              </a:rPr>
              <a:t> </a:t>
            </a:r>
            <a:r>
              <a:rPr lang="en-US" sz="3200" dirty="0" err="1">
                <a:latin typeface="Cambria" panose="02040503050406030204" pitchFamily="18" charset="0"/>
              </a:rPr>
              <a:t>đến</a:t>
            </a:r>
            <a:r>
              <a:rPr lang="en-US" sz="3200" dirty="0">
                <a:latin typeface="Cambria" panose="02040503050406030204" pitchFamily="18" charset="0"/>
              </a:rPr>
              <a:t> </a:t>
            </a:r>
            <a:r>
              <a:rPr lang="vi-VN" sz="3200" dirty="0">
                <a:latin typeface="Cambria" panose="02040503050406030204" pitchFamily="18" charset="0"/>
              </a:rPr>
              <a:t>nhà liều điều, liều điều bận cãi nhau. Gõ </a:t>
            </a:r>
            <a:r>
              <a:rPr lang="en-US" sz="3200" dirty="0" err="1">
                <a:latin typeface="Cambria" panose="02040503050406030204" pitchFamily="18" charset="0"/>
              </a:rPr>
              <a:t>kến</a:t>
            </a:r>
            <a:r>
              <a:rPr lang="en-US" sz="3200" dirty="0">
                <a:latin typeface="Cambria" panose="02040503050406030204" pitchFamily="18" charset="0"/>
              </a:rPr>
              <a:t> </a:t>
            </a:r>
            <a:r>
              <a:rPr lang="en-US" sz="3200" dirty="0" err="1">
                <a:latin typeface="Cambria" panose="02040503050406030204" pitchFamily="18" charset="0"/>
              </a:rPr>
              <a:t>gõ</a:t>
            </a:r>
            <a:r>
              <a:rPr lang="en-US" sz="3200" dirty="0">
                <a:latin typeface="Cambria" panose="02040503050406030204" pitchFamily="18" charset="0"/>
              </a:rPr>
              <a:t> </a:t>
            </a:r>
            <a:r>
              <a:rPr lang="en-US" sz="3200" dirty="0" err="1">
                <a:latin typeface="Cambria" panose="02040503050406030204" pitchFamily="18" charset="0"/>
              </a:rPr>
              <a:t>cửa</a:t>
            </a:r>
            <a:r>
              <a:rPr lang="vi-VN" sz="3200" dirty="0">
                <a:latin typeface="Cambria" panose="02040503050406030204" pitchFamily="18" charset="0"/>
              </a:rPr>
              <a:t> nhà chích choè, </a:t>
            </a:r>
            <a:r>
              <a:rPr lang="vi-VN" sz="3200" dirty="0">
                <a:solidFill>
                  <a:srgbClr val="C00000"/>
                </a:solidFill>
                <a:latin typeface="Cambria" panose="02040503050406030204" pitchFamily="18" charset="0"/>
              </a:rPr>
              <a:t>chích chòe </a:t>
            </a:r>
            <a:r>
              <a:rPr lang="en-US" sz="3200" dirty="0" err="1">
                <a:solidFill>
                  <a:srgbClr val="C00000"/>
                </a:solidFill>
                <a:latin typeface="Cambria" panose="02040503050406030204" pitchFamily="18" charset="0"/>
              </a:rPr>
              <a:t>liến</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thoắng</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Tớ</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còn</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bận</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luyện</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giọng</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Với</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lại</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đường</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xa</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vạn</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dặm</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tớ</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thì</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bé</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nhỏ</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chân</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yếu</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cánh</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mềm</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làm</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sao</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mà</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đi</a:t>
            </a:r>
            <a:r>
              <a:rPr lang="en-US" sz="3200" dirty="0">
                <a:solidFill>
                  <a:srgbClr val="C00000"/>
                </a:solidFill>
                <a:latin typeface="Cambria" panose="02040503050406030204" pitchFamily="18" charset="0"/>
              </a:rPr>
              <a:t> </a:t>
            </a:r>
            <a:r>
              <a:rPr lang="en-US" sz="3200" dirty="0" err="1">
                <a:solidFill>
                  <a:srgbClr val="C00000"/>
                </a:solidFill>
                <a:latin typeface="Cambria" panose="02040503050406030204" pitchFamily="18" charset="0"/>
              </a:rPr>
              <a:t>được</a:t>
            </a:r>
            <a:r>
              <a:rPr lang="en-US" sz="3200" dirty="0">
                <a:solidFill>
                  <a:srgbClr val="C00000"/>
                </a:solidFill>
                <a:latin typeface="Cambria" panose="02040503050406030204" pitchFamily="18" charset="0"/>
              </a:rPr>
              <a:t>!”.</a:t>
            </a:r>
            <a:r>
              <a:rPr lang="vi-VN" sz="3200" dirty="0">
                <a:latin typeface="Cambria" panose="02040503050406030204" pitchFamily="18" charset="0"/>
              </a:rPr>
              <a:t>Chỉ có gà trống nhận lời đi tìm mặt trời. </a:t>
            </a:r>
            <a:endParaRPr lang="vi-VN" sz="3200" dirty="0">
              <a:latin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454377" y="581703"/>
            <a:ext cx="10934333" cy="1200257"/>
            <a:chOff x="4414" y="5772"/>
            <a:chExt cx="12310" cy="4928"/>
          </a:xfrm>
        </p:grpSpPr>
        <p:sp>
          <p:nvSpPr>
            <p:cNvPr id="3" name="圆角矩形 26"/>
            <p:cNvSpPr/>
            <p:nvPr/>
          </p:nvSpPr>
          <p:spPr>
            <a:xfrm rot="16200000">
              <a:off x="8565" y="2541"/>
              <a:ext cx="4928" cy="11390"/>
            </a:xfrm>
            <a:prstGeom prst="roundRect">
              <a:avLst>
                <a:gd name="adj" fmla="val 50000"/>
              </a:avLst>
            </a:prstGeom>
            <a:noFill/>
            <a:ln w="19050">
              <a:solidFill>
                <a:srgbClr val="369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sp>
          <p:nvSpPr>
            <p:cNvPr id="4" name="圆角矩形 27"/>
            <p:cNvSpPr/>
            <p:nvPr/>
          </p:nvSpPr>
          <p:spPr>
            <a:xfrm>
              <a:off x="4414" y="6421"/>
              <a:ext cx="920" cy="3055"/>
            </a:xfrm>
            <a:prstGeom prst="roundRect">
              <a:avLst>
                <a:gd name="adj" fmla="val 50000"/>
              </a:avLst>
            </a:prstGeom>
            <a:solidFill>
              <a:srgbClr val="8EA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grpSp>
      <p:sp>
        <p:nvSpPr>
          <p:cNvPr id="5" name="TextBox 4"/>
          <p:cNvSpPr txBox="1"/>
          <p:nvPr/>
        </p:nvSpPr>
        <p:spPr>
          <a:xfrm>
            <a:off x="1397418" y="581667"/>
            <a:ext cx="9856382" cy="1200329"/>
          </a:xfrm>
          <a:prstGeom prst="rect">
            <a:avLst/>
          </a:prstGeom>
          <a:noFill/>
        </p:spPr>
        <p:txBody>
          <a:bodyPr wrap="square" rtlCol="0">
            <a:spAutoFit/>
          </a:bodyPr>
          <a:lstStyle/>
          <a:p>
            <a:pPr algn="ctr"/>
            <a:r>
              <a:rPr lang="vi-VN" sz="3600" b="1" dirty="0">
                <a:latin typeface="Cambria" panose="02040503050406030204" pitchFamily="18" charset="0"/>
              </a:rPr>
              <a:t>Đoạn văn tưởng tượng dưới đây đã viết thêm những gì so với đoạn văn của Vũ Tú Nam?</a:t>
            </a:r>
            <a:endParaRPr lang="en-US" sz="3600" b="1" dirty="0">
              <a:latin typeface="Cambria" panose="02040503050406030204" pitchFamily="18" charset="0"/>
            </a:endParaRPr>
          </a:p>
        </p:txBody>
      </p:sp>
      <p:sp>
        <p:nvSpPr>
          <p:cNvPr id="6" name="TextBox 5"/>
          <p:cNvSpPr txBox="1"/>
          <p:nvPr/>
        </p:nvSpPr>
        <p:spPr>
          <a:xfrm>
            <a:off x="580231" y="744755"/>
            <a:ext cx="565481" cy="646331"/>
          </a:xfrm>
          <a:prstGeom prst="rect">
            <a:avLst/>
          </a:prstGeom>
          <a:noFill/>
        </p:spPr>
        <p:txBody>
          <a:bodyPr wrap="square" rtlCol="0">
            <a:spAutoFit/>
          </a:bodyPr>
          <a:lstStyle/>
          <a:p>
            <a:r>
              <a:rPr lang="en-US" sz="3600" b="1" dirty="0">
                <a:latin typeface="Cambria" panose="02040503050406030204" pitchFamily="18" charset="0"/>
              </a:rPr>
              <a:t>a.</a:t>
            </a:r>
            <a:endParaRPr lang="en-US" sz="3600" b="1" dirty="0">
              <a:latin typeface="Cambria" panose="02040503050406030204" pitchFamily="18" charset="0"/>
            </a:endParaRPr>
          </a:p>
        </p:txBody>
      </p:sp>
      <p:sp>
        <p:nvSpPr>
          <p:cNvPr id="7" name="TextBox 6"/>
          <p:cNvSpPr txBox="1"/>
          <p:nvPr/>
        </p:nvSpPr>
        <p:spPr>
          <a:xfrm>
            <a:off x="596165" y="2367171"/>
            <a:ext cx="10999670" cy="2308324"/>
          </a:xfrm>
          <a:prstGeom prst="rect">
            <a:avLst/>
          </a:prstGeom>
          <a:noFill/>
        </p:spPr>
        <p:txBody>
          <a:bodyPr wrap="square" rtlCol="0">
            <a:spAutoFit/>
          </a:bodyPr>
          <a:lstStyle/>
          <a:p>
            <a:pPr algn="just"/>
            <a:r>
              <a:rPr lang="en-US" sz="4800" dirty="0">
                <a:latin typeface="Cambria" panose="02040503050406030204" pitchFamily="18" charset="0"/>
              </a:rPr>
              <a:t>	</a:t>
            </a:r>
            <a:r>
              <a:rPr lang="vi-VN" sz="4800" dirty="0">
                <a:latin typeface="Cambria" panose="02040503050406030204" pitchFamily="18" charset="0"/>
              </a:rPr>
              <a:t>Đoạn văn tưởng tượng dưới đây đã viết thêm lời thoại của nhân vật so với đoạn văn của Vũ Tú Nam.</a:t>
            </a:r>
            <a:endParaRPr lang="vi-VN" sz="4800" dirty="0">
              <a:latin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8"/>
          <p:cNvGrpSpPr/>
          <p:nvPr/>
        </p:nvGrpSpPr>
        <p:grpSpPr>
          <a:xfrm>
            <a:off x="454377" y="581703"/>
            <a:ext cx="10934333" cy="1200257"/>
            <a:chOff x="4414" y="5772"/>
            <a:chExt cx="12310" cy="4928"/>
          </a:xfrm>
        </p:grpSpPr>
        <p:sp>
          <p:nvSpPr>
            <p:cNvPr id="4" name="圆角矩形 26"/>
            <p:cNvSpPr/>
            <p:nvPr/>
          </p:nvSpPr>
          <p:spPr>
            <a:xfrm rot="16200000">
              <a:off x="8565" y="2541"/>
              <a:ext cx="4928" cy="11390"/>
            </a:xfrm>
            <a:prstGeom prst="roundRect">
              <a:avLst>
                <a:gd name="adj" fmla="val 50000"/>
              </a:avLst>
            </a:prstGeom>
            <a:noFill/>
            <a:ln w="19050">
              <a:solidFill>
                <a:srgbClr val="369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sp>
          <p:nvSpPr>
            <p:cNvPr id="5" name="圆角矩形 27"/>
            <p:cNvSpPr/>
            <p:nvPr/>
          </p:nvSpPr>
          <p:spPr>
            <a:xfrm>
              <a:off x="4414" y="6421"/>
              <a:ext cx="920" cy="3055"/>
            </a:xfrm>
            <a:prstGeom prst="roundRect">
              <a:avLst>
                <a:gd name="adj" fmla="val 50000"/>
              </a:avLst>
            </a:prstGeom>
            <a:solidFill>
              <a:srgbClr val="8EA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grpSp>
      <p:sp>
        <p:nvSpPr>
          <p:cNvPr id="8" name="TextBox 7"/>
          <p:cNvSpPr txBox="1"/>
          <p:nvPr/>
        </p:nvSpPr>
        <p:spPr>
          <a:xfrm>
            <a:off x="1568628" y="581666"/>
            <a:ext cx="9523018" cy="1200329"/>
          </a:xfrm>
          <a:prstGeom prst="rect">
            <a:avLst/>
          </a:prstGeom>
          <a:noFill/>
        </p:spPr>
        <p:txBody>
          <a:bodyPr wrap="square" rtlCol="0">
            <a:spAutoFit/>
          </a:bodyPr>
          <a:lstStyle/>
          <a:p>
            <a:pPr algn="ctr"/>
            <a:r>
              <a:rPr lang="en-US" sz="3600" b="1" dirty="0">
                <a:latin typeface="Cambria" panose="02040503050406030204" pitchFamily="18" charset="0"/>
              </a:rPr>
              <a:t>Theo </a:t>
            </a:r>
            <a:r>
              <a:rPr lang="en-US" sz="3600" b="1" dirty="0" err="1">
                <a:latin typeface="Cambria" panose="02040503050406030204" pitchFamily="18" charset="0"/>
              </a:rPr>
              <a:t>em</a:t>
            </a:r>
            <a:r>
              <a:rPr lang="en-US" sz="3600" b="1" dirty="0">
                <a:latin typeface="Cambria" panose="02040503050406030204" pitchFamily="18" charset="0"/>
              </a:rPr>
              <a:t>, </a:t>
            </a:r>
            <a:r>
              <a:rPr lang="en-US" sz="3600" b="1" dirty="0" err="1">
                <a:latin typeface="Cambria" panose="02040503050406030204" pitchFamily="18" charset="0"/>
              </a:rPr>
              <a:t>các</a:t>
            </a:r>
            <a:r>
              <a:rPr lang="en-US" sz="3600" b="1" dirty="0">
                <a:latin typeface="Cambria" panose="02040503050406030204" pitchFamily="18" charset="0"/>
              </a:rPr>
              <a:t> chi </a:t>
            </a:r>
            <a:r>
              <a:rPr lang="en-US" sz="3600" b="1" dirty="0" err="1">
                <a:latin typeface="Cambria" panose="02040503050406030204" pitchFamily="18" charset="0"/>
              </a:rPr>
              <a:t>tiết</a:t>
            </a:r>
            <a:r>
              <a:rPr lang="en-US" sz="3600" b="1" dirty="0">
                <a:latin typeface="Cambria" panose="02040503050406030204" pitchFamily="18" charset="0"/>
              </a:rPr>
              <a:t> </a:t>
            </a:r>
            <a:r>
              <a:rPr lang="en-US" sz="3600" b="1" dirty="0" err="1">
                <a:latin typeface="Cambria" panose="02040503050406030204" pitchFamily="18" charset="0"/>
              </a:rPr>
              <a:t>tưởng</a:t>
            </a:r>
            <a:r>
              <a:rPr lang="en-US" sz="3600" b="1" dirty="0">
                <a:latin typeface="Cambria" panose="02040503050406030204" pitchFamily="18" charset="0"/>
              </a:rPr>
              <a:t> </a:t>
            </a:r>
            <a:r>
              <a:rPr lang="en-US" sz="3600" b="1" dirty="0" err="1">
                <a:latin typeface="Cambria" panose="02040503050406030204" pitchFamily="18" charset="0"/>
              </a:rPr>
              <a:t>tượng</a:t>
            </a:r>
            <a:r>
              <a:rPr lang="en-US" sz="3600" b="1" dirty="0">
                <a:latin typeface="Cambria" panose="02040503050406030204" pitchFamily="18" charset="0"/>
              </a:rPr>
              <a:t> </a:t>
            </a:r>
            <a:r>
              <a:rPr lang="en-US" sz="3600" b="1" dirty="0" err="1">
                <a:latin typeface="Cambria" panose="02040503050406030204" pitchFamily="18" charset="0"/>
              </a:rPr>
              <a:t>trong</a:t>
            </a:r>
            <a:r>
              <a:rPr lang="en-US" sz="3600" b="1" dirty="0">
                <a:latin typeface="Cambria" panose="02040503050406030204" pitchFamily="18" charset="0"/>
              </a:rPr>
              <a:t> </a:t>
            </a:r>
            <a:r>
              <a:rPr lang="en-US" sz="3600" b="1" dirty="0" err="1">
                <a:latin typeface="Cambria" panose="02040503050406030204" pitchFamily="18" charset="0"/>
              </a:rPr>
              <a:t>đoạn</a:t>
            </a:r>
            <a:r>
              <a:rPr lang="en-US" sz="3600" b="1" dirty="0">
                <a:latin typeface="Cambria" panose="02040503050406030204" pitchFamily="18" charset="0"/>
              </a:rPr>
              <a:t> </a:t>
            </a:r>
            <a:r>
              <a:rPr lang="en-US" sz="3600" b="1" dirty="0" err="1">
                <a:latin typeface="Cambria" panose="02040503050406030204" pitchFamily="18" charset="0"/>
              </a:rPr>
              <a:t>văn</a:t>
            </a:r>
            <a:r>
              <a:rPr lang="en-US" sz="3600" b="1" dirty="0">
                <a:latin typeface="Cambria" panose="02040503050406030204" pitchFamily="18" charset="0"/>
              </a:rPr>
              <a:t> </a:t>
            </a:r>
            <a:r>
              <a:rPr lang="en-US" sz="3600" b="1" dirty="0" err="1">
                <a:latin typeface="Cambria" panose="02040503050406030204" pitchFamily="18" charset="0"/>
              </a:rPr>
              <a:t>có</a:t>
            </a:r>
            <a:r>
              <a:rPr lang="en-US" sz="3600" b="1" dirty="0">
                <a:latin typeface="Cambria" panose="02040503050406030204" pitchFamily="18" charset="0"/>
              </a:rPr>
              <a:t> </a:t>
            </a:r>
            <a:r>
              <a:rPr lang="en-US" sz="3600" b="1" dirty="0" err="1">
                <a:latin typeface="Cambria" panose="02040503050406030204" pitchFamily="18" charset="0"/>
              </a:rPr>
              <a:t>gì</a:t>
            </a:r>
            <a:r>
              <a:rPr lang="en-US" sz="3600" b="1" dirty="0">
                <a:latin typeface="Cambria" panose="02040503050406030204" pitchFamily="18" charset="0"/>
              </a:rPr>
              <a:t> </a:t>
            </a:r>
            <a:r>
              <a:rPr lang="en-US" sz="3600" b="1" dirty="0" err="1">
                <a:latin typeface="Cambria" panose="02040503050406030204" pitchFamily="18" charset="0"/>
              </a:rPr>
              <a:t>thú</a:t>
            </a:r>
            <a:r>
              <a:rPr lang="en-US" sz="3600" b="1" dirty="0">
                <a:latin typeface="Cambria" panose="02040503050406030204" pitchFamily="18" charset="0"/>
              </a:rPr>
              <a:t> </a:t>
            </a:r>
            <a:r>
              <a:rPr lang="en-US" sz="3600" b="1" dirty="0" err="1">
                <a:latin typeface="Cambria" panose="02040503050406030204" pitchFamily="18" charset="0"/>
              </a:rPr>
              <a:t>vị</a:t>
            </a:r>
            <a:endParaRPr lang="en-US" sz="3600" b="1" dirty="0">
              <a:latin typeface="Cambria" panose="02040503050406030204" pitchFamily="18" charset="0"/>
            </a:endParaRPr>
          </a:p>
        </p:txBody>
      </p:sp>
      <p:sp>
        <p:nvSpPr>
          <p:cNvPr id="9" name="TextBox 8"/>
          <p:cNvSpPr txBox="1"/>
          <p:nvPr/>
        </p:nvSpPr>
        <p:spPr>
          <a:xfrm>
            <a:off x="580231" y="744755"/>
            <a:ext cx="565481" cy="646331"/>
          </a:xfrm>
          <a:prstGeom prst="rect">
            <a:avLst/>
          </a:prstGeom>
          <a:noFill/>
        </p:spPr>
        <p:txBody>
          <a:bodyPr wrap="square" rtlCol="0">
            <a:spAutoFit/>
          </a:bodyPr>
          <a:lstStyle/>
          <a:p>
            <a:r>
              <a:rPr lang="en-US" sz="3600" b="1" dirty="0">
                <a:latin typeface="Cambria" panose="02040503050406030204" pitchFamily="18" charset="0"/>
              </a:rPr>
              <a:t>b.</a:t>
            </a:r>
            <a:endParaRPr lang="en-US" sz="3600" b="1" dirty="0">
              <a:latin typeface="Cambria" panose="02040503050406030204" pitchFamily="18" charset="0"/>
            </a:endParaRPr>
          </a:p>
        </p:txBody>
      </p:sp>
      <p:sp>
        <p:nvSpPr>
          <p:cNvPr id="10" name="TextBox 9"/>
          <p:cNvSpPr txBox="1"/>
          <p:nvPr/>
        </p:nvSpPr>
        <p:spPr>
          <a:xfrm>
            <a:off x="596165" y="2367171"/>
            <a:ext cx="10999670" cy="2123658"/>
          </a:xfrm>
          <a:prstGeom prst="rect">
            <a:avLst/>
          </a:prstGeom>
          <a:noFill/>
        </p:spPr>
        <p:txBody>
          <a:bodyPr wrap="square" rtlCol="0">
            <a:spAutoFit/>
          </a:bodyPr>
          <a:lstStyle/>
          <a:p>
            <a:pPr algn="just"/>
            <a:r>
              <a:rPr lang="en-US" sz="4400" dirty="0">
                <a:latin typeface="Cambria" panose="02040503050406030204" pitchFamily="18" charset="0"/>
              </a:rPr>
              <a:t>	</a:t>
            </a:r>
            <a:r>
              <a:rPr lang="vi-VN" sz="4400" dirty="0">
                <a:latin typeface="Cambria" panose="02040503050406030204" pitchFamily="18" charset="0"/>
              </a:rPr>
              <a:t>Các chi tiết tưởng tượng trong đoạn văn trên đã nhân hóa nhân vật trở nên sinh động, gần gũi giúp cho đoạn văn hay hơn.</a:t>
            </a:r>
            <a:endParaRPr lang="vi-VN" sz="4400" dirty="0">
              <a:latin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7133" y="593705"/>
            <a:ext cx="1482078" cy="707886"/>
            <a:chOff x="3184114" y="1283144"/>
            <a:chExt cx="2479277" cy="707886"/>
          </a:xfrm>
        </p:grpSpPr>
        <p:sp>
          <p:nvSpPr>
            <p:cNvPr id="3" name="Rectangle: Rounded Corners 2"/>
            <p:cNvSpPr/>
            <p:nvPr/>
          </p:nvSpPr>
          <p:spPr>
            <a:xfrm>
              <a:off x="3190355" y="1341755"/>
              <a:ext cx="2473036" cy="590664"/>
            </a:xfrm>
            <a:prstGeom prst="roundRect">
              <a:avLst>
                <a:gd name="adj" fmla="val 50000"/>
              </a:avLst>
            </a:prstGeom>
            <a:solidFill>
              <a:srgbClr val="41B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84114" y="1283144"/>
              <a:ext cx="2473035" cy="707886"/>
            </a:xfrm>
            <a:prstGeom prst="rect">
              <a:avLst/>
            </a:prstGeom>
            <a:noFill/>
          </p:spPr>
          <p:txBody>
            <a:bodyPr wrap="square" rtlCol="0">
              <a:spAutoFit/>
            </a:bodyPr>
            <a:lstStyle/>
            <a:p>
              <a:r>
                <a:rPr lang="en-US" sz="4000" dirty="0" err="1">
                  <a:solidFill>
                    <a:schemeClr val="bg1"/>
                  </a:solidFill>
                  <a:latin typeface="Vogue-ExtraBold" panose="020B0500000000000000" pitchFamily="34" charset="0"/>
                  <a:ea typeface="Vogue-ExtraBold" panose="020B0500000000000000" pitchFamily="34" charset="0"/>
                  <a:cs typeface="Vogue-ExtraBold" panose="020B0500000000000000" pitchFamily="34" charset="0"/>
                </a:rPr>
                <a:t>Bài</a:t>
              </a:r>
              <a:r>
                <a:rPr lang="en-US" sz="4000" dirty="0">
                  <a:solidFill>
                    <a:schemeClr val="bg1"/>
                  </a:solidFill>
                  <a:latin typeface="Vogue-ExtraBold" panose="020B0500000000000000" pitchFamily="34" charset="0"/>
                  <a:ea typeface="Vogue-ExtraBold" panose="020B0500000000000000" pitchFamily="34" charset="0"/>
                  <a:cs typeface="Vogue-ExtraBold" panose="020B0500000000000000" pitchFamily="34" charset="0"/>
                </a:rPr>
                <a:t> 2:</a:t>
              </a:r>
              <a:endParaRPr lang="en-US" sz="4000" dirty="0">
                <a:solidFill>
                  <a:schemeClr val="bg1"/>
                </a:solidFill>
                <a:latin typeface="Vogue-ExtraBold" panose="020B0500000000000000" pitchFamily="34" charset="0"/>
                <a:ea typeface="Vogue-ExtraBold" panose="020B0500000000000000" pitchFamily="34" charset="0"/>
                <a:cs typeface="Vogue-ExtraBold" panose="020B0500000000000000" pitchFamily="34" charset="0"/>
              </a:endParaRPr>
            </a:p>
          </p:txBody>
        </p:sp>
      </p:grpSp>
      <p:sp>
        <p:nvSpPr>
          <p:cNvPr id="5" name="TextBox 4"/>
          <p:cNvSpPr txBox="1"/>
          <p:nvPr/>
        </p:nvSpPr>
        <p:spPr>
          <a:xfrm>
            <a:off x="1948827" y="424428"/>
            <a:ext cx="9332680" cy="1754326"/>
          </a:xfrm>
          <a:prstGeom prst="rect">
            <a:avLst/>
          </a:prstGeom>
          <a:noFill/>
        </p:spPr>
        <p:txBody>
          <a:bodyPr wrap="square" rtlCol="0">
            <a:spAutoFit/>
          </a:bodyPr>
          <a:lstStyle/>
          <a:p>
            <a:pPr algn="ctr"/>
            <a:r>
              <a:rPr lang="vi-VN" sz="3600" b="1" dirty="0">
                <a:latin typeface="Cambria" panose="02040503050406030204" pitchFamily="18" charset="0"/>
              </a:rPr>
              <a:t>Nếu viết đoạn văn tưởng tượng dựa trên câu chuyện đã đọc hoặc đã nghe, em thích cách viết nào? </a:t>
            </a:r>
            <a:endParaRPr lang="en-US" sz="3600" b="1" dirty="0">
              <a:latin typeface="Cambria" panose="02040503050406030204" pitchFamily="18" charset="0"/>
            </a:endParaRPr>
          </a:p>
        </p:txBody>
      </p:sp>
      <p:grpSp>
        <p:nvGrpSpPr>
          <p:cNvPr id="8" name="Group 7"/>
          <p:cNvGrpSpPr/>
          <p:nvPr/>
        </p:nvGrpSpPr>
        <p:grpSpPr>
          <a:xfrm>
            <a:off x="1009671" y="2432128"/>
            <a:ext cx="4306251" cy="1754326"/>
            <a:chOff x="366826" y="2501672"/>
            <a:chExt cx="4306251" cy="1754326"/>
          </a:xfrm>
        </p:grpSpPr>
        <p:sp>
          <p:nvSpPr>
            <p:cNvPr id="6" name="圆角矩形 20"/>
            <p:cNvSpPr/>
            <p:nvPr/>
          </p:nvSpPr>
          <p:spPr>
            <a:xfrm>
              <a:off x="551031" y="2501672"/>
              <a:ext cx="3937842" cy="1754326"/>
            </a:xfrm>
            <a:prstGeom prst="roundRect">
              <a:avLst>
                <a:gd name="adj" fmla="val 18762"/>
              </a:avLst>
            </a:prstGeom>
            <a:solidFill>
              <a:srgbClr val="EC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sp>
          <p:nvSpPr>
            <p:cNvPr id="7" name="TextBox 6"/>
            <p:cNvSpPr txBox="1"/>
            <p:nvPr/>
          </p:nvSpPr>
          <p:spPr>
            <a:xfrm>
              <a:off x="366826" y="2778670"/>
              <a:ext cx="4306251" cy="1200329"/>
            </a:xfrm>
            <a:prstGeom prst="rect">
              <a:avLst/>
            </a:prstGeom>
            <a:noFill/>
          </p:spPr>
          <p:txBody>
            <a:bodyPr wrap="square" rtlCol="0">
              <a:spAutoFit/>
            </a:bodyPr>
            <a:lstStyle/>
            <a:p>
              <a:pPr algn="ctr"/>
              <a:r>
                <a:rPr lang="en-US" sz="3600" b="1" dirty="0" err="1">
                  <a:latin typeface="Cambria" panose="02040503050406030204" pitchFamily="18" charset="0"/>
                </a:rPr>
                <a:t>Viết</a:t>
              </a:r>
              <a:r>
                <a:rPr lang="en-US" sz="3600" b="1" dirty="0">
                  <a:latin typeface="Cambria" panose="02040503050406030204" pitchFamily="18" charset="0"/>
                </a:rPr>
                <a:t> </a:t>
              </a:r>
              <a:r>
                <a:rPr lang="en-US" sz="3600" b="1" dirty="0" err="1">
                  <a:latin typeface="Cambria" panose="02040503050406030204" pitchFamily="18" charset="0"/>
                </a:rPr>
                <a:t>thêm</a:t>
              </a:r>
              <a:r>
                <a:rPr lang="en-US" sz="3600" b="1" dirty="0">
                  <a:latin typeface="Cambria" panose="02040503050406030204" pitchFamily="18" charset="0"/>
                </a:rPr>
                <a:t> chi </a:t>
              </a:r>
              <a:r>
                <a:rPr lang="en-US" sz="3600" b="1" dirty="0" err="1">
                  <a:latin typeface="Cambria" panose="02040503050406030204" pitchFamily="18" charset="0"/>
                </a:rPr>
                <a:t>tiết</a:t>
              </a:r>
              <a:endParaRPr lang="en-US" sz="3600" b="1" dirty="0">
                <a:latin typeface="Cambria" panose="02040503050406030204" pitchFamily="18" charset="0"/>
              </a:endParaRPr>
            </a:p>
            <a:p>
              <a:pPr algn="ctr"/>
              <a:r>
                <a:rPr lang="en-US" sz="3600" b="1" dirty="0">
                  <a:latin typeface="Cambria" panose="02040503050406030204" pitchFamily="18" charset="0"/>
                </a:rPr>
                <a:t>(</a:t>
              </a:r>
              <a:r>
                <a:rPr lang="en-US" sz="3600" b="1" dirty="0" err="1">
                  <a:latin typeface="Cambria" panose="02040503050406030204" pitchFamily="18" charset="0"/>
                </a:rPr>
                <a:t>lời</a:t>
              </a:r>
              <a:r>
                <a:rPr lang="en-US" sz="3600" b="1" dirty="0">
                  <a:latin typeface="Cambria" panose="02040503050406030204" pitchFamily="18" charset="0"/>
                </a:rPr>
                <a:t> </a:t>
              </a:r>
              <a:r>
                <a:rPr lang="en-US" sz="3600" b="1" dirty="0" err="1">
                  <a:latin typeface="Cambria" panose="02040503050406030204" pitchFamily="18" charset="0"/>
                </a:rPr>
                <a:t>kể</a:t>
              </a:r>
              <a:r>
                <a:rPr lang="en-US" sz="3600" b="1" dirty="0">
                  <a:latin typeface="Cambria" panose="02040503050406030204" pitchFamily="18" charset="0"/>
                </a:rPr>
                <a:t>, </a:t>
              </a:r>
              <a:r>
                <a:rPr lang="en-US" sz="3600" b="1" dirty="0" err="1">
                  <a:latin typeface="Cambria" panose="02040503050406030204" pitchFamily="18" charset="0"/>
                </a:rPr>
                <a:t>tả</a:t>
              </a:r>
              <a:r>
                <a:rPr lang="en-US" sz="3600" b="1" dirty="0">
                  <a:latin typeface="Cambria" panose="02040503050406030204" pitchFamily="18" charset="0"/>
                </a:rPr>
                <a:t>,... ).</a:t>
              </a:r>
              <a:endParaRPr lang="en-US" sz="3600" b="1" dirty="0">
                <a:latin typeface="Cambria" panose="02040503050406030204" pitchFamily="18" charset="0"/>
              </a:endParaRPr>
            </a:p>
          </p:txBody>
        </p:sp>
      </p:grpSp>
      <p:grpSp>
        <p:nvGrpSpPr>
          <p:cNvPr id="9" name="Group 8"/>
          <p:cNvGrpSpPr/>
          <p:nvPr/>
        </p:nvGrpSpPr>
        <p:grpSpPr>
          <a:xfrm>
            <a:off x="6710638" y="2399096"/>
            <a:ext cx="4306251" cy="1754326"/>
            <a:chOff x="366826" y="2501672"/>
            <a:chExt cx="4306251" cy="1754326"/>
          </a:xfrm>
        </p:grpSpPr>
        <p:sp>
          <p:nvSpPr>
            <p:cNvPr id="10" name="圆角矩形 20"/>
            <p:cNvSpPr/>
            <p:nvPr/>
          </p:nvSpPr>
          <p:spPr>
            <a:xfrm>
              <a:off x="551031" y="2501672"/>
              <a:ext cx="3937842" cy="1754326"/>
            </a:xfrm>
            <a:prstGeom prst="roundRect">
              <a:avLst>
                <a:gd name="adj" fmla="val 18762"/>
              </a:avLst>
            </a:prstGeom>
            <a:solidFill>
              <a:srgbClr val="EC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sp>
          <p:nvSpPr>
            <p:cNvPr id="11" name="TextBox 10"/>
            <p:cNvSpPr txBox="1"/>
            <p:nvPr/>
          </p:nvSpPr>
          <p:spPr>
            <a:xfrm>
              <a:off x="366826" y="2778670"/>
              <a:ext cx="4306251" cy="1200329"/>
            </a:xfrm>
            <a:prstGeom prst="rect">
              <a:avLst/>
            </a:prstGeom>
            <a:noFill/>
          </p:spPr>
          <p:txBody>
            <a:bodyPr wrap="square" rtlCol="0">
              <a:spAutoFit/>
            </a:bodyPr>
            <a:lstStyle/>
            <a:p>
              <a:pPr algn="ctr"/>
              <a:r>
                <a:rPr lang="en-US" sz="3600" b="1" dirty="0" err="1">
                  <a:latin typeface="Cambria" panose="02040503050406030204" pitchFamily="18" charset="0"/>
                </a:rPr>
                <a:t>Viết</a:t>
              </a:r>
              <a:r>
                <a:rPr lang="en-US" sz="3600" b="1" dirty="0">
                  <a:latin typeface="Cambria" panose="02040503050406030204" pitchFamily="18" charset="0"/>
                </a:rPr>
                <a:t> </a:t>
              </a:r>
              <a:r>
                <a:rPr lang="en-US" sz="3600" b="1" dirty="0" err="1">
                  <a:latin typeface="Cambria" panose="02040503050406030204" pitchFamily="18" charset="0"/>
                </a:rPr>
                <a:t>thêm</a:t>
              </a:r>
              <a:r>
                <a:rPr lang="en-US" sz="3600" b="1" dirty="0">
                  <a:latin typeface="Cambria" panose="02040503050406030204" pitchFamily="18" charset="0"/>
                </a:rPr>
                <a:t> </a:t>
              </a:r>
              <a:r>
                <a:rPr lang="en-US" sz="3600" b="1" dirty="0" err="1">
                  <a:latin typeface="Cambria" panose="02040503050406030204" pitchFamily="18" charset="0"/>
                </a:rPr>
                <a:t>lời</a:t>
              </a:r>
              <a:r>
                <a:rPr lang="en-US" sz="3600" b="1" dirty="0">
                  <a:latin typeface="Cambria" panose="02040503050406030204" pitchFamily="18" charset="0"/>
                </a:rPr>
                <a:t> </a:t>
              </a:r>
              <a:r>
                <a:rPr lang="en-US" sz="3600" b="1" dirty="0" err="1">
                  <a:latin typeface="Cambria" panose="02040503050406030204" pitchFamily="18" charset="0"/>
                </a:rPr>
                <a:t>thoại</a:t>
              </a:r>
              <a:r>
                <a:rPr lang="en-US" sz="3600" b="1" dirty="0">
                  <a:latin typeface="Cambria" panose="02040503050406030204" pitchFamily="18" charset="0"/>
                </a:rPr>
                <a:t> </a:t>
              </a:r>
              <a:r>
                <a:rPr lang="en-US" sz="3600" b="1" dirty="0" err="1">
                  <a:latin typeface="Cambria" panose="02040503050406030204" pitchFamily="18" charset="0"/>
                </a:rPr>
                <a:t>của</a:t>
              </a:r>
              <a:r>
                <a:rPr lang="en-US" sz="3600" b="1" dirty="0">
                  <a:latin typeface="Cambria" panose="02040503050406030204" pitchFamily="18" charset="0"/>
                </a:rPr>
                <a:t> </a:t>
              </a:r>
              <a:r>
                <a:rPr lang="en-US" sz="3600" b="1" dirty="0" err="1">
                  <a:latin typeface="Cambria" panose="02040503050406030204" pitchFamily="18" charset="0"/>
                </a:rPr>
                <a:t>nhân</a:t>
              </a:r>
              <a:r>
                <a:rPr lang="en-US" sz="3600" b="1" dirty="0">
                  <a:latin typeface="Cambria" panose="02040503050406030204" pitchFamily="18" charset="0"/>
                </a:rPr>
                <a:t> </a:t>
              </a:r>
              <a:r>
                <a:rPr lang="en-US" sz="3600" b="1" dirty="0" err="1">
                  <a:latin typeface="Cambria" panose="02040503050406030204" pitchFamily="18" charset="0"/>
                </a:rPr>
                <a:t>vật</a:t>
              </a:r>
              <a:r>
                <a:rPr lang="en-US" sz="3600" b="1" dirty="0">
                  <a:latin typeface="Cambria" panose="02040503050406030204" pitchFamily="18" charset="0"/>
                </a:rPr>
                <a:t>.</a:t>
              </a:r>
              <a:endParaRPr lang="en-US" sz="3600" b="1" dirty="0">
                <a:latin typeface="Cambria" panose="02040503050406030204" pitchFamily="18" charset="0"/>
              </a:endParaRPr>
            </a:p>
          </p:txBody>
        </p:sp>
      </p:grpSp>
      <p:grpSp>
        <p:nvGrpSpPr>
          <p:cNvPr id="12" name="Group 11"/>
          <p:cNvGrpSpPr/>
          <p:nvPr/>
        </p:nvGrpSpPr>
        <p:grpSpPr>
          <a:xfrm>
            <a:off x="4741717" y="4439828"/>
            <a:ext cx="4306251" cy="1754326"/>
            <a:chOff x="366826" y="2501672"/>
            <a:chExt cx="4306251" cy="1754326"/>
          </a:xfrm>
        </p:grpSpPr>
        <p:sp>
          <p:nvSpPr>
            <p:cNvPr id="13" name="圆角矩形 20"/>
            <p:cNvSpPr/>
            <p:nvPr/>
          </p:nvSpPr>
          <p:spPr>
            <a:xfrm>
              <a:off x="551031" y="2501672"/>
              <a:ext cx="3937842" cy="1754326"/>
            </a:xfrm>
            <a:prstGeom prst="roundRect">
              <a:avLst>
                <a:gd name="adj" fmla="val 18762"/>
              </a:avLst>
            </a:prstGeom>
            <a:solidFill>
              <a:srgbClr val="ECE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white"/>
                </a:solidFill>
                <a:effectLst/>
                <a:uLnTx/>
                <a:uFillTx/>
                <a:latin typeface="思源黑体 CN Bold" panose="020B0800000000000000" charset="-122"/>
                <a:ea typeface="思源黑体 CN Bold" panose="020B0800000000000000" charset="-122"/>
                <a:cs typeface="+mn-cs"/>
              </a:endParaRPr>
            </a:p>
          </p:txBody>
        </p:sp>
        <p:sp>
          <p:nvSpPr>
            <p:cNvPr id="14" name="TextBox 13"/>
            <p:cNvSpPr txBox="1"/>
            <p:nvPr/>
          </p:nvSpPr>
          <p:spPr>
            <a:xfrm>
              <a:off x="366826" y="2778670"/>
              <a:ext cx="4306251" cy="1200329"/>
            </a:xfrm>
            <a:prstGeom prst="rect">
              <a:avLst/>
            </a:prstGeom>
            <a:noFill/>
          </p:spPr>
          <p:txBody>
            <a:bodyPr wrap="square" rtlCol="0">
              <a:spAutoFit/>
            </a:bodyPr>
            <a:lstStyle/>
            <a:p>
              <a:pPr algn="ctr"/>
              <a:r>
                <a:rPr lang="en-US" sz="3600" b="1" dirty="0" err="1">
                  <a:latin typeface="Cambria" panose="02040503050406030204" pitchFamily="18" charset="0"/>
                </a:rPr>
                <a:t>Viết</a:t>
              </a:r>
              <a:r>
                <a:rPr lang="en-US" sz="3600" b="1" dirty="0">
                  <a:latin typeface="Cambria" panose="02040503050406030204" pitchFamily="18" charset="0"/>
                </a:rPr>
                <a:t> </a:t>
              </a:r>
              <a:r>
                <a:rPr lang="en-US" sz="3600" b="1" dirty="0" err="1">
                  <a:latin typeface="Cambria" panose="02040503050406030204" pitchFamily="18" charset="0"/>
                </a:rPr>
                <a:t>thêm</a:t>
              </a:r>
              <a:r>
                <a:rPr lang="en-US" sz="3600" b="1" dirty="0">
                  <a:latin typeface="Cambria" panose="02040503050406030204" pitchFamily="18" charset="0"/>
                </a:rPr>
                <a:t> </a:t>
              </a:r>
              <a:r>
                <a:rPr lang="en-US" sz="3600" b="1" dirty="0" err="1">
                  <a:latin typeface="Cambria" panose="02040503050406030204" pitchFamily="18" charset="0"/>
                </a:rPr>
                <a:t>lời</a:t>
              </a:r>
              <a:r>
                <a:rPr lang="en-US" sz="3600" b="1" dirty="0">
                  <a:latin typeface="Cambria" panose="02040503050406030204" pitchFamily="18" charset="0"/>
                </a:rPr>
                <a:t> </a:t>
              </a:r>
              <a:r>
                <a:rPr lang="en-US" sz="3600" b="1" dirty="0" err="1">
                  <a:latin typeface="Cambria" panose="02040503050406030204" pitchFamily="18" charset="0"/>
                </a:rPr>
                <a:t>thoại</a:t>
              </a:r>
              <a:r>
                <a:rPr lang="en-US" sz="3600" b="1" dirty="0">
                  <a:latin typeface="Cambria" panose="02040503050406030204" pitchFamily="18" charset="0"/>
                </a:rPr>
                <a:t> </a:t>
              </a:r>
              <a:r>
                <a:rPr lang="en-US" sz="3600" b="1" dirty="0" err="1">
                  <a:latin typeface="Cambria" panose="02040503050406030204" pitchFamily="18" charset="0"/>
                </a:rPr>
                <a:t>của</a:t>
              </a:r>
              <a:r>
                <a:rPr lang="en-US" sz="3600" b="1" dirty="0">
                  <a:latin typeface="Cambria" panose="02040503050406030204" pitchFamily="18" charset="0"/>
                </a:rPr>
                <a:t> </a:t>
              </a:r>
              <a:r>
                <a:rPr lang="en-US" sz="3600" b="1" dirty="0" err="1">
                  <a:latin typeface="Cambria" panose="02040503050406030204" pitchFamily="18" charset="0"/>
                </a:rPr>
                <a:t>nhân</a:t>
              </a:r>
              <a:r>
                <a:rPr lang="en-US" sz="3600" b="1" dirty="0">
                  <a:latin typeface="Cambria" panose="02040503050406030204" pitchFamily="18" charset="0"/>
                </a:rPr>
                <a:t> </a:t>
              </a:r>
              <a:r>
                <a:rPr lang="en-US" sz="3600" b="1" dirty="0" err="1">
                  <a:latin typeface="Cambria" panose="02040503050406030204" pitchFamily="18" charset="0"/>
                </a:rPr>
                <a:t>vật</a:t>
              </a:r>
              <a:r>
                <a:rPr lang="en-US" sz="3600" b="1" dirty="0">
                  <a:latin typeface="Cambria" panose="02040503050406030204" pitchFamily="18" charset="0"/>
                </a:rPr>
                <a:t>.</a:t>
              </a:r>
              <a:endParaRPr lang="en-US" sz="3600" b="1" dirty="0">
                <a:latin typeface="Cambria" panose="02040503050406030204" pitchFamily="18"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7133" y="593705"/>
            <a:ext cx="1482078" cy="707886"/>
            <a:chOff x="3184114" y="1283144"/>
            <a:chExt cx="2479277" cy="707886"/>
          </a:xfrm>
        </p:grpSpPr>
        <p:sp>
          <p:nvSpPr>
            <p:cNvPr id="3" name="Rectangle: Rounded Corners 2"/>
            <p:cNvSpPr/>
            <p:nvPr/>
          </p:nvSpPr>
          <p:spPr>
            <a:xfrm>
              <a:off x="3190355" y="1341755"/>
              <a:ext cx="2473036" cy="590664"/>
            </a:xfrm>
            <a:prstGeom prst="roundRect">
              <a:avLst>
                <a:gd name="adj" fmla="val 50000"/>
              </a:avLst>
            </a:prstGeom>
            <a:solidFill>
              <a:srgbClr val="41B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84114" y="1283144"/>
              <a:ext cx="2473035" cy="707886"/>
            </a:xfrm>
            <a:prstGeom prst="rect">
              <a:avLst/>
            </a:prstGeom>
            <a:noFill/>
          </p:spPr>
          <p:txBody>
            <a:bodyPr wrap="square" rtlCol="0">
              <a:spAutoFit/>
            </a:bodyPr>
            <a:lstStyle/>
            <a:p>
              <a:r>
                <a:rPr lang="en-US" sz="4000" dirty="0" err="1">
                  <a:solidFill>
                    <a:schemeClr val="bg1"/>
                  </a:solidFill>
                  <a:latin typeface="Vogue-ExtraBold" panose="020B0500000000000000" pitchFamily="34" charset="0"/>
                  <a:ea typeface="Vogue-ExtraBold" panose="020B0500000000000000" pitchFamily="34" charset="0"/>
                  <a:cs typeface="Vogue-ExtraBold" panose="020B0500000000000000" pitchFamily="34" charset="0"/>
                </a:rPr>
                <a:t>Bài</a:t>
              </a:r>
              <a:r>
                <a:rPr lang="en-US" sz="4000" dirty="0">
                  <a:solidFill>
                    <a:schemeClr val="bg1"/>
                  </a:solidFill>
                  <a:latin typeface="Vogue-ExtraBold" panose="020B0500000000000000" pitchFamily="34" charset="0"/>
                  <a:ea typeface="Vogue-ExtraBold" panose="020B0500000000000000" pitchFamily="34" charset="0"/>
                  <a:cs typeface="Vogue-ExtraBold" panose="020B0500000000000000" pitchFamily="34" charset="0"/>
                </a:rPr>
                <a:t> 3:</a:t>
              </a:r>
              <a:endParaRPr lang="en-US" sz="4000" dirty="0">
                <a:solidFill>
                  <a:schemeClr val="bg1"/>
                </a:solidFill>
                <a:latin typeface="Vogue-ExtraBold" panose="020B0500000000000000" pitchFamily="34" charset="0"/>
                <a:ea typeface="Vogue-ExtraBold" panose="020B0500000000000000" pitchFamily="34" charset="0"/>
                <a:cs typeface="Vogue-ExtraBold" panose="020B0500000000000000" pitchFamily="34" charset="0"/>
              </a:endParaRPr>
            </a:p>
          </p:txBody>
        </p:sp>
      </p:grpSp>
      <p:sp>
        <p:nvSpPr>
          <p:cNvPr id="5" name="TextBox 4"/>
          <p:cNvSpPr txBox="1"/>
          <p:nvPr/>
        </p:nvSpPr>
        <p:spPr>
          <a:xfrm>
            <a:off x="1948827" y="424428"/>
            <a:ext cx="9332680" cy="1754326"/>
          </a:xfrm>
          <a:prstGeom prst="rect">
            <a:avLst/>
          </a:prstGeom>
          <a:noFill/>
        </p:spPr>
        <p:txBody>
          <a:bodyPr wrap="square" rtlCol="0">
            <a:spAutoFit/>
          </a:bodyPr>
          <a:lstStyle/>
          <a:p>
            <a:pPr algn="ctr"/>
            <a:r>
              <a:rPr lang="en-US" sz="3600" b="1" dirty="0">
                <a:latin typeface="Cambria" panose="02040503050406030204" pitchFamily="18" charset="0"/>
              </a:rPr>
              <a:t>Trao </a:t>
            </a:r>
            <a:r>
              <a:rPr lang="en-US" sz="3600" b="1" dirty="0" err="1">
                <a:latin typeface="Cambria" panose="02040503050406030204" pitchFamily="18" charset="0"/>
              </a:rPr>
              <a:t>đổi</a:t>
            </a:r>
            <a:r>
              <a:rPr lang="en-US" sz="3600" b="1" dirty="0">
                <a:latin typeface="Cambria" panose="02040503050406030204" pitchFamily="18" charset="0"/>
              </a:rPr>
              <a:t> </a:t>
            </a:r>
            <a:r>
              <a:rPr lang="en-US" sz="3600" b="1" dirty="0" err="1">
                <a:latin typeface="Cambria" panose="02040503050406030204" pitchFamily="18" charset="0"/>
              </a:rPr>
              <a:t>về</a:t>
            </a:r>
            <a:r>
              <a:rPr lang="en-US" sz="3600" b="1" dirty="0">
                <a:latin typeface="Cambria" panose="02040503050406030204" pitchFamily="18" charset="0"/>
              </a:rPr>
              <a:t> </a:t>
            </a:r>
            <a:r>
              <a:rPr lang="en-US" sz="3600" b="1" dirty="0" err="1">
                <a:latin typeface="Cambria" panose="02040503050406030204" pitchFamily="18" charset="0"/>
              </a:rPr>
              <a:t>những</a:t>
            </a:r>
            <a:r>
              <a:rPr lang="en-US" sz="3600" b="1" dirty="0">
                <a:latin typeface="Cambria" panose="02040503050406030204" pitchFamily="18" charset="0"/>
              </a:rPr>
              <a:t> </a:t>
            </a:r>
            <a:r>
              <a:rPr lang="en-US" sz="3600" b="1" dirty="0" err="1">
                <a:latin typeface="Cambria" panose="02040503050406030204" pitchFamily="18" charset="0"/>
              </a:rPr>
              <a:t>điểm</a:t>
            </a:r>
            <a:r>
              <a:rPr lang="en-US" sz="3600" b="1" dirty="0">
                <a:latin typeface="Cambria" panose="02040503050406030204" pitchFamily="18" charset="0"/>
              </a:rPr>
              <a:t> </a:t>
            </a:r>
            <a:r>
              <a:rPr lang="en-US" sz="3600" b="1" dirty="0" err="1">
                <a:latin typeface="Cambria" panose="02040503050406030204" pitchFamily="18" charset="0"/>
              </a:rPr>
              <a:t>cần</a:t>
            </a:r>
            <a:r>
              <a:rPr lang="en-US" sz="3600" b="1" dirty="0">
                <a:latin typeface="Cambria" panose="02040503050406030204" pitchFamily="18" charset="0"/>
              </a:rPr>
              <a:t> </a:t>
            </a:r>
            <a:r>
              <a:rPr lang="en-US" sz="3600" b="1" dirty="0" err="1">
                <a:latin typeface="Cambria" panose="02040503050406030204" pitchFamily="18" charset="0"/>
              </a:rPr>
              <a:t>lưu</a:t>
            </a:r>
            <a:r>
              <a:rPr lang="en-US" sz="3600" b="1" dirty="0">
                <a:latin typeface="Cambria" panose="02040503050406030204" pitchFamily="18" charset="0"/>
              </a:rPr>
              <a:t> ý </a:t>
            </a:r>
            <a:r>
              <a:rPr lang="en-US" sz="3600" b="1" dirty="0" err="1">
                <a:latin typeface="Cambria" panose="02040503050406030204" pitchFamily="18" charset="0"/>
              </a:rPr>
              <a:t>khi</a:t>
            </a:r>
            <a:r>
              <a:rPr lang="en-US" sz="3600" b="1" dirty="0">
                <a:latin typeface="Cambria" panose="02040503050406030204" pitchFamily="18" charset="0"/>
              </a:rPr>
              <a:t> </a:t>
            </a:r>
            <a:r>
              <a:rPr lang="en-US" sz="3600" b="1" dirty="0" err="1">
                <a:latin typeface="Cambria" panose="02040503050406030204" pitchFamily="18" charset="0"/>
              </a:rPr>
              <a:t>viết</a:t>
            </a:r>
            <a:r>
              <a:rPr lang="en-US" sz="3600" b="1" dirty="0">
                <a:latin typeface="Cambria" panose="02040503050406030204" pitchFamily="18" charset="0"/>
              </a:rPr>
              <a:t> </a:t>
            </a:r>
            <a:r>
              <a:rPr lang="en-US" sz="3600" b="1" dirty="0" err="1">
                <a:latin typeface="Cambria" panose="02040503050406030204" pitchFamily="18" charset="0"/>
              </a:rPr>
              <a:t>đoạn</a:t>
            </a:r>
            <a:r>
              <a:rPr lang="en-US" sz="3600" b="1" dirty="0">
                <a:latin typeface="Cambria" panose="02040503050406030204" pitchFamily="18" charset="0"/>
              </a:rPr>
              <a:t> </a:t>
            </a:r>
            <a:r>
              <a:rPr lang="en-US" sz="3600" b="1" dirty="0" err="1">
                <a:latin typeface="Cambria" panose="02040503050406030204" pitchFamily="18" charset="0"/>
              </a:rPr>
              <a:t>văn</a:t>
            </a:r>
            <a:r>
              <a:rPr lang="en-US" sz="3600" b="1" dirty="0">
                <a:latin typeface="Cambria" panose="02040503050406030204" pitchFamily="18" charset="0"/>
              </a:rPr>
              <a:t> </a:t>
            </a:r>
            <a:r>
              <a:rPr lang="en-US" sz="3600" b="1" dirty="0" err="1">
                <a:latin typeface="Cambria" panose="02040503050406030204" pitchFamily="18" charset="0"/>
              </a:rPr>
              <a:t>tưởng</a:t>
            </a:r>
            <a:r>
              <a:rPr lang="en-US" sz="3600" b="1" dirty="0">
                <a:latin typeface="Cambria" panose="02040503050406030204" pitchFamily="18" charset="0"/>
              </a:rPr>
              <a:t> </a:t>
            </a:r>
            <a:r>
              <a:rPr lang="en-US" sz="3600" b="1" dirty="0" err="1">
                <a:latin typeface="Cambria" panose="02040503050406030204" pitchFamily="18" charset="0"/>
              </a:rPr>
              <a:t>tượng</a:t>
            </a:r>
            <a:r>
              <a:rPr lang="en-US" sz="3600" b="1" dirty="0">
                <a:latin typeface="Cambria" panose="02040503050406030204" pitchFamily="18" charset="0"/>
              </a:rPr>
              <a:t> </a:t>
            </a:r>
            <a:r>
              <a:rPr lang="en-US" sz="3600" b="1" dirty="0" err="1">
                <a:latin typeface="Cambria" panose="02040503050406030204" pitchFamily="18" charset="0"/>
              </a:rPr>
              <a:t>dựa</a:t>
            </a:r>
            <a:r>
              <a:rPr lang="en-US" sz="3600" b="1" dirty="0">
                <a:latin typeface="Cambria" panose="02040503050406030204" pitchFamily="18" charset="0"/>
              </a:rPr>
              <a:t> </a:t>
            </a:r>
            <a:r>
              <a:rPr lang="en-US" sz="3600" b="1" dirty="0" err="1">
                <a:latin typeface="Cambria" panose="02040503050406030204" pitchFamily="18" charset="0"/>
              </a:rPr>
              <a:t>vào</a:t>
            </a:r>
            <a:r>
              <a:rPr lang="en-US" sz="3600" b="1" dirty="0">
                <a:latin typeface="Cambria" panose="02040503050406030204" pitchFamily="18" charset="0"/>
              </a:rPr>
              <a:t> </a:t>
            </a:r>
            <a:r>
              <a:rPr lang="en-US" sz="3600" b="1" dirty="0" err="1">
                <a:latin typeface="Cambria" panose="02040503050406030204" pitchFamily="18" charset="0"/>
              </a:rPr>
              <a:t>câu</a:t>
            </a:r>
            <a:r>
              <a:rPr lang="en-US" sz="3600" b="1" dirty="0">
                <a:latin typeface="Cambria" panose="02040503050406030204" pitchFamily="18" charset="0"/>
              </a:rPr>
              <a:t> </a:t>
            </a:r>
            <a:r>
              <a:rPr lang="en-US" sz="3600" b="1" dirty="0" err="1">
                <a:latin typeface="Cambria" panose="02040503050406030204" pitchFamily="18" charset="0"/>
              </a:rPr>
              <a:t>chuyện</a:t>
            </a:r>
            <a:r>
              <a:rPr lang="en-US" sz="3600" b="1" dirty="0">
                <a:latin typeface="Cambria" panose="02040503050406030204" pitchFamily="18" charset="0"/>
              </a:rPr>
              <a:t> </a:t>
            </a:r>
            <a:r>
              <a:rPr lang="en-US" sz="3600" b="1" dirty="0" err="1">
                <a:latin typeface="Cambria" panose="02040503050406030204" pitchFamily="18" charset="0"/>
              </a:rPr>
              <a:t>đã</a:t>
            </a:r>
            <a:r>
              <a:rPr lang="en-US" sz="3600" b="1" dirty="0">
                <a:latin typeface="Cambria" panose="02040503050406030204" pitchFamily="18" charset="0"/>
              </a:rPr>
              <a:t> </a:t>
            </a:r>
            <a:r>
              <a:rPr lang="en-US" sz="3600" b="1" dirty="0" err="1">
                <a:latin typeface="Cambria" panose="02040503050406030204" pitchFamily="18" charset="0"/>
              </a:rPr>
              <a:t>đọc</a:t>
            </a:r>
            <a:r>
              <a:rPr lang="en-US" sz="3600" b="1" dirty="0">
                <a:latin typeface="Cambria" panose="02040503050406030204" pitchFamily="18" charset="0"/>
              </a:rPr>
              <a:t> </a:t>
            </a:r>
            <a:r>
              <a:rPr lang="en-US" sz="3600" b="1" dirty="0" err="1">
                <a:latin typeface="Cambria" panose="02040503050406030204" pitchFamily="18" charset="0"/>
              </a:rPr>
              <a:t>hoặc</a:t>
            </a:r>
            <a:r>
              <a:rPr lang="en-US" sz="3600" b="1" dirty="0">
                <a:latin typeface="Cambria" panose="02040503050406030204" pitchFamily="18" charset="0"/>
              </a:rPr>
              <a:t> </a:t>
            </a:r>
            <a:r>
              <a:rPr lang="en-US" sz="3600" b="1" dirty="0" err="1">
                <a:latin typeface="Cambria" panose="02040503050406030204" pitchFamily="18" charset="0"/>
              </a:rPr>
              <a:t>đã</a:t>
            </a:r>
            <a:r>
              <a:rPr lang="en-US" sz="3600" b="1" dirty="0">
                <a:latin typeface="Cambria" panose="02040503050406030204" pitchFamily="18" charset="0"/>
              </a:rPr>
              <a:t> </a:t>
            </a:r>
            <a:r>
              <a:rPr lang="en-US" sz="3600" b="1" dirty="0" err="1">
                <a:latin typeface="Cambria" panose="02040503050406030204" pitchFamily="18" charset="0"/>
              </a:rPr>
              <a:t>nghe</a:t>
            </a:r>
            <a:r>
              <a:rPr lang="en-US" sz="3600" b="1" dirty="0">
                <a:latin typeface="Cambria" panose="02040503050406030204" pitchFamily="18" charset="0"/>
              </a:rPr>
              <a:t>.</a:t>
            </a:r>
            <a:endParaRPr lang="en-US" sz="3600" b="1" dirty="0">
              <a:latin typeface="Cambria" panose="02040503050406030204" pitchFamily="18" charset="0"/>
            </a:endParaRPr>
          </a:p>
        </p:txBody>
      </p:sp>
      <p:sp>
        <p:nvSpPr>
          <p:cNvPr id="6" name="TextBox 5"/>
          <p:cNvSpPr txBox="1"/>
          <p:nvPr/>
        </p:nvSpPr>
        <p:spPr>
          <a:xfrm>
            <a:off x="732337" y="2178754"/>
            <a:ext cx="10727325" cy="3416320"/>
          </a:xfrm>
          <a:prstGeom prst="rect">
            <a:avLst/>
          </a:prstGeom>
          <a:noFill/>
        </p:spPr>
        <p:txBody>
          <a:bodyPr wrap="square" rtlCol="0">
            <a:spAutoFit/>
          </a:bodyPr>
          <a:lstStyle/>
          <a:p>
            <a:pPr algn="just"/>
            <a:r>
              <a:rPr lang="vi-VN" sz="3600" b="1" dirty="0">
                <a:solidFill>
                  <a:srgbClr val="C00000"/>
                </a:solidFill>
                <a:latin typeface="Cambria" panose="02040503050406030204" pitchFamily="18" charset="0"/>
              </a:rPr>
              <a:t>Gợi ý:</a:t>
            </a:r>
            <a:endParaRPr lang="vi-VN" sz="3600" b="1" dirty="0">
              <a:solidFill>
                <a:srgbClr val="C00000"/>
              </a:solidFill>
              <a:latin typeface="Cambria" panose="02040503050406030204" pitchFamily="18" charset="0"/>
            </a:endParaRPr>
          </a:p>
          <a:p>
            <a:pPr algn="just"/>
            <a:r>
              <a:rPr lang="vi-VN" sz="3600" dirty="0">
                <a:latin typeface="Cambria" panose="02040503050406030204" pitchFamily="18" charset="0"/>
              </a:rPr>
              <a:t>- Theo em, còn những cách những cách được nếu ở bài viết đoạn văn tưởng tượng nào </a:t>
            </a:r>
            <a:r>
              <a:rPr lang="en-US" sz="3600" dirty="0">
                <a:latin typeface="Cambria" panose="02040503050406030204" pitchFamily="18" charset="0"/>
              </a:rPr>
              <a:t>k</a:t>
            </a:r>
            <a:r>
              <a:rPr lang="vi-VN" sz="3600" dirty="0">
                <a:latin typeface="Cambria" panose="02040503050406030204" pitchFamily="18" charset="0"/>
              </a:rPr>
              <a:t>hác ngoài</a:t>
            </a:r>
            <a:r>
              <a:rPr lang="en-US" sz="3600" dirty="0">
                <a:latin typeface="Cambria" panose="02040503050406030204" pitchFamily="18" charset="0"/>
              </a:rPr>
              <a:t> </a:t>
            </a:r>
            <a:r>
              <a:rPr lang="en-US" sz="3600" dirty="0" err="1">
                <a:latin typeface="Cambria" panose="02040503050406030204" pitchFamily="18" charset="0"/>
              </a:rPr>
              <a:t>những</a:t>
            </a:r>
            <a:r>
              <a:rPr lang="en-US" sz="3600" dirty="0">
                <a:latin typeface="Cambria" panose="02040503050406030204" pitchFamily="18" charset="0"/>
              </a:rPr>
              <a:t> </a:t>
            </a:r>
            <a:r>
              <a:rPr lang="en-US" sz="3600" dirty="0" err="1">
                <a:latin typeface="Cambria" panose="02040503050406030204" pitchFamily="18" charset="0"/>
              </a:rPr>
              <a:t>cách</a:t>
            </a:r>
            <a:r>
              <a:rPr lang="en-US" sz="3600" dirty="0">
                <a:latin typeface="Cambria" panose="02040503050406030204" pitchFamily="18" charset="0"/>
              </a:rPr>
              <a:t> </a:t>
            </a:r>
            <a:r>
              <a:rPr lang="en-US" sz="3600" dirty="0" err="1">
                <a:latin typeface="Cambria" panose="02040503050406030204" pitchFamily="18" charset="0"/>
              </a:rPr>
              <a:t>được</a:t>
            </a:r>
            <a:r>
              <a:rPr lang="en-US" sz="3600" dirty="0">
                <a:latin typeface="Cambria" panose="02040503050406030204" pitchFamily="18" charset="0"/>
              </a:rPr>
              <a:t> </a:t>
            </a:r>
            <a:r>
              <a:rPr lang="en-US" sz="3600" dirty="0" err="1">
                <a:latin typeface="Cambria" panose="02040503050406030204" pitchFamily="18" charset="0"/>
              </a:rPr>
              <a:t>nêu</a:t>
            </a:r>
            <a:r>
              <a:rPr lang="en-US" sz="3600" dirty="0">
                <a:latin typeface="Cambria" panose="02040503050406030204" pitchFamily="18" charset="0"/>
              </a:rPr>
              <a:t> ở </a:t>
            </a:r>
            <a:r>
              <a:rPr lang="en-US" sz="3600" dirty="0" err="1">
                <a:latin typeface="Cambria" panose="02040503050406030204" pitchFamily="18" charset="0"/>
              </a:rPr>
              <a:t>bài</a:t>
            </a:r>
            <a:r>
              <a:rPr lang="en-US" sz="3600" dirty="0">
                <a:latin typeface="Cambria" panose="02040503050406030204" pitchFamily="18" charset="0"/>
              </a:rPr>
              <a:t> </a:t>
            </a:r>
            <a:r>
              <a:rPr lang="en-US" sz="3600" dirty="0" err="1">
                <a:latin typeface="Cambria" panose="02040503050406030204" pitchFamily="18" charset="0"/>
              </a:rPr>
              <a:t>tập</a:t>
            </a:r>
            <a:r>
              <a:rPr lang="en-US" sz="3600" dirty="0">
                <a:latin typeface="Cambria" panose="02040503050406030204" pitchFamily="18" charset="0"/>
              </a:rPr>
              <a:t> 2?</a:t>
            </a:r>
            <a:endParaRPr lang="vi-VN" sz="3600" dirty="0">
              <a:latin typeface="Cambria" panose="02040503050406030204" pitchFamily="18" charset="0"/>
            </a:endParaRPr>
          </a:p>
          <a:p>
            <a:pPr algn="just"/>
            <a:r>
              <a:rPr lang="vi-VN" sz="3600" dirty="0">
                <a:latin typeface="Cambria" panose="02040503050406030204" pitchFamily="18" charset="0"/>
              </a:rPr>
              <a:t>- Làm thế nào để viết được đoạn văn tưởng tượng thú vị, hấp dẫn?</a:t>
            </a:r>
            <a:endParaRPr lang="en-US" sz="3600" dirty="0">
              <a:latin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p="http://schemas.openxmlformats.org/presentationml/2006/main">
  <p:tag name="POCKET_APPLY_TIME" val="2021年10月15日"/>
  <p:tag name="POCKET_APPLY_TYPE" val="Slide"/>
  <p:tag name="APPLYTYPE" val="Other"/>
  <p:tag name="APPLYORDER" val="9"/>
</p:tagLst>
</file>

<file path=ppt/tags/tag2.xml><?xml version="1.0" encoding="utf-8"?>
<p:tagLst xmlns:p="http://schemas.openxmlformats.org/presentationml/2006/main">
  <p:tag name="POCKET_APPLY_TIME" val="2021年10月15日"/>
  <p:tag name="POCKET_APPLY_TYPE" val="Slide"/>
  <p:tag name="APPLYTYPE" val="SubTitle"/>
  <p:tag name="APPLY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卡通主题">
      <a:majorFont>
        <a:latin typeface="Aa甜甜圈 (非商业使用)"/>
        <a:ea typeface="Aa甜甜圈 (非商业使用)"/>
        <a:cs typeface=""/>
      </a:majorFont>
      <a:minorFont>
        <a:latin typeface="Aa甜甜圈 (非商业使用)"/>
        <a:ea typeface="Aa甜甜圈 (非商业使用)"/>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2279</Words>
  <Application>WPS Presentation</Application>
  <PresentationFormat>Widescreen</PresentationFormat>
  <Paragraphs>58</Paragraphs>
  <Slides>14</Slides>
  <Notes>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14</vt:i4>
      </vt:variant>
    </vt:vector>
  </HeadingPairs>
  <TitlesOfParts>
    <vt:vector size="28" baseType="lpstr">
      <vt:lpstr>Arial</vt:lpstr>
      <vt:lpstr>SimSun</vt:lpstr>
      <vt:lpstr>Wingdings</vt:lpstr>
      <vt:lpstr>Aa甜甜圈 (非商业使用)</vt:lpstr>
      <vt:lpstr>Vogue-ExtraBold</vt:lpstr>
      <vt:lpstr>Cambria</vt:lpstr>
      <vt:lpstr>Aa甜甜圈 (非商业使用)</vt:lpstr>
      <vt:lpstr>思源黑体 CN Bold</vt:lpstr>
      <vt:lpstr>Segoe Print</vt:lpstr>
      <vt:lpstr>Microsoft YaHei</vt:lpstr>
      <vt:lpstr>Arial Unicode MS</vt:lpstr>
      <vt:lpstr>Calibri</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KhanhHuyen;MNT;MANGNONTEAM</dc:creator>
  <cp:keywords>MANGNONTEAM;MNT</cp:keywords>
  <cp:lastModifiedBy>Thị Linh Phuong 30-Nguyen</cp:lastModifiedBy>
  <cp:revision>22</cp:revision>
  <dcterms:created xsi:type="dcterms:W3CDTF">2023-06-29T13:00:00Z</dcterms:created>
  <dcterms:modified xsi:type="dcterms:W3CDTF">2023-12-21T05:34:48Z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14C0F6A40FA14626AA6395F5C1B873FA_12</vt:lpwstr>
  </property>
  <property fmtid="{D5CDD505-2E9C-101B-9397-08002B2CF9AE}" pid="3" name="KSOProductBuildVer">
    <vt:lpwstr>1033-12.2.0.13359</vt:lpwstr>
  </property>
</Properties>
</file>