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63" r:id="rId4"/>
    <p:sldId id="261" r:id="rId5"/>
    <p:sldId id="259" r:id="rId6"/>
    <p:sldId id="258"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7" r:id="rId21"/>
    <p:sldId id="266" r:id="rId22"/>
    <p:sldId id="267" r:id="rId23"/>
    <p:sldId id="286" r:id="rId24"/>
    <p:sldId id="2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0066"/>
    <a:srgbClr val="FF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47" d="100"/>
          <a:sy n="47" d="100"/>
        </p:scale>
        <p:origin x="2064" y="9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矩形: 圆角 13"/>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a:fillRect/>
          </a:stretch>
        </p:blipFill>
        <p:spPr>
          <a:xfrm>
            <a:off x="2" y="0"/>
            <a:ext cx="4397829" cy="1654629"/>
          </a:xfrm>
          <a:prstGeom prst="rect">
            <a:avLst/>
          </a:prstGeom>
        </p:spPr>
      </p:pic>
      <p:pic>
        <p:nvPicPr>
          <p:cNvPr id="4" name="图片 10" descr="图片包含 游戏机, 花, 星星, 鱼&#10;&#10;描述已自动生成"/>
          <p:cNvPicPr>
            <a:picLocks noChangeAspect="1"/>
          </p:cNvPicPr>
          <p:nvPr userDrawn="1"/>
        </p:nvPicPr>
        <p:blipFill rotWithShape="1">
          <a:blip r:embed="rId3">
            <a:extLst>
              <a:ext uri="{28A0092B-C50C-407E-A947-70E740481C1C}">
                <a14:useLocalDpi xmlns:a14="http://schemas.microsoft.com/office/drawing/2010/main" val="0"/>
              </a:ext>
            </a:extLst>
          </a:blip>
          <a:srcRect t="75873"/>
          <a:stretch>
            <a:fillRect/>
          </a:stretch>
        </p:blipFill>
        <p:spPr>
          <a:xfrm>
            <a:off x="1" y="5203370"/>
            <a:ext cx="12191998" cy="1654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矩形: 圆角 13"/>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a:fillRect/>
          </a:stretch>
        </p:blipFill>
        <p:spPr>
          <a:xfrm>
            <a:off x="2" y="0"/>
            <a:ext cx="4397829" cy="16546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4.png"/><Relationship Id="rId7" Type="http://schemas.openxmlformats.org/officeDocument/2006/relationships/image" Target="../media/image3.jpe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1" y="0"/>
            <a:ext cx="12192000" cy="6858000"/>
            <a:chOff x="-1" y="0"/>
            <a:chExt cx="12192001" cy="6858000"/>
          </a:xfrm>
        </p:grpSpPr>
        <p:pic>
          <p:nvPicPr>
            <p:cNvPr id="8" name="图片 7" descr="山上的风景&#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p:cNvPicPr>
              <a:picLocks noChangeAspect="1"/>
            </p:cNvPicPr>
            <p:nvPr/>
          </p:nvPicPr>
          <p:blipFill rotWithShape="1">
            <a:blip r:embed="rId8">
              <a:extLst>
                <a:ext uri="{28A0092B-C50C-407E-A947-70E740481C1C}">
                  <a14:useLocalDpi xmlns:a14="http://schemas.microsoft.com/office/drawing/2010/main" val="0"/>
                </a:ext>
              </a:extLst>
            </a:blip>
            <a:srcRect t="53333"/>
            <a:stretch>
              <a:fillRect/>
            </a:stretch>
          </p:blipFill>
          <p:spPr>
            <a:xfrm>
              <a:off x="0" y="3657600"/>
              <a:ext cx="12192000" cy="3200400"/>
            </a:xfrm>
            <a:prstGeom prst="rect">
              <a:avLst/>
            </a:prstGeom>
          </p:spPr>
        </p:pic>
        <p:pic>
          <p:nvPicPr>
            <p:cNvPr id="10" name="图片 10" descr="图片包含 游戏机, 花, 星星, 鱼&#10;&#10;描述已自动生成"/>
            <p:cNvPicPr>
              <a:picLocks noChangeAspect="1"/>
            </p:cNvPicPr>
            <p:nvPr/>
          </p:nvPicPr>
          <p:blipFill rotWithShape="1">
            <a:blip r:embed="rId9">
              <a:extLst>
                <a:ext uri="{28A0092B-C50C-407E-A947-70E740481C1C}">
                  <a14:useLocalDpi xmlns:a14="http://schemas.microsoft.com/office/drawing/2010/main" val="0"/>
                </a:ext>
              </a:extLst>
            </a:blip>
            <a:srcRect t="75873"/>
            <a:stretch>
              <a:fillRect/>
            </a:stretch>
          </p:blipFill>
          <p:spPr>
            <a:xfrm>
              <a:off x="-1" y="5203370"/>
              <a:ext cx="12191999" cy="1654630"/>
            </a:xfrm>
            <a:prstGeom prst="rect">
              <a:avLst/>
            </a:prstGeom>
          </p:spPr>
        </p:pic>
        <p:pic>
          <p:nvPicPr>
            <p:cNvPr id="11" name="图片 11" descr="图片包含 笔记本, 游戏机, 电脑, 花&#10;&#10;描述已自动生成"/>
            <p:cNvPicPr>
              <a:picLocks noChangeAspect="1"/>
            </p:cNvPicPr>
            <p:nvPr/>
          </p:nvPicPr>
          <p:blipFill rotWithShape="1">
            <a:blip r:embed="rId10">
              <a:extLst>
                <a:ext uri="{28A0092B-C50C-407E-A947-70E740481C1C}">
                  <a14:useLocalDpi xmlns:a14="http://schemas.microsoft.com/office/drawing/2010/main" val="0"/>
                </a:ext>
              </a:extLst>
            </a:blip>
            <a:srcRect r="63929" b="75873"/>
            <a:stretch>
              <a:fillRect/>
            </a:stretch>
          </p:blipFill>
          <p:spPr>
            <a:xfrm>
              <a:off x="0" y="0"/>
              <a:ext cx="4397829" cy="1654629"/>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8.png"/><Relationship Id="rId2" Type="http://schemas.microsoft.com/office/2007/relationships/hdphoto" Target="../media/image27.wdp"/><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audio" Target="../media/audio1.wav"/><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 Id="rId3" Type="http://schemas.openxmlformats.org/officeDocument/2006/relationships/image" Target="../media/image6.png"/><Relationship Id="rId2" Type="http://schemas.microsoft.com/office/2007/relationships/hdphoto" Target="../media/image11.wdp"/><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6.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21"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l="63929" b="51534"/>
          <a:stretch>
            <a:fillRect/>
          </a:stretch>
        </p:blipFill>
        <p:spPr>
          <a:xfrm>
            <a:off x="5979270" y="41143"/>
            <a:ext cx="6030277" cy="3486359"/>
          </a:xfrm>
          <a:prstGeom prst="rect">
            <a:avLst/>
          </a:prstGeom>
        </p:spPr>
      </p:pic>
      <p:pic>
        <p:nvPicPr>
          <p:cNvPr id="15" name="图片 21"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l="63929" b="51534"/>
          <a:stretch>
            <a:fillRect/>
          </a:stretch>
        </p:blipFill>
        <p:spPr>
          <a:xfrm>
            <a:off x="-43663" y="765645"/>
            <a:ext cx="6030277" cy="3486359"/>
          </a:xfrm>
          <a:prstGeom prst="rect">
            <a:avLst/>
          </a:prstGeom>
        </p:spPr>
      </p:pic>
      <p:sp>
        <p:nvSpPr>
          <p:cNvPr id="11" name="Title 1"/>
          <p:cNvSpPr txBox="1"/>
          <p:nvPr/>
        </p:nvSpPr>
        <p:spPr>
          <a:xfrm>
            <a:off x="-807360" y="583219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panose="020B0604020202020204"/>
            </a:endParaRPr>
          </a:p>
        </p:txBody>
      </p:sp>
      <p:pic>
        <p:nvPicPr>
          <p:cNvPr id="14" name="Picture 13"/>
          <p:cNvPicPr>
            <a:picLocks noChangeAspect="1"/>
          </p:cNvPicPr>
          <p:nvPr/>
        </p:nvPicPr>
        <p:blipFill>
          <a:blip r:embed="rId2"/>
          <a:stretch>
            <a:fillRect/>
          </a:stretch>
        </p:blipFill>
        <p:spPr>
          <a:xfrm>
            <a:off x="150125" y="-133694"/>
            <a:ext cx="1523956" cy="1508868"/>
          </a:xfrm>
          <a:prstGeom prst="rect">
            <a:avLst/>
          </a:prstGeom>
        </p:spPr>
      </p:pic>
      <p:pic>
        <p:nvPicPr>
          <p:cNvPr id="7" name="Picture 6"/>
          <p:cNvPicPr>
            <a:picLocks noChangeAspect="1"/>
          </p:cNvPicPr>
          <p:nvPr/>
        </p:nvPicPr>
        <p:blipFill>
          <a:blip r:embed="rId3"/>
          <a:stretch>
            <a:fillRect/>
          </a:stretch>
        </p:blipFill>
        <p:spPr>
          <a:xfrm>
            <a:off x="-484851" y="634666"/>
            <a:ext cx="12942930" cy="751092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937" t="9061" r="6976" b="34042"/>
          <a:stretch>
            <a:fillRect/>
          </a:stretch>
        </p:blipFill>
        <p:spPr>
          <a:xfrm>
            <a:off x="2659305" y="179614"/>
            <a:ext cx="6141794" cy="2677886"/>
          </a:xfrm>
          <a:prstGeom prst="rect">
            <a:avLst/>
          </a:prstGeom>
        </p:spPr>
      </p:pic>
      <p:sp>
        <p:nvSpPr>
          <p:cNvPr id="3" name="Google Shape;276;p7"/>
          <p:cNvSpPr/>
          <p:nvPr/>
        </p:nvSpPr>
        <p:spPr>
          <a:xfrm>
            <a:off x="5391809" y="3297778"/>
            <a:ext cx="4752332"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ln w="3175">
                  <a:solidFill>
                    <a:schemeClr val="bg1"/>
                  </a:solidFill>
                </a:ln>
                <a:solidFill>
                  <a:srgbClr val="009999"/>
                </a:solidFill>
                <a:latin typeface="UTM Avo" panose="02040603050506020204" pitchFamily="18" charset="0"/>
              </a:rPr>
              <a:t> </a:t>
            </a:r>
            <a:r>
              <a:rPr lang="en-US" sz="5400" b="1" smtClean="0">
                <a:ln w="3175">
                  <a:solidFill>
                    <a:schemeClr val="bg1"/>
                  </a:solidFill>
                </a:ln>
                <a:solidFill>
                  <a:srgbClr val="009999"/>
                </a:solidFill>
                <a:latin typeface="UTM Avo" panose="02040603050506020204" pitchFamily="18" charset="0"/>
              </a:rPr>
              <a:t>tặc lưỡi</a:t>
            </a:r>
            <a:endParaRPr sz="54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p:cNvSpPr/>
          <p:nvPr/>
        </p:nvSpPr>
        <p:spPr>
          <a:xfrm>
            <a:off x="819694" y="2971207"/>
            <a:ext cx="4517644"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bg1"/>
                </a:solidFill>
                <a:latin typeface="UTM Avo" panose="02040603050506020204" pitchFamily="18" charset="0"/>
              </a:rPr>
              <a:t> </a:t>
            </a:r>
            <a:r>
              <a:rPr lang="en-US" sz="4800" b="1" smtClean="0">
                <a:ln>
                  <a:solidFill>
                    <a:schemeClr val="bg1"/>
                  </a:solidFill>
                </a:ln>
                <a:solidFill>
                  <a:srgbClr val="FF0066"/>
                </a:solidFill>
                <a:latin typeface="UTM Avo" panose="02040603050506020204" pitchFamily="18" charset="0"/>
              </a:rPr>
              <a:t>xấp tranh</a:t>
            </a:r>
            <a:endParaRPr sz="4800" b="1" dirty="0">
              <a:ln>
                <a:solidFill>
                  <a:schemeClr val="bg1"/>
                </a:solidFill>
              </a:ln>
              <a:solidFill>
                <a:srgbClr val="FF0066"/>
              </a:solidFill>
              <a:latin typeface="UTM Avo" panose="02040603050506020204" pitchFamily="18" charset="0"/>
            </a:endParaRPr>
          </a:p>
        </p:txBody>
      </p:sp>
      <p:sp>
        <p:nvSpPr>
          <p:cNvPr id="5" name="Google Shape;276;p7"/>
          <p:cNvSpPr/>
          <p:nvPr/>
        </p:nvSpPr>
        <p:spPr>
          <a:xfrm>
            <a:off x="2074518" y="4951334"/>
            <a:ext cx="4024530"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2">
                    <a:lumMod val="75000"/>
                  </a:schemeClr>
                </a:solidFill>
                <a:latin typeface="UTM Avo" panose="02040603050506020204" pitchFamily="18" charset="0"/>
              </a:rPr>
              <a:t> </a:t>
            </a:r>
            <a:r>
              <a:rPr lang="en-US" sz="4800" b="1" smtClean="0">
                <a:ln w="3175">
                  <a:noFill/>
                </a:ln>
                <a:solidFill>
                  <a:srgbClr val="7030A0"/>
                </a:solidFill>
                <a:latin typeface="UTM Avo" panose="02040603050506020204" pitchFamily="18" charset="0"/>
              </a:rPr>
              <a:t>trầm trồ</a:t>
            </a:r>
            <a:endParaRPr sz="4800" b="1" dirty="0">
              <a:ln w="3175">
                <a:noFill/>
              </a:ln>
              <a:solidFill>
                <a:srgbClr val="7030A0"/>
              </a:solidFill>
              <a:latin typeface="UTM Avo" panose="02040603050506020204" pitchFamily="18" charset="0"/>
            </a:endParaRPr>
          </a:p>
        </p:txBody>
      </p:sp>
      <p:sp>
        <p:nvSpPr>
          <p:cNvPr id="6" name="Google Shape;276;p7"/>
          <p:cNvSpPr/>
          <p:nvPr/>
        </p:nvSpPr>
        <p:spPr>
          <a:xfrm>
            <a:off x="6595839" y="4746547"/>
            <a:ext cx="4218041"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009999"/>
                </a:solidFill>
                <a:latin typeface="UTM Avo" panose="02040603050506020204" pitchFamily="18" charset="0"/>
              </a:rPr>
              <a:t> </a:t>
            </a:r>
            <a:r>
              <a:rPr lang="en-US" sz="4800" b="1" smtClean="0">
                <a:solidFill>
                  <a:srgbClr val="00CC00"/>
                </a:solidFill>
                <a:latin typeface="UTM Avo" panose="02040603050506020204" pitchFamily="18" charset="0"/>
              </a:rPr>
              <a:t>chóp nhọn</a:t>
            </a:r>
            <a:endParaRPr sz="4800" b="1" dirty="0">
              <a:solidFill>
                <a:srgbClr val="00CC0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204355"/>
              <a:ext cx="10548257" cy="1200329"/>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 Mắt lá răm: </a:t>
              </a:r>
              <a:r>
                <a:rPr lang="en-US" sz="3600" b="1" smtClean="0">
                  <a:latin typeface="Cambria" panose="02040503050406030204" pitchFamily="18" charset="0"/>
                  <a:ea typeface="Cambria" panose="02040503050406030204" pitchFamily="18" charset="0"/>
                </a:rPr>
                <a:t>Mắt một mí nhưng tròng to, đuôi mắt dài và sắc trông như đuôi của lá răm. </a:t>
              </a:r>
              <a:endParaRPr lang="en-US" sz="3600" b="1">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2046" t="6010" r="2273" b="25622"/>
          <a:stretch>
            <a:fillRect/>
          </a:stretch>
        </p:blipFill>
        <p:spPr>
          <a:xfrm>
            <a:off x="1234440" y="3729394"/>
            <a:ext cx="4297680" cy="2761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268" y="3893749"/>
            <a:ext cx="3732712" cy="280292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Xấp tranh: </a:t>
              </a:r>
              <a:r>
                <a:rPr lang="en-US" sz="3600" b="1">
                  <a:latin typeface="Cambria" panose="02040503050406030204" pitchFamily="18" charset="0"/>
                  <a:ea typeface="Cambria" panose="02040503050406030204" pitchFamily="18" charset="0"/>
                </a:rPr>
                <a:t>nhiều bức tranh cùng loại, xếp chồng lên nhau một cách ngay ngắn. </a:t>
              </a:r>
              <a:endParaRPr lang="en-US" sz="6000" b="1">
                <a:latin typeface="Cambria" panose="02040503050406030204" pitchFamily="18" charset="0"/>
                <a:ea typeface="Cambria" panose="02040503050406030204" pitchFamily="18" charset="0"/>
              </a:endParaRPr>
            </a:p>
          </p:txBody>
        </p:sp>
      </p:grpSp>
      <p:grpSp>
        <p:nvGrpSpPr>
          <p:cNvPr id="11" name="Group 10"/>
          <p:cNvGrpSpPr/>
          <p:nvPr/>
        </p:nvGrpSpPr>
        <p:grpSpPr>
          <a:xfrm>
            <a:off x="515173" y="4043360"/>
            <a:ext cx="10889509" cy="1430988"/>
            <a:chOff x="517631" y="2085020"/>
            <a:chExt cx="10889509" cy="1430988"/>
          </a:xfrm>
        </p:grpSpPr>
        <p:sp>
          <p:nvSpPr>
            <p:cNvPr id="12" name="Flowchart: Alternate Process 11"/>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Giờ hồn: </a:t>
              </a:r>
              <a:r>
                <a:rPr lang="en-US" sz="3600" b="1">
                  <a:latin typeface="Cambria" panose="02040503050406030204" pitchFamily="18" charset="0"/>
                  <a:ea typeface="Cambria" panose="02040503050406030204" pitchFamily="18" charset="0"/>
                </a:rPr>
                <a:t>có ý nói phải coi chừng, mang tính đe doạ.</a:t>
              </a:r>
              <a:endParaRPr lang="en-US" sz="9600" b="1">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BEBA8EAE-BF5A-486C-A8C5-ECC9F3942E4B}">
                <a14:imgProps xmlns:a14="http://schemas.microsoft.com/office/drawing/2010/main">
                  <a14:imgLayer r:embed="rId2">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3" name="Picture 2"/>
          <p:cNvPicPr>
            <a:picLocks noChangeAspect="1"/>
          </p:cNvPicPr>
          <p:nvPr/>
        </p:nvPicPr>
        <p:blipFill>
          <a:blip r:embed="rId3"/>
          <a:stretch>
            <a:fillRect/>
          </a:stretch>
        </p:blipFill>
        <p:spPr>
          <a:xfrm>
            <a:off x="255617" y="451794"/>
            <a:ext cx="9577646" cy="23654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r="63929" b="75873"/>
          <a:stretch>
            <a:fillRect/>
          </a:stretch>
        </p:blipFill>
        <p:spPr>
          <a:xfrm flipH="1">
            <a:off x="6689558" y="-394161"/>
            <a:ext cx="5910420" cy="2223723"/>
          </a:xfrm>
          <a:prstGeom prst="rect">
            <a:avLst/>
          </a:prstGeom>
        </p:spPr>
      </p:pic>
      <p:grpSp>
        <p:nvGrpSpPr>
          <p:cNvPr id="6" name="Group 5"/>
          <p:cNvGrpSpPr/>
          <p:nvPr/>
        </p:nvGrpSpPr>
        <p:grpSpPr>
          <a:xfrm>
            <a:off x="197374" y="173694"/>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200329"/>
            </a:xfrm>
            <a:prstGeom prst="rect">
              <a:avLst/>
            </a:prstGeom>
            <a:noFill/>
          </p:spPr>
          <p:txBody>
            <a:bodyPr wrap="square" rtlCol="0">
              <a:spAutoFit/>
            </a:bodyPr>
            <a:lstStyle/>
            <a:p>
              <a:pPr algn="just"/>
              <a:r>
                <a:rPr lang="vi-VN" sz="3600" b="1">
                  <a:solidFill>
                    <a:srgbClr val="00CC00"/>
                  </a:solidFill>
                  <a:latin typeface="Cambria" panose="02040503050406030204" pitchFamily="18" charset="0"/>
                  <a:ea typeface="Cambria" panose="02040503050406030204" pitchFamily="18" charset="0"/>
                </a:rPr>
                <a:t>1. Tài năng hội hoạ của Bống được giới thiệu như thế nào ở đoạn mở đầu? </a:t>
              </a:r>
              <a:endParaRPr lang="en-US" sz="3600" b="1">
                <a:solidFill>
                  <a:srgbClr val="00CC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133131" y="2125866"/>
            <a:ext cx="11797402" cy="4795866"/>
            <a:chOff x="133131" y="2125866"/>
            <a:chExt cx="11797402" cy="4795866"/>
          </a:xfrm>
        </p:grpSpPr>
        <p:sp>
          <p:nvSpPr>
            <p:cNvPr id="7" name="矩形: 圆角 13"/>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7" y="2397417"/>
              <a:ext cx="11381014" cy="4524315"/>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a:t>
              </a:r>
              <a:r>
                <a:rPr lang="vi-VN" sz="3600" b="1" smtClean="0">
                  <a:latin typeface="Cambria" panose="02040503050406030204" pitchFamily="18" charset="0"/>
                  <a:ea typeface="Cambria" panose="02040503050406030204" pitchFamily="18" charset="0"/>
                </a:rPr>
                <a:t>Bống </a:t>
              </a:r>
              <a:r>
                <a:rPr lang="vi-VN" sz="3600" b="1">
                  <a:latin typeface="Cambria" panose="02040503050406030204" pitchFamily="18" charset="0"/>
                  <a:ea typeface="Cambria" panose="02040503050406030204" pitchFamily="18" charset="0"/>
                </a:rPr>
                <a:t>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endParaRPr lang="vi-VN" sz="3600" b="1">
                <a:latin typeface="Cambria" panose="02040503050406030204" pitchFamily="18" charset="0"/>
                <a:ea typeface="Cambria" panose="02040503050406030204" pitchFamily="18" charset="0"/>
              </a:endParaRPr>
            </a:p>
            <a:p>
              <a:pPr algn="just"/>
              <a:r>
                <a:rPr lang="en-US" sz="3600" b="1" smtClean="0">
                  <a:latin typeface="Cambria" panose="02040503050406030204" pitchFamily="18" charset="0"/>
                  <a:ea typeface="Cambria" panose="02040503050406030204" pitchFamily="18" charset="0"/>
                </a:rPr>
                <a:t>       </a:t>
              </a:r>
              <a:endParaRPr lang="vi-VN" sz="3600" b="1">
                <a:latin typeface="Cambria" panose="02040503050406030204" pitchFamily="18" charset="0"/>
                <a:ea typeface="Cambria" panose="02040503050406030204" pitchFamily="18" charset="0"/>
              </a:endParaRPr>
            </a:p>
          </p:txBody>
        </p:sp>
      </p:grpSp>
      <p:cxnSp>
        <p:nvCxnSpPr>
          <p:cNvPr id="11" name="Straight Connector 10"/>
          <p:cNvCxnSpPr/>
          <p:nvPr/>
        </p:nvCxnSpPr>
        <p:spPr>
          <a:xfrm>
            <a:off x="1025232" y="2937164"/>
            <a:ext cx="6858000"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r="63929" b="75873"/>
          <a:stretch>
            <a:fillRect/>
          </a:stretch>
        </p:blipFill>
        <p:spPr>
          <a:xfrm flipH="1">
            <a:off x="6689558" y="-394161"/>
            <a:ext cx="5910420" cy="2223723"/>
          </a:xfrm>
          <a:prstGeom prst="rect">
            <a:avLst/>
          </a:prstGeom>
        </p:spPr>
      </p:pic>
      <p:grpSp>
        <p:nvGrpSpPr>
          <p:cNvPr id="6" name="Group 5"/>
          <p:cNvGrpSpPr/>
          <p:nvPr/>
        </p:nvGrpSpPr>
        <p:grpSpPr>
          <a:xfrm>
            <a:off x="197374" y="260441"/>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323439"/>
            </a:xfrm>
            <a:prstGeom prst="rect">
              <a:avLst/>
            </a:prstGeom>
            <a:noFill/>
          </p:spPr>
          <p:txBody>
            <a:bodyPr wrap="square" rtlCol="0">
              <a:spAutoFit/>
            </a:bodyPr>
            <a:lstStyle/>
            <a:p>
              <a:pPr algn="just"/>
              <a:r>
                <a:rPr lang="en-US" sz="4000" b="1">
                  <a:solidFill>
                    <a:srgbClr val="00CC00"/>
                  </a:solidFill>
                  <a:latin typeface="Cambria" panose="02040503050406030204" pitchFamily="18" charset="0"/>
                  <a:ea typeface="Cambria" panose="02040503050406030204" pitchFamily="18" charset="0"/>
                </a:rPr>
                <a:t>2. Điều đáng chú ý trong những bức tranh Bống vẽ là gì? </a:t>
              </a:r>
              <a:endParaRPr lang="en-US" sz="6600" b="1">
                <a:solidFill>
                  <a:srgbClr val="00CC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197374" y="2569213"/>
            <a:ext cx="11797402" cy="3208134"/>
            <a:chOff x="133131" y="2125866"/>
            <a:chExt cx="11797402" cy="4524315"/>
          </a:xfrm>
        </p:grpSpPr>
        <p:sp>
          <p:nvSpPr>
            <p:cNvPr id="7" name="矩形: 圆角 13"/>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7" y="2397417"/>
              <a:ext cx="11381014" cy="2862322"/>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a:t>
              </a:r>
              <a:r>
                <a:rPr lang="vi-VN" sz="3600" b="1" smtClean="0">
                  <a:latin typeface="Cambria" panose="02040503050406030204" pitchFamily="18" charset="0"/>
                  <a:ea typeface="Cambria" panose="02040503050406030204" pitchFamily="18" charset="0"/>
                </a:rPr>
                <a:t>Điều </a:t>
              </a:r>
              <a:r>
                <a:rPr lang="vi-VN" sz="3600" b="1">
                  <a:latin typeface="Cambria" panose="02040503050406030204" pitchFamily="18" charset="0"/>
                  <a:ea typeface="Cambria" panose="02040503050406030204" pitchFamily="18" charset="0"/>
                </a:rPr>
                <a:t>đáng chú ý trong những bức tranh Bống vẽ là Bống vẽ rất giống. Con mèo Kết ra con mèo Kết. Con chó Lu ra con chó Lu. Cây cau ra cây cau. Bố Lít nó ra bố Lít. Mẹ Phít nó cũng chẳng lẫn được với ai, cái mặt tròn như đồng xu với hai con mắt lá răm. </a:t>
              </a:r>
              <a:r>
                <a:rPr lang="en-US" sz="3600" b="1" smtClean="0">
                  <a:latin typeface="Cambria" panose="02040503050406030204" pitchFamily="18" charset="0"/>
                  <a:ea typeface="Cambria" panose="02040503050406030204" pitchFamily="18" charset="0"/>
                </a:rPr>
                <a:t>       </a:t>
              </a:r>
              <a:endParaRPr lang="vi-VN" sz="3600" b="1">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r="63929" b="75873"/>
          <a:stretch>
            <a:fillRect/>
          </a:stretch>
        </p:blipFill>
        <p:spPr>
          <a:xfrm flipH="1">
            <a:off x="6689558" y="-394161"/>
            <a:ext cx="5910420" cy="2223723"/>
          </a:xfrm>
          <a:prstGeom prst="rect">
            <a:avLst/>
          </a:prstGeom>
        </p:spPr>
      </p:pic>
      <p:grpSp>
        <p:nvGrpSpPr>
          <p:cNvPr id="6" name="Group 5"/>
          <p:cNvGrpSpPr/>
          <p:nvPr/>
        </p:nvGrpSpPr>
        <p:grpSpPr>
          <a:xfrm>
            <a:off x="197374" y="260441"/>
            <a:ext cx="11668916" cy="1761674"/>
            <a:chOff x="197374" y="173694"/>
            <a:chExt cx="11668916" cy="1761674"/>
          </a:xfrm>
        </p:grpSpPr>
        <p:sp>
          <p:nvSpPr>
            <p:cNvPr id="3" name="Rounded Rectangle 2"/>
            <p:cNvSpPr/>
            <p:nvPr/>
          </p:nvSpPr>
          <p:spPr>
            <a:xfrm>
              <a:off x="197374" y="173694"/>
              <a:ext cx="11668916" cy="176167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569660"/>
            </a:xfrm>
            <a:prstGeom prst="rect">
              <a:avLst/>
            </a:prstGeom>
            <a:noFill/>
          </p:spPr>
          <p:txBody>
            <a:bodyPr wrap="square" rtlCol="0">
              <a:spAutoFit/>
            </a:bodyPr>
            <a:lstStyle/>
            <a:p>
              <a:pPr algn="just"/>
              <a:r>
                <a:rPr lang="vi-VN" sz="3200" b="1">
                  <a:solidFill>
                    <a:srgbClr val="00CC00"/>
                  </a:solidFill>
                  <a:latin typeface="Cambria" panose="02040503050406030204" pitchFamily="18" charset="0"/>
                  <a:ea typeface="Cambria" panose="02040503050406030204" pitchFamily="18" charset="0"/>
                </a:rPr>
                <a:t>3. Em hiểu thế nào về nhận xét của ông hoạ sĩ Phan đối với tranh Bống vẽ: </a:t>
              </a:r>
              <a:r>
                <a:rPr lang="vi-VN" sz="3200" b="1">
                  <a:solidFill>
                    <a:schemeClr val="accent6">
                      <a:lumMod val="75000"/>
                    </a:schemeClr>
                  </a:solidFill>
                  <a:latin typeface="Cambria" panose="02040503050406030204" pitchFamily="18" charset="0"/>
                  <a:ea typeface="Cambria" panose="02040503050406030204" pitchFamily="18" charset="0"/>
                </a:rPr>
                <a:t>“Chà chà! Vẽ như đồng cỏ đến kì nở hoa!"? </a:t>
              </a:r>
              <a:r>
                <a:rPr lang="vi-VN" sz="3200" b="1">
                  <a:solidFill>
                    <a:schemeClr val="accent6">
                      <a:lumMod val="50000"/>
                    </a:schemeClr>
                  </a:solidFill>
                  <a:latin typeface="Cambria" panose="02040503050406030204" pitchFamily="18" charset="0"/>
                  <a:ea typeface="Cambria" panose="02040503050406030204" pitchFamily="18" charset="0"/>
                </a:rPr>
                <a:t>Chọn câu trả lời dưới đây hoặc nêu ý kiến của em.</a:t>
              </a:r>
              <a:r>
                <a:rPr lang="en-US" sz="3200" b="1">
                  <a:solidFill>
                    <a:schemeClr val="accent6">
                      <a:lumMod val="50000"/>
                    </a:schemeClr>
                  </a:solidFill>
                  <a:latin typeface="Cambria" panose="02040503050406030204" pitchFamily="18" charset="0"/>
                  <a:ea typeface="Cambria" panose="02040503050406030204" pitchFamily="18" charset="0"/>
                </a:rPr>
                <a:t> </a:t>
              </a:r>
              <a:endParaRPr lang="en-US" sz="3200" b="1">
                <a:solidFill>
                  <a:schemeClr val="accent6">
                    <a:lumMod val="50000"/>
                  </a:schemeClr>
                </a:solidFill>
                <a:latin typeface="Cambria" panose="02040503050406030204" pitchFamily="18" charset="0"/>
                <a:ea typeface="Cambria" panose="02040503050406030204" pitchFamily="18" charset="0"/>
              </a:endParaRPr>
            </a:p>
          </p:txBody>
        </p:sp>
      </p:grpSp>
      <p:sp>
        <p:nvSpPr>
          <p:cNvPr id="10" name="ĐÚNG"/>
          <p:cNvSpPr/>
          <p:nvPr/>
        </p:nvSpPr>
        <p:spPr>
          <a:xfrm>
            <a:off x="332999" y="2433404"/>
            <a:ext cx="10473546" cy="12934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smtClean="0">
                <a:solidFill>
                  <a:schemeClr val="accent6">
                    <a:lumMod val="50000"/>
                  </a:schemeClr>
                </a:solidFill>
                <a:latin typeface="Cambria" panose="02040503050406030204" pitchFamily="18" charset="0"/>
                <a:ea typeface="Cambria" panose="02040503050406030204" pitchFamily="18" charset="0"/>
              </a:rPr>
              <a:t>A</a:t>
            </a:r>
            <a:r>
              <a:rPr lang="en-US" sz="4000" b="1">
                <a:solidFill>
                  <a:schemeClr val="accent6">
                    <a:lumMod val="50000"/>
                  </a:schemeClr>
                </a:solidFill>
                <a:latin typeface="Cambria" panose="02040503050406030204" pitchFamily="18" charset="0"/>
                <a:ea typeface="Cambria" panose="02040503050406030204" pitchFamily="18" charset="0"/>
              </a:rPr>
              <a:t>. Khen tranh của Bống vẽ rất sinh động, tự nhiên.</a:t>
            </a:r>
            <a:endParaRPr lang="en-US" sz="13800" b="1">
              <a:solidFill>
                <a:schemeClr val="accent6">
                  <a:lumMod val="50000"/>
                </a:schemeClr>
              </a:solidFill>
              <a:latin typeface="Cambria" panose="02040503050406030204" pitchFamily="18" charset="0"/>
              <a:ea typeface="Cambria" panose="02040503050406030204" pitchFamily="18" charset="0"/>
            </a:endParaRPr>
          </a:p>
        </p:txBody>
      </p:sp>
      <p:pic>
        <p:nvPicPr>
          <p:cNvPr id="11" name="Đú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2782" y="2261176"/>
            <a:ext cx="1557448" cy="1618810"/>
          </a:xfrm>
          <a:prstGeom prst="rect">
            <a:avLst/>
          </a:prstGeom>
        </p:spPr>
      </p:pic>
      <p:sp>
        <p:nvSpPr>
          <p:cNvPr id="12" name="SAI"/>
          <p:cNvSpPr/>
          <p:nvPr/>
        </p:nvSpPr>
        <p:spPr>
          <a:xfrm>
            <a:off x="332999" y="3977714"/>
            <a:ext cx="10363202" cy="10376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pPr>
            <a:r>
              <a:rPr lang="en-US" sz="4000" b="1">
                <a:solidFill>
                  <a:schemeClr val="accent6">
                    <a:lumMod val="50000"/>
                  </a:schemeClr>
                </a:solidFill>
                <a:latin typeface="Cambria" panose="02040503050406030204" pitchFamily="18" charset="0"/>
                <a:ea typeface="Cambria" panose="02040503050406030204" pitchFamily="18" charset="0"/>
              </a:rPr>
              <a:t>B. Khen Bống có năng khiếu vẽ tranh.</a:t>
            </a:r>
            <a:r>
              <a:rPr lang="en-US" sz="4400" b="1">
                <a:solidFill>
                  <a:schemeClr val="accent6">
                    <a:lumMod val="50000"/>
                  </a:schemeClr>
                </a:solidFill>
                <a:latin typeface="Cambria" panose="02040503050406030204" pitchFamily="18" charset="0"/>
                <a:ea typeface="Cambria" panose="02040503050406030204" pitchFamily="18" charset="0"/>
              </a:rPr>
              <a:t> </a:t>
            </a:r>
            <a:endParaRPr lang="en-US" sz="16600" b="1">
              <a:solidFill>
                <a:schemeClr val="accent6">
                  <a:lumMod val="50000"/>
                </a:schemeClr>
              </a:solidFill>
              <a:latin typeface="Cambria" panose="02040503050406030204" pitchFamily="18" charset="0"/>
              <a:ea typeface="Cambria" panose="02040503050406030204" pitchFamily="18" charset="0"/>
            </a:endParaRPr>
          </a:p>
        </p:txBody>
      </p:sp>
      <p:pic>
        <p:nvPicPr>
          <p:cNvPr id="13" name="Sa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8842" y="3811663"/>
            <a:ext cx="1665329" cy="1624834"/>
          </a:xfrm>
          <a:prstGeom prst="rect">
            <a:avLst/>
          </a:prstGeom>
        </p:spPr>
      </p:pic>
      <p:sp>
        <p:nvSpPr>
          <p:cNvPr id="14" name="SAI"/>
          <p:cNvSpPr/>
          <p:nvPr/>
        </p:nvSpPr>
        <p:spPr>
          <a:xfrm>
            <a:off x="332999" y="5152716"/>
            <a:ext cx="10363202" cy="14492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a:solidFill>
                  <a:schemeClr val="accent6">
                    <a:lumMod val="50000"/>
                  </a:schemeClr>
                </a:solidFill>
                <a:latin typeface="Cambria" panose="02040503050406030204" pitchFamily="18" charset="0"/>
                <a:ea typeface="Cambria" panose="02040503050406030204" pitchFamily="18" charset="0"/>
              </a:rPr>
              <a:t>C. Dự đoán Bống sẽ là một hoạ sĩ tài năng trong tương lai.</a:t>
            </a:r>
            <a:endParaRPr lang="en-US" sz="4000" b="1">
              <a:solidFill>
                <a:schemeClr val="accent6">
                  <a:lumMod val="50000"/>
                </a:schemeClr>
              </a:solidFill>
              <a:latin typeface="Cambria" panose="02040503050406030204" pitchFamily="18" charset="0"/>
              <a:ea typeface="Cambria" panose="02040503050406030204" pitchFamily="18" charset="0"/>
            </a:endParaRPr>
          </a:p>
        </p:txBody>
      </p:sp>
      <p:pic>
        <p:nvPicPr>
          <p:cNvPr id="15" name="Sa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8842" y="5391777"/>
            <a:ext cx="1665329" cy="16248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14"/>
                  </p:tgtEl>
                </p:cond>
              </p:nextCondLst>
            </p:seq>
          </p:childTnLst>
        </p:cTn>
      </p:par>
    </p:tnLst>
    <p:bldLst>
      <p:bldP spid="10"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r="63929" b="75873"/>
          <a:stretch>
            <a:fillRect/>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0654148" cy="1200329"/>
            </a:xfrm>
            <a:prstGeom prst="rect">
              <a:avLst/>
            </a:prstGeom>
            <a:noFill/>
          </p:spPr>
          <p:txBody>
            <a:bodyPr wrap="square" rtlCol="0">
              <a:spAutoFit/>
            </a:bodyPr>
            <a:lstStyle/>
            <a:p>
              <a:pPr algn="just"/>
              <a:r>
                <a:rPr lang="vi-VN" sz="3600" b="1">
                  <a:solidFill>
                    <a:srgbClr val="00CC00"/>
                  </a:solidFill>
                  <a:latin typeface="Cambria" panose="02040503050406030204" pitchFamily="18" charset="0"/>
                  <a:ea typeface="Cambria" panose="02040503050406030204" pitchFamily="18" charset="0"/>
                </a:rPr>
                <a:t>4. Những chi tiết nào trong bài cho thấy Bống có </a:t>
              </a:r>
              <a:r>
                <a:rPr lang="vi-VN" sz="3600" b="1">
                  <a:solidFill>
                    <a:schemeClr val="accent6">
                      <a:lumMod val="75000"/>
                    </a:schemeClr>
                  </a:solidFill>
                  <a:latin typeface="Cambria" panose="02040503050406030204" pitchFamily="18" charset="0"/>
                  <a:ea typeface="Cambria" panose="02040503050406030204" pitchFamily="18" charset="0"/>
                </a:rPr>
                <a:t>trí tưởng tượng</a:t>
              </a:r>
              <a:r>
                <a:rPr lang="vi-VN" sz="3600" b="1">
                  <a:solidFill>
                    <a:srgbClr val="00CC00"/>
                  </a:solidFill>
                  <a:latin typeface="Cambria" panose="02040503050406030204" pitchFamily="18" charset="0"/>
                  <a:ea typeface="Cambria" panose="02040503050406030204" pitchFamily="18" charset="0"/>
                </a:rPr>
                <a:t> rất phong phú? </a:t>
              </a:r>
              <a:r>
                <a:rPr lang="en-US" sz="3600" b="1">
                  <a:solidFill>
                    <a:srgbClr val="00CC00"/>
                  </a:solidFill>
                  <a:latin typeface="Cambria" panose="02040503050406030204" pitchFamily="18" charset="0"/>
                  <a:ea typeface="Cambria" panose="02040503050406030204" pitchFamily="18" charset="0"/>
                </a:rPr>
                <a:t> </a:t>
              </a:r>
              <a:endParaRPr lang="en-US" sz="3600" b="1">
                <a:solidFill>
                  <a:srgbClr val="00CC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197374" y="1932958"/>
            <a:ext cx="11797402" cy="4707685"/>
            <a:chOff x="133131" y="2125866"/>
            <a:chExt cx="11797402" cy="5540295"/>
          </a:xfrm>
        </p:grpSpPr>
        <p:sp>
          <p:nvSpPr>
            <p:cNvPr id="7" name="矩形: 圆角 13"/>
            <p:cNvSpPr/>
            <p:nvPr/>
          </p:nvSpPr>
          <p:spPr>
            <a:xfrm>
              <a:off x="133131" y="2125866"/>
              <a:ext cx="11797402" cy="554029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6" y="2238647"/>
              <a:ext cx="11455325" cy="2064599"/>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 Khi được họa sĩ hỏi: “Sao dưới bụng con gà mái mẹ lại có một hàng chấm chấm?”. Bống trả lời: “Đó là tí của nó ạ. Không có tí, gà con bú mẹ sao được ạ.”</a:t>
              </a:r>
              <a:endParaRPr lang="vi-VN" sz="6000" b="1">
                <a:latin typeface="Cambria" panose="02040503050406030204" pitchFamily="18" charset="0"/>
                <a:ea typeface="Cambria" panose="02040503050406030204" pitchFamily="18" charset="0"/>
              </a:endParaRPr>
            </a:p>
          </p:txBody>
        </p:sp>
      </p:grpSp>
      <p:sp>
        <p:nvSpPr>
          <p:cNvPr id="10" name="TextBox 9"/>
          <p:cNvSpPr txBox="1"/>
          <p:nvPr/>
        </p:nvSpPr>
        <p:spPr>
          <a:xfrm>
            <a:off x="384582" y="3905686"/>
            <a:ext cx="11455325" cy="2308324"/>
          </a:xfrm>
          <a:prstGeom prst="rect">
            <a:avLst/>
          </a:prstGeom>
          <a:noFill/>
        </p:spPr>
        <p:txBody>
          <a:bodyPr wrap="square" rtlCol="0">
            <a:spAutoFit/>
          </a:bodyPr>
          <a:lstStyle/>
          <a:p>
            <a:pPr algn="just"/>
            <a:r>
              <a:rPr lang="vi-VN" sz="3600" b="1">
                <a:solidFill>
                  <a:schemeClr val="accent5">
                    <a:lumMod val="50000"/>
                  </a:schemeClr>
                </a:solidFill>
                <a:latin typeface="Cambria" panose="02040503050406030204" pitchFamily="18" charset="0"/>
                <a:ea typeface="Cambria" panose="02040503050406030204" pitchFamily="18" charset="0"/>
              </a:rPr>
              <a:t>- Khi được hỏi: “Thế con chuột nhắt đứng cạnh cái vòng tròn có hai chóp nhọn là cái gì?”. Bống trả lời: “Là lưng con mèo. Ý cháu là... hỡi tên chuột kia, mi hãy giờ hồn, mèo chưa quay đầu lại đâu!”</a:t>
            </a:r>
            <a:endParaRPr lang="vi-VN" sz="9600" b="1">
              <a:solidFill>
                <a:schemeClr val="accent5">
                  <a:lumMod val="50000"/>
                </a:schemeClr>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r="63929" b="75873"/>
          <a:stretch>
            <a:fillRect/>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0654148" cy="1323439"/>
            </a:xfrm>
            <a:prstGeom prst="rect">
              <a:avLst/>
            </a:prstGeom>
            <a:noFill/>
          </p:spPr>
          <p:txBody>
            <a:bodyPr wrap="square" rtlCol="0">
              <a:spAutoFit/>
            </a:bodyPr>
            <a:lstStyle/>
            <a:p>
              <a:pPr algn="just"/>
              <a:r>
                <a:rPr lang="vi-VN" sz="4000" b="1">
                  <a:solidFill>
                    <a:srgbClr val="00CC00"/>
                  </a:solidFill>
                  <a:latin typeface="Cambria" panose="02040503050406030204" pitchFamily="18" charset="0"/>
                  <a:ea typeface="Cambria" panose="02040503050406030204" pitchFamily="18" charset="0"/>
                </a:rPr>
                <a:t>5. Em có ấn tượng với nhân vật nào trong các bức vẽ của Bống? Vì sao? </a:t>
              </a:r>
              <a:endParaRPr lang="en-US" sz="6600" b="1">
                <a:solidFill>
                  <a:srgbClr val="00CC00"/>
                </a:solidFill>
                <a:latin typeface="Cambria" panose="02040503050406030204" pitchFamily="18" charset="0"/>
                <a:ea typeface="Cambria" panose="02040503050406030204" pitchFamily="18" charset="0"/>
              </a:endParaRPr>
            </a:p>
          </p:txBody>
        </p:sp>
      </p:grpSp>
      <p:grpSp>
        <p:nvGrpSpPr>
          <p:cNvPr id="4" name="Group 3"/>
          <p:cNvGrpSpPr/>
          <p:nvPr/>
        </p:nvGrpSpPr>
        <p:grpSpPr>
          <a:xfrm>
            <a:off x="3386495" y="2907320"/>
            <a:ext cx="8592009" cy="2639042"/>
            <a:chOff x="3416475" y="1932959"/>
            <a:chExt cx="8592009" cy="2639042"/>
          </a:xfrm>
        </p:grpSpPr>
        <p:sp>
          <p:nvSpPr>
            <p:cNvPr id="7" name="矩形: 圆角 13"/>
            <p:cNvSpPr/>
            <p:nvPr/>
          </p:nvSpPr>
          <p:spPr>
            <a:xfrm>
              <a:off x="3416475" y="1932959"/>
              <a:ext cx="8592009" cy="26390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TextBox 9"/>
            <p:cNvSpPr txBox="1"/>
            <p:nvPr/>
          </p:nvSpPr>
          <p:spPr>
            <a:xfrm>
              <a:off x="3690002" y="2048657"/>
              <a:ext cx="8044953" cy="2308324"/>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Em có ấn tượng với nhân vật chuột nhắt trong các bức vẽ của Bống. Vì chuột nhắt đang đứng trên đầu </a:t>
              </a:r>
              <a:r>
                <a:rPr lang="en-US" sz="3600" b="1" smtClean="0">
                  <a:latin typeface="Cambria" panose="02040503050406030204" pitchFamily="18" charset="0"/>
                  <a:ea typeface="Cambria" panose="02040503050406030204" pitchFamily="18" charset="0"/>
                </a:rPr>
                <a:t>con </a:t>
              </a:r>
              <a:r>
                <a:rPr lang="vi-VN" sz="3600" b="1" smtClean="0">
                  <a:latin typeface="Cambria" panose="02040503050406030204" pitchFamily="18" charset="0"/>
                  <a:ea typeface="Cambria" panose="02040503050406030204" pitchFamily="18" charset="0"/>
                </a:rPr>
                <a:t>mèo </a:t>
              </a:r>
              <a:r>
                <a:rPr lang="vi-VN" sz="3600" b="1">
                  <a:latin typeface="Cambria" panose="02040503050406030204" pitchFamily="18" charset="0"/>
                  <a:ea typeface="Cambria" panose="02040503050406030204" pitchFamily="18" charset="0"/>
                </a:rPr>
                <a:t>rất dũng cảm. </a:t>
              </a:r>
              <a:endParaRPr lang="vi-VN" sz="23900" b="1">
                <a:solidFill>
                  <a:schemeClr val="accent5">
                    <a:lumMod val="50000"/>
                  </a:schemeClr>
                </a:solidFill>
                <a:latin typeface="Cambria" panose="02040503050406030204" pitchFamily="18" charset="0"/>
                <a:ea typeface="Cambria" panose="02040503050406030204" pitchFamily="18" charset="0"/>
              </a:endParaRPr>
            </a:p>
          </p:txBody>
        </p:sp>
      </p:grpSp>
      <p:pic>
        <p:nvPicPr>
          <p:cNvPr id="1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a:fillRect/>
          </a:stretch>
        </p:blipFill>
        <p:spPr>
          <a:xfrm>
            <a:off x="-558974" y="1539145"/>
            <a:ext cx="4625309" cy="5276070"/>
          </a:xfrm>
          <a:prstGeom prst="rect">
            <a:avLst/>
          </a:prstGeom>
        </p:spPr>
      </p:pic>
      <p:sp>
        <p:nvSpPr>
          <p:cNvPr id="13" name="TextBox 12"/>
          <p:cNvSpPr txBox="1"/>
          <p:nvPr/>
        </p:nvSpPr>
        <p:spPr>
          <a:xfrm>
            <a:off x="6689558" y="2053652"/>
            <a:ext cx="2064698" cy="830997"/>
          </a:xfrm>
          <a:prstGeom prst="rect">
            <a:avLst/>
          </a:prstGeom>
          <a:noFill/>
        </p:spPr>
        <p:txBody>
          <a:bodyPr wrap="square" rtlCol="0">
            <a:spAutoFit/>
          </a:bodyPr>
          <a:lstStyle/>
          <a:p>
            <a:r>
              <a:rPr lang="en-US" sz="4800" b="1" u="sng" smtClean="0">
                <a:latin typeface="Cambria" panose="02040503050406030204" pitchFamily="18" charset="0"/>
                <a:ea typeface="Cambria" panose="02040503050406030204" pitchFamily="18" charset="0"/>
              </a:rPr>
              <a:t>Ví dụ</a:t>
            </a:r>
            <a:endParaRPr lang="en-US" sz="4800" b="1" u="sng">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r="63929" b="75873"/>
          <a:stretch>
            <a:fillRect/>
          </a:stretch>
        </p:blipFill>
        <p:spPr>
          <a:xfrm flipH="1">
            <a:off x="6689558" y="-394161"/>
            <a:ext cx="5910420" cy="2223723"/>
          </a:xfrm>
          <a:prstGeom prst="rect">
            <a:avLst/>
          </a:prstGeom>
        </p:spPr>
      </p:pic>
      <p:grpSp>
        <p:nvGrpSpPr>
          <p:cNvPr id="6" name="Group 5"/>
          <p:cNvGrpSpPr/>
          <p:nvPr/>
        </p:nvGrpSpPr>
        <p:grpSpPr>
          <a:xfrm>
            <a:off x="5466601" y="1687942"/>
            <a:ext cx="4257651" cy="823689"/>
            <a:chOff x="197374" y="173694"/>
            <a:chExt cx="11163353" cy="1569931"/>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2" y="277089"/>
              <a:ext cx="10654149" cy="1466536"/>
            </a:xfrm>
            <a:prstGeom prst="rect">
              <a:avLst/>
            </a:prstGeom>
            <a:noFill/>
          </p:spPr>
          <p:txBody>
            <a:bodyPr wrap="square" rtlCol="0">
              <a:spAutoFit/>
            </a:bodyPr>
            <a:lstStyle/>
            <a:p>
              <a:pPr algn="ctr"/>
              <a:r>
                <a:rPr lang="en-US" sz="4400" b="1" smtClean="0">
                  <a:solidFill>
                    <a:srgbClr val="00CC00"/>
                  </a:solidFill>
                  <a:latin typeface="Cambria" panose="02040503050406030204" pitchFamily="18" charset="0"/>
                  <a:ea typeface="Cambria" panose="02040503050406030204" pitchFamily="18" charset="0"/>
                </a:rPr>
                <a:t>NỘI DUNG BÀI</a:t>
              </a:r>
              <a:endParaRPr lang="en-US" sz="7200" b="1">
                <a:solidFill>
                  <a:srgbClr val="00CC00"/>
                </a:solidFill>
                <a:latin typeface="Cambria" panose="02040503050406030204" pitchFamily="18" charset="0"/>
                <a:ea typeface="Cambria" panose="02040503050406030204" pitchFamily="18" charset="0"/>
              </a:endParaRPr>
            </a:p>
          </p:txBody>
        </p:sp>
      </p:grpSp>
      <p:grpSp>
        <p:nvGrpSpPr>
          <p:cNvPr id="4" name="Group 3"/>
          <p:cNvGrpSpPr/>
          <p:nvPr/>
        </p:nvGrpSpPr>
        <p:grpSpPr>
          <a:xfrm>
            <a:off x="3431465" y="2983043"/>
            <a:ext cx="8592009" cy="2865141"/>
            <a:chOff x="3416475" y="1932959"/>
            <a:chExt cx="8592009" cy="2701021"/>
          </a:xfrm>
        </p:grpSpPr>
        <p:sp>
          <p:nvSpPr>
            <p:cNvPr id="7" name="矩形: 圆角 13"/>
            <p:cNvSpPr/>
            <p:nvPr/>
          </p:nvSpPr>
          <p:spPr>
            <a:xfrm>
              <a:off x="3416475" y="1932959"/>
              <a:ext cx="8592009" cy="2639042"/>
            </a:xfrm>
            <a:prstGeom prst="roundRect">
              <a:avLst>
                <a:gd name="adj" fmla="val 5740"/>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TextBox 9"/>
            <p:cNvSpPr txBox="1"/>
            <p:nvPr/>
          </p:nvSpPr>
          <p:spPr>
            <a:xfrm>
              <a:off x="3690002" y="2048657"/>
              <a:ext cx="8044953" cy="2585323"/>
            </a:xfrm>
            <a:prstGeom prst="rect">
              <a:avLst/>
            </a:prstGeom>
            <a:noFill/>
          </p:spPr>
          <p:txBody>
            <a:bodyPr wrap="square" rtlCol="0">
              <a:spAutoFit/>
            </a:bodyPr>
            <a:lstStyle/>
            <a:p>
              <a:pPr algn="just"/>
              <a:r>
                <a:rPr lang="en-US" sz="5400" b="1" smtClean="0">
                  <a:solidFill>
                    <a:srgbClr val="002060"/>
                  </a:solidFill>
                  <a:latin typeface="Cambria" panose="02040503050406030204" pitchFamily="18" charset="0"/>
                  <a:ea typeface="Cambria" panose="02040503050406030204" pitchFamily="18" charset="0"/>
                </a:rPr>
                <a:t>Đam mê hội họa sẽ đem đến niềm vui cho các bạn nhỏ.</a:t>
              </a:r>
              <a:endParaRPr lang="vi-VN" sz="49600" b="1">
                <a:solidFill>
                  <a:schemeClr val="accent5">
                    <a:lumMod val="50000"/>
                  </a:schemeClr>
                </a:solidFill>
                <a:latin typeface="Cambria" panose="02040503050406030204" pitchFamily="18" charset="0"/>
                <a:ea typeface="Cambria" panose="02040503050406030204" pitchFamily="18" charset="0"/>
              </a:endParaRPr>
            </a:p>
          </p:txBody>
        </p:sp>
      </p:grpSp>
      <p:pic>
        <p:nvPicPr>
          <p:cNvPr id="1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a:fillRect/>
          </a:stretch>
        </p:blipFill>
        <p:spPr>
          <a:xfrm>
            <a:off x="-558974" y="1539145"/>
            <a:ext cx="4625309" cy="5276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l="63929" b="51534"/>
          <a:stretch>
            <a:fillRect/>
          </a:stretch>
        </p:blipFill>
        <p:spPr>
          <a:xfrm>
            <a:off x="5997406" y="-253180"/>
            <a:ext cx="6030277" cy="3486359"/>
          </a:xfrm>
          <a:prstGeom prst="rect">
            <a:avLst/>
          </a:prstGeom>
        </p:spPr>
      </p:pic>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4" name="Picture 3"/>
          <p:cNvPicPr>
            <a:picLocks noChangeAspect="1"/>
          </p:cNvPicPr>
          <p:nvPr/>
        </p:nvPicPr>
        <p:blipFill>
          <a:blip r:embed="rId4"/>
          <a:stretch>
            <a:fillRect/>
          </a:stretch>
        </p:blipFill>
        <p:spPr>
          <a:xfrm>
            <a:off x="2289241" y="527359"/>
            <a:ext cx="10022693" cy="3865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l="63929" b="51534"/>
          <a:stretch>
            <a:fillRect/>
          </a:stretch>
        </p:blipFill>
        <p:spPr>
          <a:xfrm>
            <a:off x="266077" y="1379677"/>
            <a:ext cx="6030277" cy="3486359"/>
          </a:xfrm>
          <a:prstGeom prst="rect">
            <a:avLst/>
          </a:prstGeom>
        </p:spPr>
      </p:pic>
      <p:pic>
        <p:nvPicPr>
          <p:cNvPr id="3" name="图片 4" descr="卡通人物&#10;&#10;低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3095" t="55606" r="69881"/>
          <a:stretch>
            <a:fillRect/>
          </a:stretch>
        </p:blipFill>
        <p:spPr>
          <a:xfrm rot="21236918">
            <a:off x="-245873" y="1597508"/>
            <a:ext cx="5516297" cy="5097439"/>
          </a:xfrm>
          <a:prstGeom prst="rect">
            <a:avLst/>
          </a:prstGeom>
        </p:spPr>
      </p:pic>
      <p:pic>
        <p:nvPicPr>
          <p:cNvPr id="8" name="Picture 7"/>
          <p:cNvPicPr>
            <a:picLocks noChangeAspect="1"/>
          </p:cNvPicPr>
          <p:nvPr/>
        </p:nvPicPr>
        <p:blipFill>
          <a:blip r:embed="rId3"/>
          <a:stretch>
            <a:fillRect/>
          </a:stretch>
        </p:blipFill>
        <p:spPr>
          <a:xfrm>
            <a:off x="3715615" y="501889"/>
            <a:ext cx="7998645" cy="303607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r="63929" b="75873"/>
          <a:stretch>
            <a:fillRect/>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90"/>
              <a:ext cx="10654148" cy="646331"/>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1. Tìm nghĩa ở cột B phù hợp với mỗi từ ở cột A. </a:t>
              </a:r>
              <a:r>
                <a:rPr lang="vi-VN" sz="3600" b="1">
                  <a:solidFill>
                    <a:schemeClr val="accent4">
                      <a:lumMod val="50000"/>
                    </a:schemeClr>
                  </a:solidFill>
                  <a:latin typeface="Cambria" panose="02040503050406030204" pitchFamily="18" charset="0"/>
                  <a:ea typeface="Cambria" panose="02040503050406030204" pitchFamily="18" charset="0"/>
                </a:rPr>
                <a:t> </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grpSp>
      <p:grpSp>
        <p:nvGrpSpPr>
          <p:cNvPr id="22" name="Group 21"/>
          <p:cNvGrpSpPr/>
          <p:nvPr/>
        </p:nvGrpSpPr>
        <p:grpSpPr>
          <a:xfrm>
            <a:off x="198554" y="1573967"/>
            <a:ext cx="11797402" cy="5048874"/>
            <a:chOff x="198554" y="1573967"/>
            <a:chExt cx="11797402" cy="5048874"/>
          </a:xfrm>
        </p:grpSpPr>
        <p:sp>
          <p:nvSpPr>
            <p:cNvPr id="4" name="矩形: 圆角 13"/>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Oval 7"/>
            <p:cNvSpPr/>
            <p:nvPr/>
          </p:nvSpPr>
          <p:spPr>
            <a:xfrm>
              <a:off x="1849472" y="1829562"/>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UTM Futura Extra" panose="02040603050506020204" pitchFamily="18" charset="0"/>
                </a:rPr>
                <a:t>A</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9" name="Oval 8"/>
            <p:cNvSpPr/>
            <p:nvPr/>
          </p:nvSpPr>
          <p:spPr>
            <a:xfrm>
              <a:off x="8076622" y="1808313"/>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UTM Futura Extra" panose="02040603050506020204" pitchFamily="18" charset="0"/>
                </a:rPr>
                <a:t>B</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10" name="Oval 9"/>
            <p:cNvSpPr/>
            <p:nvPr/>
          </p:nvSpPr>
          <p:spPr>
            <a:xfrm>
              <a:off x="464698" y="3042671"/>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tác </a:t>
              </a:r>
              <a:endParaRPr lang="en-US" sz="3200" b="1">
                <a:solidFill>
                  <a:srgbClr val="002060"/>
                </a:solidFill>
                <a:latin typeface="Cambria" panose="02040503050406030204" pitchFamily="18" charset="0"/>
                <a:ea typeface="Cambria" panose="02040503050406030204" pitchFamily="18" charset="0"/>
              </a:endParaRPr>
            </a:p>
          </p:txBody>
        </p:sp>
        <p:sp>
          <p:nvSpPr>
            <p:cNvPr id="11" name="Oval 10"/>
            <p:cNvSpPr/>
            <p:nvPr/>
          </p:nvSpPr>
          <p:spPr>
            <a:xfrm>
              <a:off x="464698" y="41086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tạo </a:t>
              </a:r>
              <a:endParaRPr lang="en-US" sz="3200" b="1">
                <a:solidFill>
                  <a:srgbClr val="002060"/>
                </a:solidFill>
                <a:latin typeface="Cambria" panose="02040503050406030204" pitchFamily="18" charset="0"/>
                <a:ea typeface="Cambria" panose="02040503050406030204" pitchFamily="18" charset="0"/>
              </a:endParaRPr>
            </a:p>
          </p:txBody>
        </p:sp>
        <p:sp>
          <p:nvSpPr>
            <p:cNvPr id="12" name="Oval 11"/>
            <p:cNvSpPr/>
            <p:nvPr/>
          </p:nvSpPr>
          <p:spPr>
            <a:xfrm>
              <a:off x="515350" y="5186264"/>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chế </a:t>
              </a:r>
              <a:endParaRPr lang="en-US" sz="3200" b="1">
                <a:solidFill>
                  <a:srgbClr val="002060"/>
                </a:solidFill>
                <a:latin typeface="Cambria" panose="02040503050406030204" pitchFamily="18" charset="0"/>
                <a:ea typeface="Cambria" panose="02040503050406030204" pitchFamily="18" charset="0"/>
              </a:endParaRPr>
            </a:p>
          </p:txBody>
        </p:sp>
        <p:grpSp>
          <p:nvGrpSpPr>
            <p:cNvPr id="15" name="Group 14"/>
            <p:cNvGrpSpPr/>
            <p:nvPr/>
          </p:nvGrpSpPr>
          <p:grpSpPr>
            <a:xfrm>
              <a:off x="4811843" y="2772851"/>
              <a:ext cx="7060367" cy="1081002"/>
              <a:chOff x="4811843" y="2892771"/>
              <a:chExt cx="7060367" cy="1081002"/>
            </a:xfrm>
          </p:grpSpPr>
          <p:sp>
            <p:nvSpPr>
              <p:cNvPr id="13" name="Rounded Rectangle 12"/>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856813" y="2892771"/>
                <a:ext cx="6950672"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Tạo ra những giá trị mới về vật chất hoặc tinh thần</a:t>
                </a:r>
                <a:endParaRPr lang="en-US" sz="3200" b="1">
                  <a:latin typeface="Cambria" panose="02040503050406030204" pitchFamily="18" charset="0"/>
                  <a:ea typeface="Cambria" panose="02040503050406030204" pitchFamily="18" charset="0"/>
                </a:endParaRPr>
              </a:p>
            </p:txBody>
          </p:sp>
        </p:grpSp>
        <p:grpSp>
          <p:nvGrpSpPr>
            <p:cNvPr id="16" name="Group 15"/>
            <p:cNvGrpSpPr/>
            <p:nvPr/>
          </p:nvGrpSpPr>
          <p:grpSpPr>
            <a:xfrm>
              <a:off x="4811843" y="4027911"/>
              <a:ext cx="7060367" cy="1081002"/>
              <a:chOff x="4811843" y="2892771"/>
              <a:chExt cx="7060367" cy="1081002"/>
            </a:xfrm>
          </p:grpSpPr>
          <p:sp>
            <p:nvSpPr>
              <p:cNvPr id="17" name="Rounded Rectangle 16"/>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56813" y="2892771"/>
                <a:ext cx="6950672"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Nghĩ và chế tạo ra cái trước đó chưa từng có</a:t>
                </a:r>
                <a:endParaRPr lang="en-US" sz="3200" b="1">
                  <a:latin typeface="Cambria" panose="02040503050406030204" pitchFamily="18" charset="0"/>
                  <a:ea typeface="Cambria" panose="02040503050406030204" pitchFamily="18" charset="0"/>
                </a:endParaRPr>
              </a:p>
            </p:txBody>
          </p:sp>
        </p:grpSp>
        <p:grpSp>
          <p:nvGrpSpPr>
            <p:cNvPr id="19" name="Group 18"/>
            <p:cNvGrpSpPr/>
            <p:nvPr/>
          </p:nvGrpSpPr>
          <p:grpSpPr>
            <a:xfrm>
              <a:off x="4816955" y="5322666"/>
              <a:ext cx="7060367" cy="1081002"/>
              <a:chOff x="4811843" y="2892771"/>
              <a:chExt cx="7060367" cy="1081002"/>
            </a:xfrm>
          </p:grpSpPr>
          <p:sp>
            <p:nvSpPr>
              <p:cNvPr id="20" name="Rounded Rectangle 19"/>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56813" y="2892771"/>
                <a:ext cx="6950672"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Làm ra tác phẩm văn học, nghệ thuật</a:t>
                </a:r>
                <a:endParaRPr lang="en-US" sz="3200" b="1">
                  <a:latin typeface="Cambria" panose="02040503050406030204" pitchFamily="18" charset="0"/>
                  <a:ea typeface="Cambria" panose="02040503050406030204" pitchFamily="18" charset="0"/>
                </a:endParaRPr>
              </a:p>
            </p:txBody>
          </p:sp>
        </p:grpSp>
      </p:grpSp>
      <p:cxnSp>
        <p:nvCxnSpPr>
          <p:cNvPr id="24" name="Straight Arrow Connector 23"/>
          <p:cNvCxnSpPr>
            <a:stCxn id="10" idx="6"/>
          </p:cNvCxnSpPr>
          <p:nvPr/>
        </p:nvCxnSpPr>
        <p:spPr>
          <a:xfrm>
            <a:off x="3387780" y="3447571"/>
            <a:ext cx="1424063" cy="25484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87780" y="3311460"/>
            <a:ext cx="1404308" cy="12007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557263" y="4575907"/>
            <a:ext cx="1280160" cy="1073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13"/>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2" name="图片 6"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r="63929" b="75873"/>
          <a:stretch>
            <a:fillRect/>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90"/>
              <a:ext cx="10654148" cy="707886"/>
            </a:xfrm>
            <a:prstGeom prst="rect">
              <a:avLst/>
            </a:prstGeom>
            <a:noFill/>
          </p:spPr>
          <p:txBody>
            <a:bodyPr wrap="square" rtlCol="0">
              <a:spAutoFit/>
            </a:bodyPr>
            <a:lstStyle/>
            <a:p>
              <a:pPr algn="just"/>
              <a:r>
                <a:rPr lang="en-US" sz="4000" b="1">
                  <a:solidFill>
                    <a:schemeClr val="accent2">
                      <a:lumMod val="50000"/>
                    </a:schemeClr>
                  </a:solidFill>
                  <a:latin typeface="Cambria" panose="02040503050406030204" pitchFamily="18" charset="0"/>
                  <a:ea typeface="Cambria" panose="02040503050406030204" pitchFamily="18" charset="0"/>
                </a:rPr>
                <a:t>2. Đặt 1 – 2 câu với từ ở cột A, bài tập 1.</a:t>
              </a:r>
              <a:endParaRPr lang="en-US" sz="6600" b="1">
                <a:solidFill>
                  <a:schemeClr val="accent2">
                    <a:lumMod val="50000"/>
                  </a:schemeClr>
                </a:solidFill>
                <a:latin typeface="Cambria" panose="02040503050406030204" pitchFamily="18" charset="0"/>
                <a:ea typeface="Cambria" panose="02040503050406030204" pitchFamily="18" charset="0"/>
              </a:endParaRPr>
            </a:p>
          </p:txBody>
        </p:sp>
      </p:grpSp>
      <p:sp>
        <p:nvSpPr>
          <p:cNvPr id="26" name="Oval 25"/>
          <p:cNvSpPr/>
          <p:nvPr/>
        </p:nvSpPr>
        <p:spPr>
          <a:xfrm>
            <a:off x="404737" y="24367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tác </a:t>
            </a:r>
            <a:endParaRPr lang="en-US" sz="3200" b="1">
              <a:solidFill>
                <a:srgbClr val="002060"/>
              </a:solidFill>
              <a:latin typeface="Cambria" panose="02040503050406030204" pitchFamily="18" charset="0"/>
              <a:ea typeface="Cambria" panose="02040503050406030204" pitchFamily="18" charset="0"/>
            </a:endParaRPr>
          </a:p>
        </p:txBody>
      </p:sp>
      <p:sp>
        <p:nvSpPr>
          <p:cNvPr id="28" name="Oval 27"/>
          <p:cNvSpPr/>
          <p:nvPr/>
        </p:nvSpPr>
        <p:spPr>
          <a:xfrm>
            <a:off x="404737" y="3669116"/>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tạo </a:t>
            </a:r>
            <a:endParaRPr lang="en-US" sz="3200" b="1">
              <a:solidFill>
                <a:srgbClr val="002060"/>
              </a:solidFill>
              <a:latin typeface="Cambria" panose="02040503050406030204" pitchFamily="18" charset="0"/>
              <a:ea typeface="Cambria" panose="02040503050406030204" pitchFamily="18" charset="0"/>
            </a:endParaRPr>
          </a:p>
        </p:txBody>
      </p:sp>
      <p:sp>
        <p:nvSpPr>
          <p:cNvPr id="29" name="Oval 28"/>
          <p:cNvSpPr/>
          <p:nvPr/>
        </p:nvSpPr>
        <p:spPr>
          <a:xfrm>
            <a:off x="455389" y="4901449"/>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chế </a:t>
            </a:r>
            <a:endParaRPr lang="en-US" sz="3200" b="1">
              <a:solidFill>
                <a:srgbClr val="002060"/>
              </a:solidFill>
              <a:latin typeface="Cambria" panose="02040503050406030204" pitchFamily="18" charset="0"/>
              <a:ea typeface="Cambria" panose="02040503050406030204" pitchFamily="18" charset="0"/>
            </a:endParaRPr>
          </a:p>
        </p:txBody>
      </p:sp>
      <p:sp>
        <p:nvSpPr>
          <p:cNvPr id="31" name="TextBox 30"/>
          <p:cNvSpPr txBox="1"/>
          <p:nvPr/>
        </p:nvSpPr>
        <p:spPr>
          <a:xfrm>
            <a:off x="3630391" y="1814729"/>
            <a:ext cx="8132124" cy="1323439"/>
          </a:xfrm>
          <a:prstGeom prst="rect">
            <a:avLst/>
          </a:prstGeom>
          <a:noFill/>
        </p:spPr>
        <p:txBody>
          <a:bodyPr wrap="square" rtlCol="0">
            <a:spAutoFit/>
          </a:bodyPr>
          <a:lstStyle/>
          <a:p>
            <a:pPr algn="just"/>
            <a:r>
              <a:rPr lang="en-US" sz="4000" b="1" smtClean="0">
                <a:solidFill>
                  <a:srgbClr val="FF0066"/>
                </a:solidFill>
                <a:latin typeface="Cambria" panose="02040503050406030204" pitchFamily="18" charset="0"/>
                <a:ea typeface="Cambria" panose="02040503050406030204" pitchFamily="18" charset="0"/>
              </a:rPr>
              <a:t>M: </a:t>
            </a:r>
            <a:r>
              <a:rPr lang="en-US" sz="4000" b="1" smtClean="0">
                <a:solidFill>
                  <a:schemeClr val="accent2">
                    <a:lumMod val="50000"/>
                  </a:schemeClr>
                </a:solidFill>
                <a:latin typeface="Cambria" panose="02040503050406030204" pitchFamily="18" charset="0"/>
                <a:ea typeface="Cambria" panose="02040503050406030204" pitchFamily="18" charset="0"/>
              </a:rPr>
              <a:t>Nhà thơ Phạm Hổ sáng tác nhiều bài thơ hay cho thiếu nhi.</a:t>
            </a:r>
            <a:endParaRPr lang="en-US" sz="6600" b="1">
              <a:solidFill>
                <a:schemeClr val="accent2">
                  <a:lumMod val="50000"/>
                </a:schemeClr>
              </a:solidFill>
              <a:latin typeface="Cambria" panose="02040503050406030204" pitchFamily="18" charset="0"/>
              <a:ea typeface="Cambria" panose="02040503050406030204" pitchFamily="18" charset="0"/>
            </a:endParaRPr>
          </a:p>
        </p:txBody>
      </p:sp>
      <p:sp>
        <p:nvSpPr>
          <p:cNvPr id="32" name="TextBox 31"/>
          <p:cNvSpPr txBox="1"/>
          <p:nvPr/>
        </p:nvSpPr>
        <p:spPr>
          <a:xfrm>
            <a:off x="3630391" y="3247908"/>
            <a:ext cx="8132124" cy="1323439"/>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Trong giờ mĩ thuật, cô giáo cho học sinh thỏa sức sáng tạo.</a:t>
            </a:r>
            <a:endParaRPr lang="en-US" sz="13800" b="1">
              <a:solidFill>
                <a:srgbClr val="0070C0"/>
              </a:solidFill>
              <a:latin typeface="Cambria" panose="02040503050406030204" pitchFamily="18" charset="0"/>
              <a:ea typeface="Cambria" panose="02040503050406030204" pitchFamily="18" charset="0"/>
            </a:endParaRPr>
          </a:p>
        </p:txBody>
      </p:sp>
      <p:sp>
        <p:nvSpPr>
          <p:cNvPr id="33" name="TextBox 32"/>
          <p:cNvSpPr txBox="1"/>
          <p:nvPr/>
        </p:nvSpPr>
        <p:spPr>
          <a:xfrm>
            <a:off x="3676599" y="4657578"/>
            <a:ext cx="8132124"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 Trong cuộc thi khoa học kĩ thuật, An đã sáng chế ra một dụng cụ nông nghiệp mới.</a:t>
            </a:r>
            <a:endParaRPr lang="en-US" sz="13800" b="1">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P spid="28" grpId="0" animBg="1"/>
      <p:bldP spid="29" grpId="0" animBg="1"/>
      <p:bldP spid="31" grpId="0"/>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l="63929" b="51534"/>
          <a:stretch>
            <a:fillRect/>
          </a:stretch>
        </p:blipFill>
        <p:spPr>
          <a:xfrm>
            <a:off x="6229039" y="4098379"/>
            <a:ext cx="6030277" cy="3486359"/>
          </a:xfrm>
          <a:prstGeom prst="rect">
            <a:avLst/>
          </a:prstGeom>
        </p:spPr>
      </p:pic>
      <p:pic>
        <p:nvPicPr>
          <p:cNvPr id="3" name="图片 21"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l="63929" b="51534"/>
          <a:stretch>
            <a:fillRect/>
          </a:stretch>
        </p:blipFill>
        <p:spPr>
          <a:xfrm>
            <a:off x="266077" y="1379677"/>
            <a:ext cx="6030277" cy="3486359"/>
          </a:xfrm>
          <a:prstGeom prst="rect">
            <a:avLst/>
          </a:prstGeom>
        </p:spPr>
      </p:pic>
      <p:pic>
        <p:nvPicPr>
          <p:cNvPr id="4" name="图片 2"/>
          <p:cNvPicPr>
            <a:picLocks noChangeAspect="1"/>
          </p:cNvPicPr>
          <p:nvPr/>
        </p:nvPicPr>
        <p:blipFill>
          <a:blip r:embed="rId2" cstate="print">
            <a:extLst>
              <a:ext uri="{28A0092B-C50C-407E-A947-70E740481C1C}">
                <a14:useLocalDpi xmlns:a14="http://schemas.microsoft.com/office/drawing/2010/main" val="0"/>
              </a:ext>
            </a:extLst>
          </a:blip>
          <a:srcRect l="19333" r="19333"/>
          <a:stretch>
            <a:fillRect/>
          </a:stretch>
        </p:blipFill>
        <p:spPr>
          <a:xfrm>
            <a:off x="1440716" y="759002"/>
            <a:ext cx="4310742" cy="5778384"/>
          </a:xfrm>
          <a:prstGeom prst="rect">
            <a:avLst/>
          </a:prstGeom>
        </p:spPr>
      </p:pic>
      <p:pic>
        <p:nvPicPr>
          <p:cNvPr id="5" name="Picture 4"/>
          <p:cNvPicPr>
            <a:picLocks noChangeAspect="1"/>
          </p:cNvPicPr>
          <p:nvPr/>
        </p:nvPicPr>
        <p:blipFill>
          <a:blip r:embed="rId3"/>
          <a:stretch>
            <a:fillRect/>
          </a:stretch>
        </p:blipFill>
        <p:spPr>
          <a:xfrm>
            <a:off x="2375357" y="-291673"/>
            <a:ext cx="8386891" cy="4641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213962" cy="6858000"/>
          </a:xfrm>
          <a:prstGeom prst="rect">
            <a:avLst/>
          </a:prstGeom>
        </p:spPr>
      </p:pic>
      <p:pic>
        <p:nvPicPr>
          <p:cNvPr id="3" name="Picture 2"/>
          <p:cNvPicPr>
            <a:picLocks noChangeAspect="1"/>
          </p:cNvPicPr>
          <p:nvPr/>
        </p:nvPicPr>
        <p:blipFill rotWithShape="1">
          <a:blip r:embed="rId3"/>
          <a:srcRect l="6076" t="16874" r="5341" b="29410"/>
          <a:stretch>
            <a:fillRect/>
          </a:stretch>
        </p:blipFill>
        <p:spPr>
          <a:xfrm>
            <a:off x="374396" y="2823411"/>
            <a:ext cx="11465169" cy="4034589"/>
          </a:xfrm>
          <a:prstGeom prst="rect">
            <a:avLst/>
          </a:prstGeom>
        </p:spPr>
      </p:pic>
      <p:pic>
        <p:nvPicPr>
          <p:cNvPr id="5" name="Picture 4"/>
          <p:cNvPicPr>
            <a:picLocks noChangeAspect="1"/>
          </p:cNvPicPr>
          <p:nvPr/>
        </p:nvPicPr>
        <p:blipFill>
          <a:blip r:embed="rId4"/>
          <a:stretch>
            <a:fillRect/>
          </a:stretch>
        </p:blipFill>
        <p:spPr>
          <a:xfrm>
            <a:off x="150125" y="-133694"/>
            <a:ext cx="1523956" cy="1508868"/>
          </a:xfrm>
          <a:prstGeom prst="rect">
            <a:avLst/>
          </a:prstGeom>
        </p:spPr>
      </p:pic>
      <p:pic>
        <p:nvPicPr>
          <p:cNvPr id="7" name="Picture 6"/>
          <p:cNvPicPr>
            <a:picLocks noChangeAspect="1"/>
          </p:cNvPicPr>
          <p:nvPr/>
        </p:nvPicPr>
        <p:blipFill>
          <a:blip r:embed="rId5"/>
          <a:stretch>
            <a:fillRect/>
          </a:stretch>
        </p:blipFill>
        <p:spPr>
          <a:xfrm>
            <a:off x="2171935" y="5918705"/>
            <a:ext cx="4615072" cy="1072989"/>
          </a:xfrm>
          <a:prstGeom prst="rect">
            <a:avLst/>
          </a:prstGeom>
        </p:spPr>
      </p:pic>
      <p:pic>
        <p:nvPicPr>
          <p:cNvPr id="11" name="Picture 10"/>
          <p:cNvPicPr>
            <a:picLocks noChangeAspect="1"/>
          </p:cNvPicPr>
          <p:nvPr/>
        </p:nvPicPr>
        <p:blipFill>
          <a:blip r:embed="rId6"/>
          <a:stretch>
            <a:fillRect/>
          </a:stretch>
        </p:blipFill>
        <p:spPr>
          <a:xfrm>
            <a:off x="3519003" y="169244"/>
            <a:ext cx="5175953" cy="2213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l="63929" b="51534"/>
          <a:stretch>
            <a:fillRect/>
          </a:stretch>
        </p:blipFill>
        <p:spPr>
          <a:xfrm>
            <a:off x="266077" y="1379677"/>
            <a:ext cx="6030277" cy="3486359"/>
          </a:xfrm>
          <a:prstGeom prst="rect">
            <a:avLst/>
          </a:prstGeom>
        </p:spPr>
      </p:pic>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p:cNvPicPr>
            <a:picLocks noChangeAspect="1"/>
          </p:cNvPicPr>
          <p:nvPr/>
        </p:nvPicPr>
        <p:blipFill>
          <a:blip r:embed="rId4"/>
          <a:stretch>
            <a:fillRect/>
          </a:stretch>
        </p:blipFill>
        <p:spPr>
          <a:xfrm>
            <a:off x="0" y="937832"/>
            <a:ext cx="8401016" cy="224961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642256"/>
            <a:ext cx="4974767" cy="4974767"/>
          </a:xfrm>
          <a:prstGeom prst="rect">
            <a:avLst/>
          </a:prstGeom>
        </p:spPr>
      </p:pic>
      <p:sp>
        <p:nvSpPr>
          <p:cNvPr id="6" name="Speech Bubble: Oval 9"/>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7" name="Speech Bubble: Oval 9"/>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smtClean="0">
                <a:solidFill>
                  <a:schemeClr val="accent1">
                    <a:lumMod val="50000"/>
                  </a:schemeClr>
                </a:solidFill>
                <a:latin typeface="UTM Avo" panose="02040603050506020204" pitchFamily="18" charset="0"/>
                <a:ea typeface="Cambria" panose="02040503050406030204" pitchFamily="18" charset="0"/>
              </a:rPr>
              <a:t> đoạn.</a:t>
            </a:r>
            <a:endParaRPr lang="en-US" sz="4400" b="1">
              <a:solidFill>
                <a:schemeClr val="accent1">
                  <a:lumMod val="50000"/>
                </a:schemeClr>
              </a:solidFill>
              <a:latin typeface="UTM Avo" panose="02040603050506020204" pitchFamily="18" charset="0"/>
              <a:ea typeface="Cambria" panose="02040503050406030204" pitchFamily="18" charset="0"/>
            </a:endParaRPr>
          </a:p>
        </p:txBody>
      </p:sp>
      <p:pic>
        <p:nvPicPr>
          <p:cNvPr id="8"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a:fillRect/>
          </a:stretch>
        </p:blipFill>
        <p:spPr>
          <a:xfrm flipH="1">
            <a:off x="8782326" y="2653290"/>
            <a:ext cx="3823010" cy="43608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59673" y="0"/>
            <a:ext cx="5236918" cy="2853175"/>
          </a:xfrm>
          <a:prstGeom prst="rect">
            <a:avLst/>
          </a:prstGeom>
        </p:spPr>
      </p:pic>
      <p:sp>
        <p:nvSpPr>
          <p:cNvPr id="3" name="Rectangle 2"/>
          <p:cNvSpPr/>
          <p:nvPr/>
        </p:nvSpPr>
        <p:spPr>
          <a:xfrm>
            <a:off x="-359673" y="2657858"/>
            <a:ext cx="12876646"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47588" y="2934361"/>
            <a:ext cx="11296015" cy="804820"/>
            <a:chOff x="2182284" y="2809646"/>
            <a:chExt cx="11296015" cy="804820"/>
          </a:xfrm>
        </p:grpSpPr>
        <p:sp>
          <p:nvSpPr>
            <p:cNvPr id="5" name="Oval 4"/>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6" name="TextBox 5"/>
            <p:cNvSpPr txBox="1"/>
            <p:nvPr/>
          </p:nvSpPr>
          <p:spPr>
            <a:xfrm>
              <a:off x="3036915" y="2906580"/>
              <a:ext cx="10441384"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các chàng hoàng tử.</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p:cNvGrpSpPr/>
          <p:nvPr/>
        </p:nvGrpSpPr>
        <p:grpSpPr>
          <a:xfrm>
            <a:off x="547588" y="3851080"/>
            <a:ext cx="11187147" cy="765447"/>
            <a:chOff x="2271468" y="4200677"/>
            <a:chExt cx="11187147" cy="765447"/>
          </a:xfrm>
        </p:grpSpPr>
        <p:sp>
          <p:nvSpPr>
            <p:cNvPr id="8" name="Oval 7"/>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9" name="TextBox 8"/>
            <p:cNvSpPr txBox="1"/>
            <p:nvPr/>
          </p:nvSpPr>
          <p:spPr>
            <a:xfrm>
              <a:off x="3217334" y="4229457"/>
              <a:ext cx="10241281"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hai con mắt lá răm</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p:cNvGrpSpPr/>
          <p:nvPr/>
        </p:nvGrpSpPr>
        <p:grpSpPr>
          <a:xfrm>
            <a:off x="528725" y="4864685"/>
            <a:ext cx="11187147" cy="765447"/>
            <a:chOff x="2271468" y="4200677"/>
            <a:chExt cx="11187147" cy="765447"/>
          </a:xfrm>
        </p:grpSpPr>
        <p:sp>
          <p:nvSpPr>
            <p:cNvPr id="11" name="Oval 10"/>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12" name="TextBox 11"/>
            <p:cNvSpPr txBox="1"/>
            <p:nvPr/>
          </p:nvSpPr>
          <p:spPr>
            <a:xfrm>
              <a:off x="3217334" y="4229457"/>
              <a:ext cx="10241281"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17363" y="236172"/>
            <a:ext cx="4973496" cy="981960"/>
          </a:xfrm>
          <a:prstGeom prst="rect">
            <a:avLst/>
          </a:prstGeom>
        </p:spPr>
      </p:pic>
      <p:sp>
        <p:nvSpPr>
          <p:cNvPr id="4" name="TextBox 3"/>
          <p:cNvSpPr txBox="1"/>
          <p:nvPr/>
        </p:nvSpPr>
        <p:spPr>
          <a:xfrm>
            <a:off x="359230" y="1159321"/>
            <a:ext cx="1138101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mn-cs"/>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endParaRPr kumimoji="0" lang="vi-VN" sz="32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mn-cs"/>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endParaRPr kumimoji="0" lang="vi-VN" sz="32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557" y="277580"/>
            <a:ext cx="11495314" cy="64848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1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Bác Lan đưa tranh của Bống cho ông hoạ sĩ Phan xem để hỏi ý kiến. Ông hoạ sĩ xem cả xấp tranh vẽ con chó, con mèo, cây cau, chân dung bố và mẹ Bống thì tặc tặc lưỡi trầm tr</a:t>
            </a:r>
            <a:r>
              <a:rPr lang="en-US" sz="3100" b="1" noProof="0" smtClean="0">
                <a:solidFill>
                  <a:srgbClr val="002060"/>
                </a:solidFill>
                <a:latin typeface="Cambria" panose="02040503050406030204" pitchFamily="18" charset="0"/>
                <a:ea typeface="Cambria" panose="02040503050406030204" pitchFamily="18" charset="0"/>
              </a:rPr>
              <a:t>ồ</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“Chà chà! Vẽ như đồng cỏ đến kì nở hoa! Vẽ được lắm, được lắm!”. Đoạn, ông nói: “Còn những bức nào nữa, cho ông xem với nào!”. Bống đưa cho ông cả tập tranh giấu trong cặp. Ông trố mắt, chỉ từng bức:</a:t>
            </a:r>
            <a:endPar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Sao dưới bụng con gà mái mẹ lại có một hàng chấm chấm?</a:t>
            </a:r>
            <a:endPar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Đó là tí của nó ạ. Không có tí, gà con bú mẹ sao được ạ.</a:t>
            </a:r>
            <a:endPar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Thế con chuột nhắt đứng cạnh cái vòng tròn có hai chóp nhọn là cái gì?</a:t>
            </a:r>
            <a:endPar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80000"/>
              </a:lnSpc>
              <a:spcBef>
                <a:spcPts val="0"/>
              </a:spcBef>
              <a:spcAft>
                <a:spcPts val="0"/>
              </a:spcAft>
              <a:buClrTx/>
              <a:buSzTx/>
              <a:buFontTx/>
              <a:buNone/>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Là lưng con mèo. Ý cháu là... hỡi tên chuột kia, mi hãy giờ hồn, mèo chưa quay đầu lại đâu!</a:t>
            </a:r>
            <a:endPar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80000"/>
              </a:lnSpc>
              <a:spcBef>
                <a:spcPts val="0"/>
              </a:spcBef>
              <a:spcAft>
                <a:spcPts val="0"/>
              </a:spcAft>
              <a:buClrTx/>
              <a:buSzTx/>
              <a:buFontTx/>
              <a:buNone/>
              <a:defRPr/>
            </a:pPr>
            <a:r>
              <a:rPr kumimoji="0" lang="vi-VN" sz="31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(Theo Ma Văn Kháng)</a:t>
            </a:r>
            <a:endParaRPr kumimoji="0" lang="vi-VN" sz="31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586" b="8272"/>
          <a:stretch>
            <a:fillRect/>
          </a:stretch>
        </p:blipFill>
        <p:spPr>
          <a:xfrm flipH="1">
            <a:off x="7412837" y="1314839"/>
            <a:ext cx="5026538" cy="5733750"/>
          </a:xfrm>
          <a:prstGeom prst="rect">
            <a:avLst/>
          </a:prstGeom>
        </p:spPr>
      </p:pic>
      <p:pic>
        <p:nvPicPr>
          <p:cNvPr id="3" name="Picture 2"/>
          <p:cNvPicPr>
            <a:picLocks noChangeAspect="1"/>
          </p:cNvPicPr>
          <p:nvPr/>
        </p:nvPicPr>
        <p:blipFill>
          <a:blip r:embed="rId2"/>
          <a:stretch>
            <a:fillRect/>
          </a:stretch>
        </p:blipFill>
        <p:spPr>
          <a:xfrm>
            <a:off x="617727" y="-823626"/>
            <a:ext cx="8376630" cy="76816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3882</Words>
  <Application>WPS Presentation</Application>
  <PresentationFormat>Widescreen</PresentationFormat>
  <Paragraphs>107</Paragraphs>
  <Slides>23</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23</vt:i4>
      </vt:variant>
    </vt:vector>
  </HeadingPairs>
  <TitlesOfParts>
    <vt:vector size="37" baseType="lpstr">
      <vt:lpstr>Arial</vt:lpstr>
      <vt:lpstr>SimSun</vt:lpstr>
      <vt:lpstr>Wingdings</vt:lpstr>
      <vt:lpstr>思源黑体 CN Medium</vt:lpstr>
      <vt:lpstr>Arial</vt:lpstr>
      <vt:lpstr>#9Slide07 HoneyCream</vt:lpstr>
      <vt:lpstr>Segoe Print</vt:lpstr>
      <vt:lpstr>Cambria</vt:lpstr>
      <vt:lpstr>UTM Avo</vt:lpstr>
      <vt:lpstr>UTM Futura Extra</vt:lpstr>
      <vt:lpstr>Microsoft YaHei</vt:lpstr>
      <vt:lpstr>Arial Unicode MS</vt:lpstr>
      <vt:lpstr>Calibri</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Thị Linh Phuong 30-Nguyen</cp:lastModifiedBy>
  <cp:revision>37</cp:revision>
  <dcterms:created xsi:type="dcterms:W3CDTF">2023-09-22T19:54:00Z</dcterms:created>
  <dcterms:modified xsi:type="dcterms:W3CDTF">2023-12-21T05:35:12Z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F295A3E6812A4FE5854074DB5723A097_12</vt:lpwstr>
  </property>
  <property fmtid="{D5CDD505-2E9C-101B-9397-08002B2CF9AE}" pid="3" name="KSOProductBuildVer">
    <vt:lpwstr>1033-12.2.0.13359</vt:lpwstr>
  </property>
</Properties>
</file>