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9"/>
  </p:notesMasterIdLst>
  <p:sldIdLst>
    <p:sldId id="257" r:id="rId3"/>
    <p:sldId id="266" r:id="rId4"/>
    <p:sldId id="2647" r:id="rId5"/>
    <p:sldId id="2648" r:id="rId6"/>
    <p:sldId id="511" r:id="rId7"/>
    <p:sldId id="263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88" autoAdjust="0"/>
    <p:restoredTop sz="89474" autoAdjust="0"/>
  </p:normalViewPr>
  <p:slideViewPr>
    <p:cSldViewPr snapToGrid="0">
      <p:cViewPr varScale="1">
        <p:scale>
          <a:sx n="114" d="100"/>
          <a:sy n="114" d="100"/>
        </p:scale>
        <p:origin x="32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D957B-6215-406D-8FE6-8A6E8CEB7245}" type="datetimeFigureOut">
              <a:rPr lang="en-US" smtClean="0"/>
              <a:t>12/22/23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15796-6FBB-4538-8377-E45EE05153D0}" type="slidenum">
              <a:rPr lang="en-US" smtClean="0"/>
              <a:t>‹#›</a:t>
            </a:fld>
            <a:endParaRPr lang="en-US"/>
          </a:p>
        </p:txBody>
      </p:sp>
    </p:spTree>
    <p:extLst>
      <p:ext uri="{BB962C8B-B14F-4D97-AF65-F5344CB8AC3E}">
        <p14:creationId xmlns:p14="http://schemas.microsoft.com/office/powerpoint/2010/main" val="2744642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0DFFB-A23B-455B-93BF-C7B63385D2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507CDEF-1CF5-4AF6-A9AE-05C0DA80A71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5210FFB-EA06-48CF-991E-448CFBF139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769C369-D400-4249-8D19-398CB2A33E3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8A636C7B-3E4A-4090-954E-D08937AC6CE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82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D9A06D-873E-4B3F-A9F2-8203F6A8A76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CE42919-19EB-4218-8BEA-AA25DE194D6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4F875D5-0CA4-4322-BC48-6CE1095B6DF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2A709DD-8EA4-45D6-9406-8E2316AE947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B02A9D4-F4A0-48C2-8019-2B6A2CA4A50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580678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B57059-7976-42A0-8389-793A3937354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2E833C-FB21-4336-B453-87B6CB484EC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CA5356-D990-40D2-9186-FC461705A4D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DB59A9A-BA8D-4B61-9ED2-8E0EB0BF19C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E34EBBB-C83D-4B92-8E9E-5EB1CEA4F6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00890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0863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12/22/23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2521779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12/22/23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18495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12/22/23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pic>
        <p:nvPicPr>
          <p:cNvPr id="7" name="Picture 6">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4" name="TextBox 13">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5" name="TextBox 14"/>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332039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12/22/23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2248707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12/22/23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2153329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12/22/23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1387250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044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D17523-8383-44AC-BDFD-8A2C5AE0717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3C8D0ED-7BA0-4BE9-ACEB-6DDD4E719F84}"/>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83BE8D-1969-45E5-B875-21DB9DDA1B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85BE1D4-4229-4B87-9514-7C8D24BAD7F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0493DA0-F622-49C8-8C6C-F4C25F6D649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51172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12/22/23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1155752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12/22/23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120931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12/22/23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1132600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12/22/23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18924097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12/22/23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pic>
        <p:nvPicPr>
          <p:cNvPr id="7" name="Picture 6">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4" name="TextBox 13">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5" name="TextBox 14"/>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558450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7CDDA5-FE3E-405A-A817-C6556347D35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7929182-5206-4004-B6D2-98E7DD445B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D4359BE-F7AB-486A-8A94-E141BADB901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7D046E29-F047-49DF-9CD4-2BF5AA69864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8DB1F642-4609-4FE3-92BF-0E875D2875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232419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3FC48C-8A4D-41C1-88C1-900BED294C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370943-0CB4-4C80-981E-63ED23988C0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8589BE3-605A-481B-8E1C-DD9642BABDA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47DFE2-5611-442C-B133-7E0E0344747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0ED3381E-77B8-4A0B-9317-72576049207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360FD80B-B963-47CF-A009-F246213C926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87919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99FAE8-F9F8-4383-B6D9-5CC223F5909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80F299-06AF-4C13-9A3A-DA55D5019A5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57FCFE5-B2A0-4945-8D50-B9671A282E4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1C02EDE-2E5E-47DB-8D09-97A659AFB22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7A8BF1D-252B-429C-B6F0-E7141FD71B80}"/>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5A550D3-36B8-4303-81E6-6AAAAA15792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1B13AF3A-303C-45CB-8798-6201DBF15CC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DB65EF07-B92B-490E-A690-24F5A97C1A2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28551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4CA53B-5C6E-4A6A-85C2-57A4B01B839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58CC0C4-7B31-4D04-A3E5-FBD7581A9F3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33E4F695-B7B1-412F-960C-C7341FAF5B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527C1431-5046-4CB1-AA78-A9638B909D0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75725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94475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AD739B-3841-436A-8194-CA6DD09A61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BE5BE5F-D121-4150-9F8E-8E2A35CDA52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B4C075F-C0FF-4864-8C43-9F06DE9609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987A047-360E-44C3-991A-E6792756D9E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517D2B4F-A71B-45FA-8ED7-4E1D4672058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14976287-E04D-461B-988C-D250E8AF450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772675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F907EF-BDFA-4AE9-A4E4-78AEBF4C0B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D9EB539-1DC4-4398-8967-CF4706505E4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291FADD-F515-4A5D-8C0D-F25C698AEBD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3B051DC-8B6F-4901-A3E8-306750A89A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73901F76-A76B-42C9-932E-B7ABC1C6D25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C36CF9DB-FDEB-418E-AACB-24FE36EE631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01970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59AB11A8-22A1-2968-E52D-3626B624D23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14475" y="314325"/>
            <a:ext cx="1238250" cy="1238250"/>
          </a:xfrm>
          <a:prstGeom prst="rect">
            <a:avLst/>
          </a:prstGeom>
        </p:spPr>
      </p:pic>
    </p:spTree>
    <p:extLst>
      <p:ext uri="{BB962C8B-B14F-4D97-AF65-F5344CB8AC3E}">
        <p14:creationId xmlns:p14="http://schemas.microsoft.com/office/powerpoint/2010/main" val="3055567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0" r:id="rId8"/>
    <p:sldLayoutId id="2147483671" r:id="rId9"/>
    <p:sldLayoutId id="2147483672" r:id="rId10"/>
    <p:sldLayoutId id="2147483673" r:id="rId11"/>
    <p:sldLayoutId id="2147483674"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CAFE08C9-2CE6-425A-EDCB-27A65EC0F39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62101" y="266700"/>
            <a:ext cx="1266825" cy="1266825"/>
          </a:xfrm>
          <a:prstGeom prst="rect">
            <a:avLst/>
          </a:prstGeom>
        </p:spPr>
      </p:pic>
      <p:pic>
        <p:nvPicPr>
          <p:cNvPr id="2" name="Picture 1" descr="A white circle with leaves and blue text&#10;&#10;Description automatically generated">
            <a:extLst>
              <a:ext uri="{FF2B5EF4-FFF2-40B4-BE49-F238E27FC236}">
                <a16:creationId xmlns:a16="http://schemas.microsoft.com/office/drawing/2014/main" id="{B22029CB-D55A-43CA-8EE2-241EBE9311F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230585" y="-3815442"/>
            <a:ext cx="1266825" cy="1266825"/>
          </a:xfrm>
          <a:prstGeom prst="rect">
            <a:avLst/>
          </a:prstGeom>
        </p:spPr>
      </p:pic>
    </p:spTree>
    <p:extLst>
      <p:ext uri="{BB962C8B-B14F-4D97-AF65-F5344CB8AC3E}">
        <p14:creationId xmlns:p14="http://schemas.microsoft.com/office/powerpoint/2010/main" val="20591949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8" r:id="rId8"/>
    <p:sldLayoutId id="2147483689" r:id="rId9"/>
    <p:sldLayoutId id="2147483690" r:id="rId10"/>
    <p:sldLayoutId id="2147483691" r:id="rId11"/>
    <p:sldLayoutId id="2147483692"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rotWithShape="1">
          <a:blip r:embed="rId2">
            <a:extLst>
              <a:ext uri="{28A0092B-C50C-407E-A947-70E740481C1C}">
                <a14:useLocalDpi xmlns:a14="http://schemas.microsoft.com/office/drawing/2010/main" val="0"/>
              </a:ext>
            </a:extLst>
          </a:blip>
          <a:srcRect l="26163" t="-4930" r="-1813" b="4930"/>
          <a:stretch/>
        </p:blipFill>
        <p:spPr>
          <a:xfrm>
            <a:off x="0" y="-355600"/>
            <a:ext cx="12484100" cy="7213600"/>
          </a:xfrm>
          <a:prstGeom prst="rect">
            <a:avLst/>
          </a:prstGeom>
        </p:spPr>
      </p:pic>
      <p:sp>
        <p:nvSpPr>
          <p:cNvPr id="11" name="椭圆 10">
            <a:extLst>
              <a:ext uri="{FF2B5EF4-FFF2-40B4-BE49-F238E27FC236}">
                <a16:creationId xmlns:a16="http://schemas.microsoft.com/office/drawing/2014/main" id="{EEB678B1-4113-423B-80B2-C6ACFE20F17F}"/>
              </a:ext>
            </a:extLst>
          </p:cNvPr>
          <p:cNvSpPr/>
          <p:nvPr/>
        </p:nvSpPr>
        <p:spPr>
          <a:xfrm>
            <a:off x="244475" y="1405165"/>
            <a:ext cx="4455885" cy="445588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字魂151号-联盟综艺体" panose="00000500000000000000" pitchFamily="2" charset="-122"/>
              <a:ea typeface="字魂151号-联盟综艺体" panose="00000500000000000000" pitchFamily="2" charset="-122"/>
              <a:cs typeface="+mn-cs"/>
            </a:endParaRPr>
          </a:p>
        </p:txBody>
      </p:sp>
      <p:pic>
        <p:nvPicPr>
          <p:cNvPr id="18" name="图片 17">
            <a:extLst>
              <a:ext uri="{FF2B5EF4-FFF2-40B4-BE49-F238E27FC236}">
                <a16:creationId xmlns:a16="http://schemas.microsoft.com/office/drawing/2014/main" id="{899B9657-6833-4E5B-8345-49EDA3C2BD2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4200" l="10000" r="97900"/>
                    </a14:imgEffect>
                  </a14:imgLayer>
                </a14:imgProps>
              </a:ext>
              <a:ext uri="{28A0092B-C50C-407E-A947-70E740481C1C}">
                <a14:useLocalDpi xmlns:a14="http://schemas.microsoft.com/office/drawing/2010/main" val="0"/>
              </a:ext>
            </a:extLst>
          </a:blip>
          <a:srcRect/>
          <a:stretch/>
        </p:blipFill>
        <p:spPr>
          <a:xfrm>
            <a:off x="602286" y="1631256"/>
            <a:ext cx="3782830" cy="3782830"/>
          </a:xfrm>
          <a:prstGeom prst="rect">
            <a:avLst/>
          </a:prstGeom>
        </p:spPr>
      </p:pic>
      <p:pic>
        <p:nvPicPr>
          <p:cNvPr id="24" name="图片 4">
            <a:extLst>
              <a:ext uri="{FF2B5EF4-FFF2-40B4-BE49-F238E27FC236}">
                <a16:creationId xmlns:a16="http://schemas.microsoft.com/office/drawing/2014/main" id="{78092E03-EBE1-4057-A034-8CBBFFFF05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9953" y="4049348"/>
            <a:ext cx="3202047" cy="2935210"/>
          </a:xfrm>
          <a:prstGeom prst="rect">
            <a:avLst/>
          </a:prstGeom>
        </p:spPr>
      </p:pic>
      <p:pic>
        <p:nvPicPr>
          <p:cNvPr id="6" name="Picture 5">
            <a:extLst>
              <a:ext uri="{FF2B5EF4-FFF2-40B4-BE49-F238E27FC236}">
                <a16:creationId xmlns:a16="http://schemas.microsoft.com/office/drawing/2014/main" id="{921EA61D-1BBF-2DA4-6FB5-12F67711FEB1}"/>
              </a:ext>
            </a:extLst>
          </p:cNvPr>
          <p:cNvPicPr>
            <a:picLocks noChangeAspect="1"/>
          </p:cNvPicPr>
          <p:nvPr/>
        </p:nvPicPr>
        <p:blipFill>
          <a:blip r:embed="rId6"/>
          <a:stretch>
            <a:fillRect/>
          </a:stretch>
        </p:blipFill>
        <p:spPr>
          <a:xfrm>
            <a:off x="5714788" y="-237348"/>
            <a:ext cx="4877223" cy="3078747"/>
          </a:xfrm>
          <a:prstGeom prst="rect">
            <a:avLst/>
          </a:prstGeom>
        </p:spPr>
      </p:pic>
      <p:pic>
        <p:nvPicPr>
          <p:cNvPr id="2" name="Picture 1">
            <a:extLst>
              <a:ext uri="{FF2B5EF4-FFF2-40B4-BE49-F238E27FC236}">
                <a16:creationId xmlns:a16="http://schemas.microsoft.com/office/drawing/2014/main" id="{5EFB2D82-5089-7072-FFF7-1A3A88E5237D}"/>
              </a:ext>
            </a:extLst>
          </p:cNvPr>
          <p:cNvPicPr>
            <a:picLocks noChangeAspect="1"/>
          </p:cNvPicPr>
          <p:nvPr/>
        </p:nvPicPr>
        <p:blipFill>
          <a:blip r:embed="rId7"/>
          <a:stretch>
            <a:fillRect/>
          </a:stretch>
        </p:blipFill>
        <p:spPr>
          <a:xfrm>
            <a:off x="4237117" y="1504950"/>
            <a:ext cx="8266162" cy="2624450"/>
          </a:xfrm>
          <a:prstGeom prst="rect">
            <a:avLst/>
          </a:prstGeom>
        </p:spPr>
      </p:pic>
      <p:sp>
        <p:nvSpPr>
          <p:cNvPr id="3" name="TextBox 2">
            <a:extLst>
              <a:ext uri="{FF2B5EF4-FFF2-40B4-BE49-F238E27FC236}">
                <a16:creationId xmlns:a16="http://schemas.microsoft.com/office/drawing/2014/main" id="{1B87C403-8BBB-25AF-F297-287AB88A3859}"/>
              </a:ext>
            </a:extLst>
          </p:cNvPr>
          <p:cNvSpPr txBox="1"/>
          <p:nvPr/>
        </p:nvSpPr>
        <p:spPr>
          <a:xfrm>
            <a:off x="7429500" y="3971925"/>
            <a:ext cx="1828800"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a:t>
            </a:r>
            <a:r>
              <a:rPr lang="en-US" sz="3600" b="1" dirty="0" err="1">
                <a:latin typeface="Cambria" panose="02040503050406030204" pitchFamily="18" charset="0"/>
                <a:ea typeface="Cambria" panose="02040503050406030204" pitchFamily="18" charset="0"/>
              </a:rPr>
              <a:t>Tiết</a:t>
            </a:r>
            <a:r>
              <a:rPr lang="en-US" sz="3600" b="1" dirty="0">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3289326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2" presetClass="entr" presetSubtype="4"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10" name="Picture 9">
            <a:extLst>
              <a:ext uri="{FF2B5EF4-FFF2-40B4-BE49-F238E27FC236}">
                <a16:creationId xmlns:a16="http://schemas.microsoft.com/office/drawing/2014/main" id="{97034B4A-D737-BC03-DBE8-42C4E58851A8}"/>
              </a:ext>
            </a:extLst>
          </p:cNvPr>
          <p:cNvPicPr>
            <a:picLocks noChangeAspect="1"/>
          </p:cNvPicPr>
          <p:nvPr/>
        </p:nvPicPr>
        <p:blipFill>
          <a:blip r:embed="rId2"/>
          <a:stretch>
            <a:fillRect/>
          </a:stretch>
        </p:blipFill>
        <p:spPr>
          <a:xfrm>
            <a:off x="521992" y="394291"/>
            <a:ext cx="7362825" cy="838200"/>
          </a:xfrm>
          <a:prstGeom prst="rect">
            <a:avLst/>
          </a:prstGeom>
        </p:spPr>
      </p:pic>
      <p:pic>
        <p:nvPicPr>
          <p:cNvPr id="12" name="Picture 11">
            <a:extLst>
              <a:ext uri="{FF2B5EF4-FFF2-40B4-BE49-F238E27FC236}">
                <a16:creationId xmlns:a16="http://schemas.microsoft.com/office/drawing/2014/main" id="{E640E15D-1611-D766-83BA-52DDF8CC22F0}"/>
              </a:ext>
            </a:extLst>
          </p:cNvPr>
          <p:cNvPicPr>
            <a:picLocks noChangeAspect="1"/>
          </p:cNvPicPr>
          <p:nvPr/>
        </p:nvPicPr>
        <p:blipFill>
          <a:blip r:embed="rId3"/>
          <a:stretch>
            <a:fillRect/>
          </a:stretch>
        </p:blipFill>
        <p:spPr>
          <a:xfrm>
            <a:off x="340241" y="2224620"/>
            <a:ext cx="11500884" cy="1341029"/>
          </a:xfrm>
          <a:prstGeom prst="rect">
            <a:avLst/>
          </a:prstGeom>
        </p:spPr>
      </p:pic>
    </p:spTree>
    <p:extLst>
      <p:ext uri="{BB962C8B-B14F-4D97-AF65-F5344CB8AC3E}">
        <p14:creationId xmlns:p14="http://schemas.microsoft.com/office/powerpoint/2010/main" val="540605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3" name="Picture 2">
            <a:extLst>
              <a:ext uri="{FF2B5EF4-FFF2-40B4-BE49-F238E27FC236}">
                <a16:creationId xmlns:a16="http://schemas.microsoft.com/office/drawing/2014/main" id="{80C6AF44-0DCF-B8CB-5B59-3131CAC6F820}"/>
              </a:ext>
            </a:extLst>
          </p:cNvPr>
          <p:cNvPicPr>
            <a:picLocks noChangeAspect="1"/>
          </p:cNvPicPr>
          <p:nvPr/>
        </p:nvPicPr>
        <p:blipFill>
          <a:blip r:embed="rId2"/>
          <a:stretch>
            <a:fillRect/>
          </a:stretch>
        </p:blipFill>
        <p:spPr>
          <a:xfrm>
            <a:off x="394844" y="401268"/>
            <a:ext cx="4810125" cy="866775"/>
          </a:xfrm>
          <a:prstGeom prst="rect">
            <a:avLst/>
          </a:prstGeom>
        </p:spPr>
      </p:pic>
      <p:sp>
        <p:nvSpPr>
          <p:cNvPr id="5" name="TextBox 4">
            <a:extLst>
              <a:ext uri="{FF2B5EF4-FFF2-40B4-BE49-F238E27FC236}">
                <a16:creationId xmlns:a16="http://schemas.microsoft.com/office/drawing/2014/main" id="{71D2A0E1-FBB1-EA83-5701-B6751ED76278}"/>
              </a:ext>
            </a:extLst>
          </p:cNvPr>
          <p:cNvSpPr txBox="1"/>
          <p:nvPr/>
        </p:nvSpPr>
        <p:spPr>
          <a:xfrm>
            <a:off x="637953" y="1382233"/>
            <a:ext cx="11079126" cy="1815882"/>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Các hình thức đặt hàng trực tuyến, giao hàng tại nhà đang trở thành một xu hướng ngày càng phổ biến. Bằng hình thức này, một đơn vị giao hàng trong một ngày có thể giao đến 150 suất bánh pizza. Hỏi trong một tuần, đơn vị đó có thể giao được nhiều nhất bao nhiêu suất bánh pizza?</a:t>
            </a:r>
            <a:endParaRPr lang="en-US" sz="2800" dirty="0">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F4E7D2FC-1BB1-40FA-7803-42D7EECCEA6D}"/>
              </a:ext>
            </a:extLst>
          </p:cNvPr>
          <p:cNvPicPr>
            <a:picLocks noChangeAspect="1"/>
          </p:cNvPicPr>
          <p:nvPr/>
        </p:nvPicPr>
        <p:blipFill>
          <a:blip r:embed="rId3"/>
          <a:stretch>
            <a:fillRect/>
          </a:stretch>
        </p:blipFill>
        <p:spPr>
          <a:xfrm>
            <a:off x="6698512" y="3200841"/>
            <a:ext cx="4834934" cy="3174374"/>
          </a:xfrm>
          <a:prstGeom prst="rect">
            <a:avLst/>
          </a:prstGeom>
        </p:spPr>
      </p:pic>
      <p:cxnSp>
        <p:nvCxnSpPr>
          <p:cNvPr id="9" name="Straight Connector 8">
            <a:extLst>
              <a:ext uri="{FF2B5EF4-FFF2-40B4-BE49-F238E27FC236}">
                <a16:creationId xmlns:a16="http://schemas.microsoft.com/office/drawing/2014/main" id="{B39B175A-9330-6D36-5912-DC5FD6ED148C}"/>
              </a:ext>
            </a:extLst>
          </p:cNvPr>
          <p:cNvCxnSpPr>
            <a:cxnSpLocks/>
          </p:cNvCxnSpPr>
          <p:nvPr/>
        </p:nvCxnSpPr>
        <p:spPr>
          <a:xfrm>
            <a:off x="1679944" y="2668772"/>
            <a:ext cx="51036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96B82FC-2C0D-CAC2-CDBC-434FD09D4688}"/>
              </a:ext>
            </a:extLst>
          </p:cNvPr>
          <p:cNvSpPr txBox="1"/>
          <p:nvPr/>
        </p:nvSpPr>
        <p:spPr>
          <a:xfrm>
            <a:off x="574158" y="3625702"/>
            <a:ext cx="5539563" cy="1754326"/>
          </a:xfrm>
          <a:prstGeom prst="rect">
            <a:avLst/>
          </a:prstGeom>
          <a:noFill/>
        </p:spPr>
        <p:txBody>
          <a:bodyPr wrap="square" rtlCol="0">
            <a:spAutoFit/>
          </a:bodyPr>
          <a:lstStyle/>
          <a:p>
            <a:pPr algn="ctr" latinLnBrk="0"/>
            <a:r>
              <a:rPr lang="en-US" sz="3600" b="1" i="0" u="sng" dirty="0" err="1">
                <a:solidFill>
                  <a:srgbClr val="000000"/>
                </a:solidFill>
                <a:effectLst/>
                <a:latin typeface="Cambria" panose="02040503050406030204" pitchFamily="18" charset="0"/>
                <a:ea typeface="Cambria" panose="02040503050406030204" pitchFamily="18" charset="0"/>
              </a:rPr>
              <a:t>Tóm</a:t>
            </a:r>
            <a:r>
              <a:rPr lang="en-US" sz="3600" b="1" i="0" u="sng" dirty="0">
                <a:solidFill>
                  <a:srgbClr val="000000"/>
                </a:solidFill>
                <a:effectLst/>
                <a:latin typeface="Cambria" panose="02040503050406030204" pitchFamily="18" charset="0"/>
                <a:ea typeface="Cambria" panose="02040503050406030204" pitchFamily="18" charset="0"/>
              </a:rPr>
              <a:t> </a:t>
            </a:r>
            <a:r>
              <a:rPr lang="en-US" sz="3600" b="1" i="0" u="sng" dirty="0" err="1">
                <a:solidFill>
                  <a:srgbClr val="000000"/>
                </a:solidFill>
                <a:effectLst/>
                <a:latin typeface="Cambria" panose="02040503050406030204" pitchFamily="18" charset="0"/>
                <a:ea typeface="Cambria" panose="02040503050406030204" pitchFamily="18" charset="0"/>
              </a:rPr>
              <a:t>tắt</a:t>
            </a:r>
            <a:r>
              <a:rPr lang="en-US" sz="3600" b="1" i="0" u="sng" dirty="0">
                <a:solidFill>
                  <a:srgbClr val="000000"/>
                </a:solidFill>
                <a:effectLst/>
                <a:latin typeface="Cambria" panose="02040503050406030204" pitchFamily="18" charset="0"/>
                <a:ea typeface="Cambria" panose="02040503050406030204" pitchFamily="18" charset="0"/>
              </a:rPr>
              <a:t>:</a:t>
            </a:r>
          </a:p>
          <a:p>
            <a:pPr algn="just" latinLnBrk="0"/>
            <a:r>
              <a:rPr lang="en-US" sz="3600" b="0" i="0" dirty="0">
                <a:solidFill>
                  <a:srgbClr val="000000"/>
                </a:solidFill>
                <a:effectLst/>
                <a:latin typeface="Cambria" panose="02040503050406030204" pitchFamily="18" charset="0"/>
                <a:ea typeface="Cambria" panose="02040503050406030204" pitchFamily="18" charset="0"/>
              </a:rPr>
              <a:t>1 </a:t>
            </a:r>
            <a:r>
              <a:rPr lang="en-US" sz="3600" b="0" i="0" dirty="0" err="1">
                <a:solidFill>
                  <a:srgbClr val="000000"/>
                </a:solidFill>
                <a:effectLst/>
                <a:latin typeface="Cambria" panose="02040503050406030204" pitchFamily="18" charset="0"/>
                <a:ea typeface="Cambria" panose="02040503050406030204" pitchFamily="18" charset="0"/>
              </a:rPr>
              <a:t>ngày</a:t>
            </a:r>
            <a:r>
              <a:rPr lang="en-US" sz="3600" b="0" i="0" dirty="0">
                <a:solidFill>
                  <a:srgbClr val="000000"/>
                </a:solidFill>
                <a:effectLst/>
                <a:latin typeface="Cambria" panose="02040503050406030204" pitchFamily="18" charset="0"/>
                <a:ea typeface="Cambria" panose="02040503050406030204" pitchFamily="18" charset="0"/>
              </a:rPr>
              <a:t>: 150 </a:t>
            </a:r>
            <a:r>
              <a:rPr lang="en-US" sz="3600" b="0" i="0" dirty="0" err="1">
                <a:solidFill>
                  <a:srgbClr val="000000"/>
                </a:solidFill>
                <a:effectLst/>
                <a:latin typeface="Cambria" panose="02040503050406030204" pitchFamily="18" charset="0"/>
                <a:ea typeface="Cambria" panose="02040503050406030204" pitchFamily="18" charset="0"/>
              </a:rPr>
              <a:t>suất</a:t>
            </a:r>
            <a:r>
              <a:rPr lang="en-US" sz="3600" b="0" i="0" dirty="0">
                <a:solidFill>
                  <a:srgbClr val="000000"/>
                </a:solidFill>
                <a:effectLst/>
                <a:latin typeface="Cambria" panose="02040503050406030204" pitchFamily="18" charset="0"/>
                <a:ea typeface="Cambria" panose="02040503050406030204" pitchFamily="18" charset="0"/>
              </a:rPr>
              <a:t> pizza</a:t>
            </a:r>
          </a:p>
          <a:p>
            <a:pPr algn="just" latinLnBrk="0"/>
            <a:r>
              <a:rPr lang="en-US" sz="3600" b="0" i="0" dirty="0">
                <a:solidFill>
                  <a:srgbClr val="000000"/>
                </a:solidFill>
                <a:effectLst/>
                <a:latin typeface="Cambria" panose="02040503050406030204" pitchFamily="18" charset="0"/>
                <a:ea typeface="Cambria" panose="02040503050406030204" pitchFamily="18" charset="0"/>
              </a:rPr>
              <a:t>1 </a:t>
            </a:r>
            <a:r>
              <a:rPr lang="en-US" sz="3600" b="0" i="0" dirty="0" err="1">
                <a:solidFill>
                  <a:srgbClr val="000000"/>
                </a:solidFill>
                <a:effectLst/>
                <a:latin typeface="Cambria" panose="02040503050406030204" pitchFamily="18" charset="0"/>
                <a:ea typeface="Cambria" panose="02040503050406030204" pitchFamily="18" charset="0"/>
              </a:rPr>
              <a:t>tuần</a:t>
            </a:r>
            <a:r>
              <a:rPr lang="en-US" sz="3600" b="0" i="0" dirty="0">
                <a:solidFill>
                  <a:srgbClr val="000000"/>
                </a:solidFill>
                <a:effectLst/>
                <a:latin typeface="Cambria" panose="02040503050406030204" pitchFamily="18" charset="0"/>
                <a:ea typeface="Cambria" panose="02040503050406030204" pitchFamily="18" charset="0"/>
              </a:rPr>
              <a:t>: ... ? </a:t>
            </a:r>
            <a:r>
              <a:rPr lang="en-US" sz="3600" b="0" i="0" dirty="0" err="1">
                <a:solidFill>
                  <a:srgbClr val="000000"/>
                </a:solidFill>
                <a:effectLst/>
                <a:latin typeface="Cambria" panose="02040503050406030204" pitchFamily="18" charset="0"/>
                <a:ea typeface="Cambria" panose="02040503050406030204" pitchFamily="18" charset="0"/>
              </a:rPr>
              <a:t>suất</a:t>
            </a:r>
            <a:r>
              <a:rPr lang="en-US" sz="3600" b="0" i="0" dirty="0">
                <a:solidFill>
                  <a:srgbClr val="000000"/>
                </a:solidFill>
                <a:effectLst/>
                <a:latin typeface="Cambria" panose="02040503050406030204" pitchFamily="18" charset="0"/>
                <a:ea typeface="Cambria" panose="02040503050406030204" pitchFamily="18" charset="0"/>
              </a:rPr>
              <a:t> pizza</a:t>
            </a:r>
          </a:p>
        </p:txBody>
      </p:sp>
    </p:spTree>
    <p:extLst>
      <p:ext uri="{BB962C8B-B14F-4D97-AF65-F5344CB8AC3E}">
        <p14:creationId xmlns:p14="http://schemas.microsoft.com/office/powerpoint/2010/main" val="2544520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3" name="TextBox 12">
            <a:extLst>
              <a:ext uri="{FF2B5EF4-FFF2-40B4-BE49-F238E27FC236}">
                <a16:creationId xmlns:a16="http://schemas.microsoft.com/office/drawing/2014/main" id="{D96B82FC-2C0D-CAC2-CDBC-434FD09D4688}"/>
              </a:ext>
            </a:extLst>
          </p:cNvPr>
          <p:cNvSpPr txBox="1"/>
          <p:nvPr/>
        </p:nvSpPr>
        <p:spPr>
          <a:xfrm>
            <a:off x="723015" y="1403496"/>
            <a:ext cx="10334846" cy="3785652"/>
          </a:xfrm>
          <a:prstGeom prst="rect">
            <a:avLst/>
          </a:prstGeom>
          <a:noFill/>
        </p:spPr>
        <p:txBody>
          <a:bodyPr wrap="square" rtlCol="0">
            <a:spAutoFit/>
          </a:bodyPr>
          <a:lstStyle/>
          <a:p>
            <a:pPr lvl="0" algn="ctr"/>
            <a:r>
              <a:rPr lang="vi-VN" sz="4000" b="1" u="sng" dirty="0">
                <a:solidFill>
                  <a:srgbClr val="000000"/>
                </a:solidFill>
                <a:latin typeface="Cambria" panose="02040503050406030204" pitchFamily="18" charset="0"/>
                <a:ea typeface="Cambria" panose="02040503050406030204" pitchFamily="18" charset="0"/>
              </a:rPr>
              <a:t>Bài giải</a:t>
            </a:r>
          </a:p>
          <a:p>
            <a:pPr lvl="0" algn="ctr"/>
            <a:r>
              <a:rPr lang="vi-VN" sz="4000" b="1" dirty="0">
                <a:solidFill>
                  <a:srgbClr val="000000"/>
                </a:solidFill>
                <a:latin typeface="Cambria" panose="02040503050406030204" pitchFamily="18" charset="0"/>
                <a:ea typeface="Cambria" panose="02040503050406030204" pitchFamily="18" charset="0"/>
              </a:rPr>
              <a:t>Đổi: 1 tuần = 7 ngày</a:t>
            </a:r>
          </a:p>
          <a:p>
            <a:pPr lvl="0" algn="ctr"/>
            <a:r>
              <a:rPr lang="vi-VN" sz="4000" b="1" dirty="0">
                <a:solidFill>
                  <a:srgbClr val="000000"/>
                </a:solidFill>
                <a:latin typeface="Cambria" panose="02040503050406030204" pitchFamily="18" charset="0"/>
                <a:ea typeface="Cambria" panose="02040503050406030204" pitchFamily="18" charset="0"/>
              </a:rPr>
              <a:t>Trong 1 tuần, đơn vị đó có thể giao được nhiều nhất số suất bánh pizza là:</a:t>
            </a:r>
          </a:p>
          <a:p>
            <a:pPr lvl="0" algn="ctr"/>
            <a:r>
              <a:rPr lang="vi-VN" sz="4000" b="1" dirty="0">
                <a:solidFill>
                  <a:srgbClr val="000000"/>
                </a:solidFill>
                <a:latin typeface="Cambria" panose="02040503050406030204" pitchFamily="18" charset="0"/>
                <a:ea typeface="Cambria" panose="02040503050406030204" pitchFamily="18" charset="0"/>
              </a:rPr>
              <a:t>150 x 7 = 1 050 (suất)</a:t>
            </a:r>
          </a:p>
          <a:p>
            <a:pPr lvl="0" algn="r"/>
            <a:r>
              <a:rPr lang="vi-VN" sz="4000" b="1" dirty="0">
                <a:solidFill>
                  <a:srgbClr val="000000"/>
                </a:solidFill>
                <a:latin typeface="Cambria" panose="02040503050406030204" pitchFamily="18" charset="0"/>
                <a:ea typeface="Cambria" panose="02040503050406030204" pitchFamily="18" charset="0"/>
              </a:rPr>
              <a:t>Đáp số: 1 050 suất</a:t>
            </a:r>
            <a:endParaRPr kumimoji="0" lang="en-US" sz="4000" b="0" i="0"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7441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9" name="Picture 8">
            <a:extLst>
              <a:ext uri="{FF2B5EF4-FFF2-40B4-BE49-F238E27FC236}">
                <a16:creationId xmlns:a16="http://schemas.microsoft.com/office/drawing/2014/main" id="{C4E5C289-3194-86EE-CFC8-28C0826B56DE}"/>
              </a:ext>
            </a:extLst>
          </p:cNvPr>
          <p:cNvPicPr>
            <a:picLocks noChangeAspect="1"/>
          </p:cNvPicPr>
          <p:nvPr/>
        </p:nvPicPr>
        <p:blipFill>
          <a:blip r:embed="rId2"/>
          <a:stretch>
            <a:fillRect/>
          </a:stretch>
        </p:blipFill>
        <p:spPr>
          <a:xfrm>
            <a:off x="322521" y="263044"/>
            <a:ext cx="10972800" cy="866775"/>
          </a:xfrm>
          <a:prstGeom prst="rect">
            <a:avLst/>
          </a:prstGeom>
        </p:spPr>
      </p:pic>
      <p:pic>
        <p:nvPicPr>
          <p:cNvPr id="12" name="Picture 11">
            <a:extLst>
              <a:ext uri="{FF2B5EF4-FFF2-40B4-BE49-F238E27FC236}">
                <a16:creationId xmlns:a16="http://schemas.microsoft.com/office/drawing/2014/main" id="{5610AA6C-F783-3D29-20D6-EB50844DABFC}"/>
              </a:ext>
            </a:extLst>
          </p:cNvPr>
          <p:cNvPicPr>
            <a:picLocks noChangeAspect="1"/>
          </p:cNvPicPr>
          <p:nvPr/>
        </p:nvPicPr>
        <p:blipFill>
          <a:blip r:embed="rId3"/>
          <a:stretch>
            <a:fillRect/>
          </a:stretch>
        </p:blipFill>
        <p:spPr>
          <a:xfrm>
            <a:off x="510362" y="1368119"/>
            <a:ext cx="11373293" cy="2791627"/>
          </a:xfrm>
          <a:prstGeom prst="rect">
            <a:avLst/>
          </a:prstGeom>
        </p:spPr>
      </p:pic>
      <p:sp>
        <p:nvSpPr>
          <p:cNvPr id="17" name="TextBox 16">
            <a:extLst>
              <a:ext uri="{FF2B5EF4-FFF2-40B4-BE49-F238E27FC236}">
                <a16:creationId xmlns:a16="http://schemas.microsoft.com/office/drawing/2014/main" id="{65699DDE-508F-D473-E403-49B2174D2940}"/>
              </a:ext>
            </a:extLst>
          </p:cNvPr>
          <p:cNvSpPr txBox="1"/>
          <p:nvPr/>
        </p:nvSpPr>
        <p:spPr>
          <a:xfrm>
            <a:off x="754912" y="4242391"/>
            <a:ext cx="10749516" cy="156966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Nhà bạn Trang có 6 người bao gồm 4 người lớn và 2 trẻ em. Em hãy giúp Trang tính xem mua vé cáp treo khứ hồi (đi và về) cho cả nhà cần trả bao nhiêu tiền.</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49315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barn(inVertical)">
                                      <p:cBhvr>
                                        <p:cTn id="19"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 name="TextBox 4">
            <a:extLst>
              <a:ext uri="{FF2B5EF4-FFF2-40B4-BE49-F238E27FC236}">
                <a16:creationId xmlns:a16="http://schemas.microsoft.com/office/drawing/2014/main" id="{982BB032-2436-3AC5-920D-EAA0F785268F}"/>
              </a:ext>
            </a:extLst>
          </p:cNvPr>
          <p:cNvSpPr txBox="1"/>
          <p:nvPr/>
        </p:nvSpPr>
        <p:spPr>
          <a:xfrm>
            <a:off x="731874" y="679598"/>
            <a:ext cx="10306050" cy="4920193"/>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3600" b="1" i="0" u="sng"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Bài</a:t>
            </a:r>
            <a:r>
              <a:rPr kumimoji="0" lang="en-US" sz="3600" b="1" i="0" u="sng"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0" u="sng"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giải</a:t>
            </a:r>
            <a:r>
              <a:rPr kumimoji="0" lang="en-US" sz="3600" b="1" i="0" u="sng"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a:p>
            <a:pPr lvl="0" algn="ctr">
              <a:lnSpc>
                <a:spcPct val="110000"/>
              </a:lnSpc>
            </a:pPr>
            <a:r>
              <a:rPr lang="vi-VN" sz="3600" dirty="0">
                <a:solidFill>
                  <a:srgbClr val="002060"/>
                </a:solidFill>
                <a:latin typeface="Cambria" panose="02040503050406030204" pitchFamily="18" charset="0"/>
                <a:ea typeface="Cambria" panose="02040503050406030204" pitchFamily="18" charset="0"/>
              </a:rPr>
              <a:t>Số tiền mua vé cáp treo cho 4 người lớn là:</a:t>
            </a:r>
          </a:p>
          <a:p>
            <a:pPr lvl="0" algn="ctr">
              <a:lnSpc>
                <a:spcPct val="110000"/>
              </a:lnSpc>
            </a:pPr>
            <a:r>
              <a:rPr lang="vi-VN" sz="3600" dirty="0">
                <a:solidFill>
                  <a:srgbClr val="002060"/>
                </a:solidFill>
                <a:latin typeface="Cambria" panose="02040503050406030204" pitchFamily="18" charset="0"/>
                <a:ea typeface="Cambria" panose="02040503050406030204" pitchFamily="18" charset="0"/>
              </a:rPr>
              <a:t>750 000 x 4 = 3 000 000 (đồng)</a:t>
            </a:r>
          </a:p>
          <a:p>
            <a:pPr lvl="0" algn="ctr">
              <a:lnSpc>
                <a:spcPct val="110000"/>
              </a:lnSpc>
            </a:pPr>
            <a:r>
              <a:rPr lang="vi-VN" sz="3600" dirty="0">
                <a:solidFill>
                  <a:srgbClr val="002060"/>
                </a:solidFill>
                <a:latin typeface="Cambria" panose="02040503050406030204" pitchFamily="18" charset="0"/>
                <a:ea typeface="Cambria" panose="02040503050406030204" pitchFamily="18" charset="0"/>
              </a:rPr>
              <a:t>Số tiền mua vé cáp treo cho 2 trẻ em là:</a:t>
            </a:r>
          </a:p>
          <a:p>
            <a:pPr lvl="0" algn="ctr">
              <a:lnSpc>
                <a:spcPct val="110000"/>
              </a:lnSpc>
            </a:pPr>
            <a:r>
              <a:rPr lang="vi-VN" sz="3600" dirty="0">
                <a:solidFill>
                  <a:srgbClr val="002060"/>
                </a:solidFill>
                <a:latin typeface="Cambria" panose="02040503050406030204" pitchFamily="18" charset="0"/>
                <a:ea typeface="Cambria" panose="02040503050406030204" pitchFamily="18" charset="0"/>
              </a:rPr>
              <a:t>550 000 x 2 = 1 100 000 (đồng)</a:t>
            </a:r>
          </a:p>
          <a:p>
            <a:pPr lvl="0" algn="ctr">
              <a:lnSpc>
                <a:spcPct val="110000"/>
              </a:lnSpc>
            </a:pPr>
            <a:r>
              <a:rPr lang="vi-VN" sz="3600" dirty="0">
                <a:solidFill>
                  <a:srgbClr val="002060"/>
                </a:solidFill>
                <a:latin typeface="Cambria" panose="02040503050406030204" pitchFamily="18" charset="0"/>
                <a:ea typeface="Cambria" panose="02040503050406030204" pitchFamily="18" charset="0"/>
              </a:rPr>
              <a:t>Số tiền mua vé cáp treo khứ hồi cho cả nhà là:</a:t>
            </a:r>
          </a:p>
          <a:p>
            <a:pPr lvl="0" algn="ctr">
              <a:lnSpc>
                <a:spcPct val="110000"/>
              </a:lnSpc>
            </a:pPr>
            <a:r>
              <a:rPr lang="vi-VN" sz="3600" dirty="0">
                <a:solidFill>
                  <a:srgbClr val="002060"/>
                </a:solidFill>
                <a:latin typeface="Cambria" panose="02040503050406030204" pitchFamily="18" charset="0"/>
                <a:ea typeface="Cambria" panose="02040503050406030204" pitchFamily="18" charset="0"/>
              </a:rPr>
              <a:t>3 000 000 + 1 100 000 = 4 100 000 (đồng)</a:t>
            </a:r>
          </a:p>
          <a:p>
            <a:pPr lvl="0" algn="r">
              <a:lnSpc>
                <a:spcPct val="110000"/>
              </a:lnSpc>
            </a:pPr>
            <a:r>
              <a:rPr lang="vi-VN" sz="3600" dirty="0">
                <a:solidFill>
                  <a:srgbClr val="002060"/>
                </a:solidFill>
                <a:latin typeface="Cambria" panose="02040503050406030204" pitchFamily="18" charset="0"/>
                <a:ea typeface="Cambria" panose="02040503050406030204" pitchFamily="18" charset="0"/>
              </a:rPr>
              <a:t>Đáp số: 4 100 000 đồng</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09076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down)">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253</Words>
  <Application>Microsoft Macintosh PowerPoint</Application>
  <PresentationFormat>Widescreen</PresentationFormat>
  <Paragraphs>19</Paragraphs>
  <Slides>6</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vt:i4>
      </vt:variant>
    </vt:vector>
  </HeadingPairs>
  <TitlesOfParts>
    <vt:vector size="20" baseType="lpstr">
      <vt:lpstr>等线</vt:lpstr>
      <vt:lpstr>等线 Light</vt:lpstr>
      <vt:lpstr>#9Slide07 HoneyCream</vt:lpstr>
      <vt:lpstr>Arial</vt:lpstr>
      <vt:lpstr>Calibri</vt:lpstr>
      <vt:lpstr>Calibri Light</vt:lpstr>
      <vt:lpstr>Cambria</vt:lpstr>
      <vt:lpstr>SVN-Newton</vt:lpstr>
      <vt:lpstr>Times New Roman</vt:lpstr>
      <vt:lpstr>UTM Aquarelle</vt:lpstr>
      <vt:lpstr>UTM Avo</vt:lpstr>
      <vt:lpstr>字魂151号-联盟综艺体</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Microsoft Office User</cp:lastModifiedBy>
  <cp:revision>34</cp:revision>
  <dcterms:created xsi:type="dcterms:W3CDTF">2023-10-19T13:20:03Z</dcterms:created>
  <dcterms:modified xsi:type="dcterms:W3CDTF">2023-12-22T05:54:22Z</dcterms:modified>
</cp:coreProperties>
</file>