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</p:sldIdLst>
  <p:sldSz cx="12192000" cy="6858000"/>
  <p:notesSz cx="6858000" cy="9144000"/>
  <p:embeddedFontLst>
    <p:embeddedFont>
      <p:font typeface="#9Slide07 HoneyCream" pitchFamily="2" charset="0"/>
      <p:regular r:id="rId17"/>
    </p:embeddedFont>
    <p:embeddedFont>
      <p:font typeface="#9Slide05 Bodega Script" pitchFamily="2" charset="0"/>
      <p:regular r:id="rId18"/>
    </p:embeddedFont>
    <p:embeddedFont>
      <p:font typeface="#9Slide05 Aphrodite Pro" panose="02000000000000000000" pitchFamily="2" charset="0"/>
      <p:regular r:id="rId19"/>
    </p:embeddedFont>
    <p:embeddedFont>
      <p:font typeface="Calibri" panose="020F0502020204030204"/>
      <p:regular r:id="rId20"/>
      <p:bold r:id="rId21"/>
      <p:italic r:id="rId22"/>
      <p:boldItalic r:id="rId23"/>
    </p:embeddedFont>
    <p:embeddedFont>
      <p:font typeface="UVF You Make Me Smile" panose="02000603000000000000" pitchFamily="2" charset="0"/>
      <p:regular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234" y="-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font" Target="fonts/font13.fntdata"/><Relationship Id="rId28" Type="http://schemas.openxmlformats.org/officeDocument/2006/relationships/font" Target="fonts/font12.fntdata"/><Relationship Id="rId27" Type="http://schemas.openxmlformats.org/officeDocument/2006/relationships/font" Target="fonts/font11.fntdata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0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hyperlink" Target="https://www.facebook.com/groups/629898828017053" TargetMode="Externa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0" y="-999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2888" b="-12888"/>
            </a:stretch>
          </a:blipFill>
        </p:spPr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5" name="TextBox 3"/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MĂNG NON – TÀI LIỆU TIỂU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  <a:hlinkClick r:id="rId15"/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 panose="020B0604020202020204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 panose="020B0604020202020204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 panose="020B0604020202020204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Title 1"/>
          <p:cNvSpPr txBox="1"/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265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 panose="020B0604020202020204"/>
              </a:rPr>
              <a:t>Măng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 panose="020B0604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2" name="Title 1"/>
          <p:cNvSpPr txBox="1"/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 panose="020B0604020202020204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 panose="020B0604020202020204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135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kumimoji="0" lang="en-US" sz="2135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kumimoji="0" lang="id-ID" sz="2135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45000"/>
                </a:scheme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png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8.pn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4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46" name="Group 45"/>
          <p:cNvGrpSpPr/>
          <p:nvPr/>
        </p:nvGrpSpPr>
        <p:grpSpPr>
          <a:xfrm>
            <a:off x="685800" y="4662486"/>
            <a:ext cx="1493657" cy="1493657"/>
            <a:chOff x="1028700" y="6993728"/>
            <a:chExt cx="2240485" cy="2240485"/>
          </a:xfrm>
        </p:grpSpPr>
        <p:grpSp>
          <p:nvGrpSpPr>
            <p:cNvPr id="7" name="Group 7"/>
            <p:cNvGrpSpPr/>
            <p:nvPr/>
          </p:nvGrpSpPr>
          <p:grpSpPr>
            <a:xfrm>
              <a:off x="1028700" y="6993728"/>
              <a:ext cx="2240485" cy="224048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114802" y="7079835"/>
              <a:ext cx="2068281" cy="2068273"/>
              <a:chOff x="0" y="0"/>
              <a:chExt cx="6350000" cy="634997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"/>
                <a:stretch>
                  <a:fillRect l="-18130" t="-8865" r="-45095" b="-16410"/>
                </a:stretch>
              </a:blipFill>
            </p:spPr>
          </p:sp>
        </p:grpSp>
      </p:grpSp>
      <p:grpSp>
        <p:nvGrpSpPr>
          <p:cNvPr id="50" name="Group 49"/>
          <p:cNvGrpSpPr/>
          <p:nvPr/>
        </p:nvGrpSpPr>
        <p:grpSpPr>
          <a:xfrm>
            <a:off x="4261669" y="4775088"/>
            <a:ext cx="1436253" cy="1436253"/>
            <a:chOff x="6392503" y="7162632"/>
            <a:chExt cx="2154379" cy="2154379"/>
          </a:xfrm>
        </p:grpSpPr>
        <p:grpSp>
          <p:nvGrpSpPr>
            <p:cNvPr id="4" name="Group 4"/>
            <p:cNvGrpSpPr/>
            <p:nvPr/>
          </p:nvGrpSpPr>
          <p:grpSpPr>
            <a:xfrm>
              <a:off x="6392503" y="7162632"/>
              <a:ext cx="2154379" cy="2154379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6475296" y="7245429"/>
              <a:ext cx="1988793" cy="1988785"/>
              <a:chOff x="0" y="0"/>
              <a:chExt cx="6350000" cy="63499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7109" t="-19076" r="-36299" b="-3481"/>
                </a:stretch>
              </a:blipFill>
            </p:spPr>
          </p:sp>
        </p:grpSp>
      </p:grpSp>
      <p:grpSp>
        <p:nvGrpSpPr>
          <p:cNvPr id="48" name="Group 47"/>
          <p:cNvGrpSpPr/>
          <p:nvPr/>
        </p:nvGrpSpPr>
        <p:grpSpPr>
          <a:xfrm>
            <a:off x="7874000" y="4837548"/>
            <a:ext cx="1436253" cy="1436253"/>
            <a:chOff x="11811000" y="7256321"/>
            <a:chExt cx="2154379" cy="2154379"/>
          </a:xfrm>
        </p:grpSpPr>
        <p:grpSp>
          <p:nvGrpSpPr>
            <p:cNvPr id="14" name="Group 14"/>
            <p:cNvGrpSpPr/>
            <p:nvPr/>
          </p:nvGrpSpPr>
          <p:grpSpPr>
            <a:xfrm>
              <a:off x="11811000" y="7256321"/>
              <a:ext cx="2154379" cy="215437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11944473" y="7345745"/>
              <a:ext cx="1988793" cy="1988785"/>
              <a:chOff x="0" y="0"/>
              <a:chExt cx="6350000" cy="63499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53692" t="-3873" r="-4896" b="-54615"/>
                </a:stretch>
              </a:blipFill>
            </p:spPr>
          </p:sp>
        </p:grpSp>
      </p:grpSp>
      <p:grpSp>
        <p:nvGrpSpPr>
          <p:cNvPr id="49" name="Group 48"/>
          <p:cNvGrpSpPr/>
          <p:nvPr/>
        </p:nvGrpSpPr>
        <p:grpSpPr>
          <a:xfrm>
            <a:off x="6021772" y="4775088"/>
            <a:ext cx="1493657" cy="1493657"/>
            <a:chOff x="9032657" y="7162632"/>
            <a:chExt cx="2240485" cy="2240485"/>
          </a:xfrm>
        </p:grpSpPr>
        <p:grpSp>
          <p:nvGrpSpPr>
            <p:cNvPr id="19" name="Group 19"/>
            <p:cNvGrpSpPr/>
            <p:nvPr/>
          </p:nvGrpSpPr>
          <p:grpSpPr>
            <a:xfrm>
              <a:off x="9032657" y="7162632"/>
              <a:ext cx="2240485" cy="2240485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9118759" y="7248738"/>
              <a:ext cx="2068281" cy="2068273"/>
              <a:chOff x="0" y="0"/>
              <a:chExt cx="6350000" cy="634997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80222" t="-8330" r="-8417" b="-17351"/>
                </a:stretch>
              </a:blipFill>
            </p:spPr>
          </p:sp>
        </p:grpSp>
      </p:grpSp>
      <p:grpSp>
        <p:nvGrpSpPr>
          <p:cNvPr id="47" name="Group 46"/>
          <p:cNvGrpSpPr/>
          <p:nvPr/>
        </p:nvGrpSpPr>
        <p:grpSpPr>
          <a:xfrm>
            <a:off x="9656531" y="4775088"/>
            <a:ext cx="1493657" cy="1493657"/>
            <a:chOff x="14484796" y="7162632"/>
            <a:chExt cx="2240485" cy="2240485"/>
          </a:xfrm>
        </p:grpSpPr>
        <p:grpSp>
          <p:nvGrpSpPr>
            <p:cNvPr id="29" name="Group 29"/>
            <p:cNvGrpSpPr/>
            <p:nvPr/>
          </p:nvGrpSpPr>
          <p:grpSpPr>
            <a:xfrm>
              <a:off x="14484796" y="7162632"/>
              <a:ext cx="2240485" cy="2240485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14570898" y="7248738"/>
              <a:ext cx="2068281" cy="2068273"/>
              <a:chOff x="0" y="0"/>
              <a:chExt cx="6350000" cy="634997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38783" t="-10279" r="-47356" b="-13736"/>
                </a:stretch>
              </a:blipFill>
            </p:spPr>
          </p:sp>
        </p:grpSp>
      </p:grpSp>
      <p:sp>
        <p:nvSpPr>
          <p:cNvPr id="37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39" b="89876" l="9963" r="91319">
                        <a14:foregroundMark x1="41174" y1="25620" x2="41174" y2="25620"/>
                        <a14:foregroundMark x1="59239" y1="73864" x2="59239" y2="73864"/>
                        <a14:foregroundMark x1="60190" y1="25826" x2="60190" y2="25826"/>
                        <a14:foregroundMark x1="57958" y1="29855" x2="57958" y2="29855"/>
                        <a14:foregroundMark x1="50393" y1="25826" x2="50393" y2="25826"/>
                        <a14:foregroundMark x1="49277" y1="27996" x2="49277" y2="27996"/>
                        <a14:foregroundMark x1="39272" y1="60847" x2="39272" y2="60847"/>
                        <a14:foregroundMark x1="46962" y1="74793" x2="46962" y2="74793"/>
                        <a14:foregroundMark x1="49442" y1="76240" x2="49442" y2="76240"/>
                        <a14:foregroundMark x1="63580" y1="57748" x2="63580" y2="57748"/>
                        <a14:foregroundMark x1="62009" y1="63223" x2="62009" y2="6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703">
            <a:off x="7982014" y="-316274"/>
            <a:ext cx="6139705" cy="223561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 rot="2123362">
            <a:off x="9409049" y="971947"/>
            <a:ext cx="2800350" cy="4719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69841"/>
              </a:avLst>
            </a:prstTxWarp>
            <a:spAutoFit/>
          </a:bodyPr>
          <a:lstStyle/>
          <a:p>
            <a:pPr algn="ctr" defTabSz="609600"/>
            <a:r>
              <a:rPr lang="vi-VN" sz="5335" dirty="0">
                <a:solidFill>
                  <a:prstClr val="black"/>
                </a:solidFill>
                <a:latin typeface="UVF ChefScript Pro" panose="03060702040507070403" pitchFamily="66" charset="0"/>
                <a:ea typeface="UVF You Make Me Smile" panose="02000603000000000000" pitchFamily="2" charset="0"/>
              </a:rPr>
              <a:t>Viết</a:t>
            </a:r>
            <a:endParaRPr lang="en-US" sz="5335" dirty="0">
              <a:solidFill>
                <a:prstClr val="black"/>
              </a:solidFill>
              <a:latin typeface="UVF ChefScript Pro" panose="03060702040507070403" pitchFamily="66" charset="0"/>
              <a:ea typeface="UVF You Make Me Smile" panose="02000603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85" y="738487"/>
            <a:ext cx="14039773" cy="5027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640809" y="331085"/>
            <a:ext cx="4134391" cy="726330"/>
            <a:chOff x="3052324" y="3691644"/>
            <a:chExt cx="3712432" cy="893074"/>
          </a:xfrm>
        </p:grpSpPr>
        <p:grpSp>
          <p:nvGrpSpPr>
            <p:cNvPr id="8" name="组合 18"/>
            <p:cNvGrpSpPr/>
            <p:nvPr/>
          </p:nvGrpSpPr>
          <p:grpSpPr>
            <a:xfrm>
              <a:off x="3052324" y="3691644"/>
              <a:ext cx="3529971" cy="844822"/>
              <a:chOff x="2784669" y="3778507"/>
              <a:chExt cx="3529971" cy="844822"/>
            </a:xfrm>
          </p:grpSpPr>
          <p:sp>
            <p:nvSpPr>
              <p:cNvPr id="10" name="平行四边形 28"/>
              <p:cNvSpPr/>
              <p:nvPr/>
            </p:nvSpPr>
            <p:spPr>
              <a:xfrm>
                <a:off x="3086099" y="3778507"/>
                <a:ext cx="3228541" cy="844822"/>
              </a:xfrm>
              <a:prstGeom prst="parallelogram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zh-CN" altLang="en-US" sz="2135" dirty="0">
                  <a:solidFill>
                    <a:prstClr val="white"/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  <p:sp>
            <p:nvSpPr>
              <p:cNvPr id="14" name="椭圆 32"/>
              <p:cNvSpPr/>
              <p:nvPr/>
            </p:nvSpPr>
            <p:spPr>
              <a:xfrm>
                <a:off x="2784669" y="3794394"/>
                <a:ext cx="806352" cy="80635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63500" dist="25400" sx="102000" sy="102000" algn="ctr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r>
                  <a:rPr lang="vi-VN" altLang="zh-CN" sz="4000" b="1" dirty="0">
                    <a:solidFill>
                      <a:srgbClr val="8064A2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60号-檀宋" panose="00000500000000000000" pitchFamily="2" charset="-122"/>
                  </a:rPr>
                  <a:t>3</a:t>
                </a:r>
                <a:endParaRPr lang="zh-CN" altLang="en-US" sz="40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</p:grpSp>
        <p:sp>
          <p:nvSpPr>
            <p:cNvPr id="9" name="文本框 51"/>
            <p:cNvSpPr txBox="1"/>
            <p:nvPr/>
          </p:nvSpPr>
          <p:spPr>
            <a:xfrm>
              <a:off x="4014675" y="3790008"/>
              <a:ext cx="2750081" cy="79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/>
              <a:r>
                <a:rPr lang="vi-VN" sz="36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Sắp xếp ý</a:t>
              </a:r>
              <a:endParaRPr lang="en-US" sz="3600" b="1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97569" y="2254388"/>
            <a:ext cx="5051883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09600"/>
            <a:r>
              <a:rPr lang="vi-VN" sz="4000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 1</a:t>
            </a:r>
            <a:endParaRPr lang="vi-VN" sz="4000" i="1" dirty="0">
              <a:solidFill>
                <a:srgbClr val="EEECE1">
                  <a:lumMod val="2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 defTabSz="609600">
              <a:buFontTx/>
              <a:buChar char="-"/>
            </a:pPr>
            <a:r>
              <a:rPr lang="vi-VN" sz="4000" b="1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Miêu tả đặc điểm ngoại hình</a:t>
            </a:r>
            <a:endParaRPr lang="vi-VN" sz="4000" b="1" i="1" dirty="0">
              <a:solidFill>
                <a:srgbClr val="EEECE1">
                  <a:lumMod val="2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762000" indent="-762000" algn="just" defTabSz="609600">
              <a:buFontTx/>
              <a:buChar char="-"/>
            </a:pPr>
            <a:r>
              <a:rPr lang="vi-VN" sz="4000" b="1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Miêu tả hoạt động, thói quen</a:t>
            </a:r>
            <a:endParaRPr lang="en-US" sz="7665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59787" y="2216224"/>
            <a:ext cx="5051883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09600"/>
            <a:r>
              <a:rPr lang="vi-VN" sz="4000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 2</a:t>
            </a:r>
            <a:endParaRPr lang="vi-VN" sz="4000" i="1" dirty="0">
              <a:solidFill>
                <a:srgbClr val="EEECE1">
                  <a:lumMod val="2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defTabSz="609600"/>
            <a:r>
              <a:rPr lang="vi-VN" sz="4000" b="1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Miêu tả đặc điểm ngoại hình kết hợp với miêu tả hoạt động, thói quen.</a:t>
            </a:r>
            <a:endParaRPr lang="en-US" sz="7665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2771" y="1226705"/>
            <a:ext cx="9031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cách sắp xếp ý phù hợp</a:t>
            </a:r>
            <a:endParaRPr lang="en-US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339" b="89876" l="9963" r="91319">
                        <a14:foregroundMark x1="41174" y1="25620" x2="41174" y2="25620"/>
                        <a14:foregroundMark x1="59239" y1="73864" x2="59239" y2="73864"/>
                        <a14:foregroundMark x1="60190" y1="25826" x2="60190" y2="25826"/>
                        <a14:foregroundMark x1="57958" y1="29855" x2="57958" y2="29855"/>
                        <a14:foregroundMark x1="50393" y1="25826" x2="50393" y2="25826"/>
                        <a14:foregroundMark x1="49277" y1="27996" x2="49277" y2="27996"/>
                        <a14:foregroundMark x1="39272" y1="60847" x2="39272" y2="60847"/>
                        <a14:foregroundMark x1="46962" y1="74793" x2="46962" y2="74793"/>
                        <a14:foregroundMark x1="49442" y1="76240" x2="49442" y2="76240"/>
                        <a14:foregroundMark x1="63580" y1="57748" x2="63580" y2="57748"/>
                        <a14:foregroundMark x1="62009" y1="63223" x2="62009" y2="6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7434">
            <a:off x="5106381" y="678557"/>
            <a:ext cx="6139705" cy="2235615"/>
          </a:xfrm>
          <a:prstGeom prst="rect">
            <a:avLst/>
          </a:prstGeom>
        </p:spPr>
      </p:pic>
      <p:sp>
        <p:nvSpPr>
          <p:cNvPr id="36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46" name="Group 45"/>
          <p:cNvGrpSpPr/>
          <p:nvPr/>
        </p:nvGrpSpPr>
        <p:grpSpPr>
          <a:xfrm>
            <a:off x="685800" y="4662486"/>
            <a:ext cx="1493657" cy="1493657"/>
            <a:chOff x="1028700" y="6993728"/>
            <a:chExt cx="2240485" cy="2240485"/>
          </a:xfrm>
        </p:grpSpPr>
        <p:grpSp>
          <p:nvGrpSpPr>
            <p:cNvPr id="7" name="Group 7"/>
            <p:cNvGrpSpPr/>
            <p:nvPr/>
          </p:nvGrpSpPr>
          <p:grpSpPr>
            <a:xfrm>
              <a:off x="1028700" y="6993728"/>
              <a:ext cx="2240485" cy="224048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114802" y="7079835"/>
              <a:ext cx="2068281" cy="2068273"/>
              <a:chOff x="0" y="0"/>
              <a:chExt cx="6350000" cy="634997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8130" t="-8865" r="-45095" b="-16410"/>
                </a:stretch>
              </a:blipFill>
            </p:spPr>
          </p:sp>
        </p:grpSp>
      </p:grpSp>
      <p:grpSp>
        <p:nvGrpSpPr>
          <p:cNvPr id="50" name="Group 49"/>
          <p:cNvGrpSpPr/>
          <p:nvPr/>
        </p:nvGrpSpPr>
        <p:grpSpPr>
          <a:xfrm>
            <a:off x="4261669" y="4775088"/>
            <a:ext cx="1436253" cy="1436253"/>
            <a:chOff x="6392503" y="7162632"/>
            <a:chExt cx="2154379" cy="2154379"/>
          </a:xfrm>
        </p:grpSpPr>
        <p:grpSp>
          <p:nvGrpSpPr>
            <p:cNvPr id="4" name="Group 4"/>
            <p:cNvGrpSpPr/>
            <p:nvPr/>
          </p:nvGrpSpPr>
          <p:grpSpPr>
            <a:xfrm>
              <a:off x="6392503" y="7162632"/>
              <a:ext cx="2154379" cy="2154379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6475296" y="7245429"/>
              <a:ext cx="1988793" cy="1988785"/>
              <a:chOff x="0" y="0"/>
              <a:chExt cx="6350000" cy="63499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7109" t="-19076" r="-36299" b="-3481"/>
                </a:stretch>
              </a:blipFill>
            </p:spPr>
          </p:sp>
        </p:grpSp>
      </p:grpSp>
      <p:grpSp>
        <p:nvGrpSpPr>
          <p:cNvPr id="48" name="Group 47"/>
          <p:cNvGrpSpPr/>
          <p:nvPr/>
        </p:nvGrpSpPr>
        <p:grpSpPr>
          <a:xfrm>
            <a:off x="7874000" y="4837548"/>
            <a:ext cx="1436253" cy="1436253"/>
            <a:chOff x="11811000" y="7256321"/>
            <a:chExt cx="2154379" cy="2154379"/>
          </a:xfrm>
        </p:grpSpPr>
        <p:grpSp>
          <p:nvGrpSpPr>
            <p:cNvPr id="14" name="Group 14"/>
            <p:cNvGrpSpPr/>
            <p:nvPr/>
          </p:nvGrpSpPr>
          <p:grpSpPr>
            <a:xfrm>
              <a:off x="11811000" y="7256321"/>
              <a:ext cx="2154379" cy="215437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11944473" y="7345745"/>
              <a:ext cx="1988793" cy="1988785"/>
              <a:chOff x="0" y="0"/>
              <a:chExt cx="6350000" cy="63499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53692" t="-3873" r="-4896" b="-54615"/>
                </a:stretch>
              </a:blipFill>
            </p:spPr>
          </p:sp>
        </p:grpSp>
      </p:grpSp>
      <p:grpSp>
        <p:nvGrpSpPr>
          <p:cNvPr id="49" name="Group 48"/>
          <p:cNvGrpSpPr/>
          <p:nvPr/>
        </p:nvGrpSpPr>
        <p:grpSpPr>
          <a:xfrm>
            <a:off x="6021772" y="4775088"/>
            <a:ext cx="1493657" cy="1493657"/>
            <a:chOff x="9032657" y="7162632"/>
            <a:chExt cx="2240485" cy="2240485"/>
          </a:xfrm>
        </p:grpSpPr>
        <p:grpSp>
          <p:nvGrpSpPr>
            <p:cNvPr id="19" name="Group 19"/>
            <p:cNvGrpSpPr/>
            <p:nvPr/>
          </p:nvGrpSpPr>
          <p:grpSpPr>
            <a:xfrm>
              <a:off x="9032657" y="7162632"/>
              <a:ext cx="2240485" cy="2240485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9118759" y="7248738"/>
              <a:ext cx="2068281" cy="2068273"/>
              <a:chOff x="0" y="0"/>
              <a:chExt cx="6350000" cy="634997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80222" t="-8330" r="-8417" b="-17351"/>
                </a:stretch>
              </a:blipFill>
            </p:spPr>
          </p:sp>
        </p:grpSp>
      </p:grpSp>
      <p:grpSp>
        <p:nvGrpSpPr>
          <p:cNvPr id="47" name="Group 46"/>
          <p:cNvGrpSpPr/>
          <p:nvPr/>
        </p:nvGrpSpPr>
        <p:grpSpPr>
          <a:xfrm>
            <a:off x="9656531" y="4775088"/>
            <a:ext cx="1493657" cy="1493657"/>
            <a:chOff x="14484796" y="7162632"/>
            <a:chExt cx="2240485" cy="2240485"/>
          </a:xfrm>
        </p:grpSpPr>
        <p:grpSp>
          <p:nvGrpSpPr>
            <p:cNvPr id="29" name="Group 29"/>
            <p:cNvGrpSpPr/>
            <p:nvPr/>
          </p:nvGrpSpPr>
          <p:grpSpPr>
            <a:xfrm>
              <a:off x="14484796" y="7162632"/>
              <a:ext cx="2240485" cy="2240485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14570898" y="7248738"/>
              <a:ext cx="2068281" cy="2068273"/>
              <a:chOff x="0" y="0"/>
              <a:chExt cx="6350000" cy="634997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38783" t="-10279" r="-47356" b="-13736"/>
                </a:stretch>
              </a:blipFill>
            </p:spPr>
          </p:sp>
        </p:grpSp>
      </p:grpSp>
      <p:sp>
        <p:nvSpPr>
          <p:cNvPr id="37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339" b="89876" l="9963" r="91319">
                        <a14:foregroundMark x1="41174" y1="25620" x2="41174" y2="25620"/>
                        <a14:foregroundMark x1="59239" y1="73864" x2="59239" y2="73864"/>
                        <a14:foregroundMark x1="60190" y1="25826" x2="60190" y2="25826"/>
                        <a14:foregroundMark x1="57958" y1="29855" x2="57958" y2="29855"/>
                        <a14:foregroundMark x1="50393" y1="25826" x2="50393" y2="25826"/>
                        <a14:foregroundMark x1="49277" y1="27996" x2="49277" y2="27996"/>
                        <a14:foregroundMark x1="39272" y1="60847" x2="39272" y2="60847"/>
                        <a14:foregroundMark x1="46962" y1="74793" x2="46962" y2="74793"/>
                        <a14:foregroundMark x1="49442" y1="76240" x2="49442" y2="76240"/>
                        <a14:foregroundMark x1="63580" y1="57748" x2="63580" y2="57748"/>
                        <a14:foregroundMark x1="62009" y1="63223" x2="62009" y2="6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703">
            <a:off x="3572367" y="957468"/>
            <a:ext cx="6139705" cy="22356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2493" y="1368077"/>
            <a:ext cx="3145809" cy="1414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3" name="Group 2"/>
          <p:cNvGrpSpPr/>
          <p:nvPr/>
        </p:nvGrpSpPr>
        <p:grpSpPr>
          <a:xfrm>
            <a:off x="4013200" y="2108201"/>
            <a:ext cx="7448550" cy="2073885"/>
            <a:chOff x="4013200" y="2108201"/>
            <a:chExt cx="7448550" cy="2073885"/>
          </a:xfrm>
        </p:grpSpPr>
        <p:sp>
          <p:nvSpPr>
            <p:cNvPr id="9" name="Rounded Rectangle 8"/>
            <p:cNvSpPr/>
            <p:nvPr/>
          </p:nvSpPr>
          <p:spPr>
            <a:xfrm>
              <a:off x="4013200" y="2108201"/>
              <a:ext cx="7448550" cy="2073885"/>
            </a:xfrm>
            <a:prstGeom prst="roundRect">
              <a:avLst>
                <a:gd name="adj" fmla="val 7714"/>
              </a:avLst>
            </a:prstGeom>
            <a:solidFill>
              <a:schemeClr val="accent2">
                <a:lumMod val="20000"/>
                <a:lumOff val="80000"/>
                <a:alpha val="88000"/>
              </a:schemeClr>
            </a:solidFill>
            <a:ln w="57150">
              <a:solidFill>
                <a:srgbClr val="D2282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00"/>
              <a:endParaRPr lang="nl-NL" sz="1865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09600"/>
              <a:endParaRPr lang="nl-NL" sz="1865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00"/>
              <a:endParaRPr lang="en-US" sz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12672" y="2248953"/>
              <a:ext cx="6925656" cy="179237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3" name="Group 2"/>
          <p:cNvGrpSpPr/>
          <p:nvPr/>
        </p:nvGrpSpPr>
        <p:grpSpPr>
          <a:xfrm>
            <a:off x="4013200" y="2108201"/>
            <a:ext cx="7448550" cy="2073885"/>
            <a:chOff x="4013200" y="2108201"/>
            <a:chExt cx="7448550" cy="2073885"/>
          </a:xfrm>
        </p:grpSpPr>
        <p:sp>
          <p:nvSpPr>
            <p:cNvPr id="9" name="Rounded Rectangle 8"/>
            <p:cNvSpPr/>
            <p:nvPr/>
          </p:nvSpPr>
          <p:spPr>
            <a:xfrm>
              <a:off x="4013200" y="2108201"/>
              <a:ext cx="7448550" cy="2073885"/>
            </a:xfrm>
            <a:prstGeom prst="roundRect">
              <a:avLst>
                <a:gd name="adj" fmla="val 7714"/>
              </a:avLst>
            </a:prstGeom>
            <a:solidFill>
              <a:schemeClr val="accent2">
                <a:lumMod val="20000"/>
                <a:lumOff val="80000"/>
                <a:alpha val="88000"/>
              </a:schemeClr>
            </a:solidFill>
            <a:ln w="57150">
              <a:solidFill>
                <a:srgbClr val="D2282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00"/>
              <a:endParaRPr lang="nl-NL" sz="1865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09600"/>
              <a:endParaRPr lang="nl-NL" sz="1865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00"/>
              <a:endParaRPr lang="en-US" sz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58358" y="2248953"/>
              <a:ext cx="6492803" cy="179237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组合 3"/>
          <p:cNvGrpSpPr/>
          <p:nvPr/>
        </p:nvGrpSpPr>
        <p:grpSpPr>
          <a:xfrm>
            <a:off x="604668" y="331082"/>
            <a:ext cx="3764133" cy="717863"/>
            <a:chOff x="3052324" y="3691644"/>
            <a:chExt cx="3379963" cy="882665"/>
          </a:xfrm>
        </p:grpSpPr>
        <p:grpSp>
          <p:nvGrpSpPr>
            <p:cNvPr id="14" name="组合 18"/>
            <p:cNvGrpSpPr/>
            <p:nvPr/>
          </p:nvGrpSpPr>
          <p:grpSpPr>
            <a:xfrm>
              <a:off x="3052324" y="3691644"/>
              <a:ext cx="3379963" cy="844822"/>
              <a:chOff x="2784669" y="3778507"/>
              <a:chExt cx="3379963" cy="844822"/>
            </a:xfrm>
          </p:grpSpPr>
          <p:sp>
            <p:nvSpPr>
              <p:cNvPr id="16" name="平行四边形 28"/>
              <p:cNvSpPr/>
              <p:nvPr/>
            </p:nvSpPr>
            <p:spPr>
              <a:xfrm>
                <a:off x="3086099" y="3778507"/>
                <a:ext cx="3078533" cy="844822"/>
              </a:xfrm>
              <a:prstGeom prst="parallelogram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zh-CN" altLang="en-US" sz="2135" dirty="0">
                  <a:solidFill>
                    <a:prstClr val="white"/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  <p:sp>
            <p:nvSpPr>
              <p:cNvPr id="17" name="椭圆 32"/>
              <p:cNvSpPr/>
              <p:nvPr/>
            </p:nvSpPr>
            <p:spPr>
              <a:xfrm>
                <a:off x="2784669" y="3794394"/>
                <a:ext cx="806352" cy="80635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63500" dist="25400" sx="102000" sy="102000" algn="ctr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r>
                  <a:rPr lang="vi-VN" altLang="zh-CN" sz="4000" b="1" dirty="0">
                    <a:solidFill>
                      <a:srgbClr val="8064A2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60号-檀宋" panose="00000500000000000000" pitchFamily="2" charset="-122"/>
                  </a:rPr>
                  <a:t>1</a:t>
                </a:r>
                <a:endParaRPr lang="zh-CN" altLang="en-US" sz="40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</p:grpSp>
        <p:sp>
          <p:nvSpPr>
            <p:cNvPr id="15" name="文本框 51"/>
            <p:cNvSpPr txBox="1"/>
            <p:nvPr/>
          </p:nvSpPr>
          <p:spPr>
            <a:xfrm>
              <a:off x="4123495" y="3779598"/>
              <a:ext cx="2308792" cy="79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/>
              <a:r>
                <a:rPr lang="vi-VN" sz="36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Chuẩn bị</a:t>
              </a:r>
              <a:endParaRPr lang="en-US" sz="3600" b="1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05819" y="1340723"/>
            <a:ext cx="928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Lựa chọn con vật để quan sát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7569" y="2254389"/>
            <a:ext cx="50518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09600"/>
            <a:r>
              <a:rPr lang="vi-VN" sz="3600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 NUÔI TRONG NHÀ</a:t>
            </a:r>
            <a:endParaRPr lang="en-US" sz="6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9787" y="2216224"/>
            <a:ext cx="505188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09600"/>
            <a:r>
              <a:rPr lang="vi-VN" sz="3600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 VẬT HOANG DÃ</a:t>
            </a:r>
            <a:endParaRPr lang="en-US" sz="6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8768" y="3351298"/>
            <a:ext cx="9287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Quan sát trực tiếp con vật hoặc quan sát qua tranh ảnh, trên ti vi,...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5701" y="4811501"/>
            <a:ext cx="9287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Sử dụng các giác quan để cảm nhận (nhìn hình thức, nghe tiếng kêu, chạm vào con vật,...)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4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62" y="4366122"/>
            <a:ext cx="1877138" cy="2346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640810" y="331085"/>
            <a:ext cx="11079333" cy="726330"/>
            <a:chOff x="3052324" y="3691644"/>
            <a:chExt cx="9948569" cy="893074"/>
          </a:xfrm>
        </p:grpSpPr>
        <p:grpSp>
          <p:nvGrpSpPr>
            <p:cNvPr id="8" name="组合 18"/>
            <p:cNvGrpSpPr/>
            <p:nvPr/>
          </p:nvGrpSpPr>
          <p:grpSpPr>
            <a:xfrm>
              <a:off x="3052324" y="3691644"/>
              <a:ext cx="9948569" cy="844822"/>
              <a:chOff x="2784669" y="3778507"/>
              <a:chExt cx="9948569" cy="844822"/>
            </a:xfrm>
          </p:grpSpPr>
          <p:sp>
            <p:nvSpPr>
              <p:cNvPr id="10" name="平行四边形 28"/>
              <p:cNvSpPr/>
              <p:nvPr/>
            </p:nvSpPr>
            <p:spPr>
              <a:xfrm>
                <a:off x="3086099" y="3778507"/>
                <a:ext cx="9647139" cy="844822"/>
              </a:xfrm>
              <a:prstGeom prst="parallelogram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zh-CN" altLang="en-US" sz="2135" dirty="0">
                  <a:solidFill>
                    <a:prstClr val="white"/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  <p:sp>
            <p:nvSpPr>
              <p:cNvPr id="14" name="椭圆 32"/>
              <p:cNvSpPr/>
              <p:nvPr/>
            </p:nvSpPr>
            <p:spPr>
              <a:xfrm>
                <a:off x="2784669" y="3794394"/>
                <a:ext cx="806352" cy="80635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63500" dist="25400" sx="102000" sy="102000" algn="ctr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r>
                  <a:rPr lang="vi-VN" altLang="zh-CN" sz="4000" b="1" dirty="0">
                    <a:solidFill>
                      <a:srgbClr val="8064A2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60号-檀宋" panose="00000500000000000000" pitchFamily="2" charset="-122"/>
                  </a:rPr>
                  <a:t>2</a:t>
                </a:r>
                <a:endParaRPr lang="zh-CN" altLang="en-US" sz="40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</p:grpSp>
        <p:sp>
          <p:nvSpPr>
            <p:cNvPr id="9" name="文本框 51"/>
            <p:cNvSpPr txBox="1"/>
            <p:nvPr/>
          </p:nvSpPr>
          <p:spPr>
            <a:xfrm>
              <a:off x="4014675" y="3790008"/>
              <a:ext cx="8803757" cy="79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/>
              <a:r>
                <a:rPr lang="vi-VN" sz="36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Quan sát và ghi chép kết quả quan sát:</a:t>
              </a:r>
              <a:endParaRPr lang="en-US" sz="3600" b="1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93433" y="1247683"/>
            <a:ext cx="50518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09600"/>
            <a:r>
              <a:rPr lang="vi-VN" sz="3600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Đặc điểm ngoại hình</a:t>
            </a:r>
            <a:endParaRPr lang="en-US" sz="6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4667" y="2295598"/>
          <a:ext cx="11226801" cy="1645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6401"/>
                <a:gridCol w="3268133"/>
                <a:gridCol w="3742267"/>
              </a:tblGrid>
              <a:tr h="548640">
                <a:tc gridSpan="3"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ĐIỂM BAO QUÁT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 hMerge="1">
                  <a:tcPr/>
                </a:tc>
                <a:tc hMerge="1"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dạng, kích thước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sắc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lông (da)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Bé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nhỏ,....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Trắng muốt,...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Mềm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mại,....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04667" y="4373880"/>
          <a:ext cx="11226800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62301"/>
                <a:gridCol w="2024232"/>
                <a:gridCol w="2895600"/>
                <a:gridCol w="3144667"/>
              </a:tblGrid>
              <a:tr h="548640">
                <a:tc gridSpan="4"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ĐIỂM CỦA TỪNG BỘ PHẬN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Mắt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mũi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Miệng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 điểm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khác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xoe,...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 xíu,...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Cong cong,...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Picture 6" descr="Những giống chó hiền lành nhất thích hợp nuôi trong nhà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37" y="2976103"/>
            <a:ext cx="2684584" cy="1789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5 giống chó cảnh đáng yêu mà ai cũng muốn sở hữ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19" y="4617783"/>
            <a:ext cx="1976405" cy="1656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ế độ dinh dưỡng và thức ăn cho chó con 1 tháng tuổi | websosanh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00" y="5328020"/>
            <a:ext cx="1627009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Mèo cưng gây thương nhớ với ánh mắt long lanh - VnExpr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1" y="1268597"/>
            <a:ext cx="2478519" cy="1640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Chú mèo nổi tiếng trên mạng nhờ mặc đồ sành điệu - Mặc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66" y="1338180"/>
            <a:ext cx="2361894" cy="1571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Top 20 Điều Thú Vị Về Mèo Mướp Ít Người Biết | Friday C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471" y="435944"/>
            <a:ext cx="1492368" cy="969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02026" y="527962"/>
            <a:ext cx="3406323" cy="543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609600"/>
            <a:r>
              <a:rPr lang="en-US" sz="2935" dirty="0">
                <a:solidFill>
                  <a:prstClr val="black"/>
                </a:solidFill>
                <a:latin typeface="Arial Black" panose="020B0A04020102020204" pitchFamily="34" charset="0"/>
              </a:rPr>
              <a:t>QUAN SÁT </a:t>
            </a:r>
            <a:endParaRPr lang="en-US" sz="2935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3080" name="Picture 8" descr="Hình ảnh đẹp loài chim ~ Blog Sinh học online - Hình ảnh hoa đẹ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42" y="228600"/>
            <a:ext cx="3035061" cy="1825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ộ sưu tập ảnh nền những con gà dễ thương | Tải ứng dụng apk, phần mềm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80" y="3028868"/>
            <a:ext cx="3348659" cy="2299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hững hình ảnh con Thỏ đẹp và dễ thương nhấ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61" y="2139731"/>
            <a:ext cx="2774268" cy="246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Những hình ảnh con heo đẹp và dễ thương nhấ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12" y="4440303"/>
            <a:ext cx="3259291" cy="2151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6454061" y="3154609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35137" y="508252"/>
            <a:ext cx="7585998" cy="741502"/>
          </a:xfrm>
          <a:prstGeom prst="roundRect">
            <a:avLst/>
          </a:prstGeom>
          <a:solidFill>
            <a:srgbClr val="C1451F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ngoại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858123"/>
            <a:ext cx="0" cy="32744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79581" y="1383791"/>
            <a:ext cx="0" cy="34856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942722" y="4152916"/>
            <a:ext cx="0" cy="182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54879" y="4416295"/>
            <a:ext cx="3381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21135" y="889000"/>
            <a:ext cx="93793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and drawn pets collection Free Vector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35463" l="63419" r="95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92" b="64266"/>
          <a:stretch>
            <a:fillRect/>
          </a:stretch>
        </p:blipFill>
        <p:spPr bwMode="auto">
          <a:xfrm>
            <a:off x="9804819" y="176528"/>
            <a:ext cx="1698267" cy="1634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19871" y="1341536"/>
            <a:ext cx="843141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lông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hung hung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vằn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đen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màu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tam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đen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gỗ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mun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2" descr="Đặc điểm của mèo tam thể, kinh nghiệm nuôi dưỡng mèo tam th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29" y="3541788"/>
            <a:ext cx="4421396" cy="29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08563" y="1880513"/>
            <a:ext cx="844271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bóng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mini;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gáo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dừa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540" y="2331840"/>
            <a:ext cx="84467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Tai: 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dong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dỏng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đứng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tinh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nhạy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674" y="2850181"/>
            <a:ext cx="842980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Đôi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mắt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hòn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ve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hột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nhãn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đen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lay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láy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6051" y="3449440"/>
            <a:ext cx="844488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mũi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bé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xinh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xinh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hếch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5600" y="3984479"/>
            <a:ext cx="842578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ria: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trắng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cước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luôn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vểnh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5600" y="4495800"/>
            <a:ext cx="842578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thon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nhỏ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bước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nhanh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nhẹn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chiếc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móng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sắc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nhọn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9073" y="5371981"/>
            <a:ext cx="843140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đuôi</a:t>
            </a:r>
            <a:r>
              <a:rPr lang="en-US" alt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thướt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mượt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mà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luôn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ngoe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nguổi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đỏng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đảnh</a:t>
            </a:r>
            <a:r>
              <a:rPr lang="en-US" altLang="vi-VN" sz="2400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altLang="vi-VN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640810" y="331085"/>
            <a:ext cx="11079333" cy="726330"/>
            <a:chOff x="3052324" y="3691644"/>
            <a:chExt cx="9948569" cy="893074"/>
          </a:xfrm>
        </p:grpSpPr>
        <p:grpSp>
          <p:nvGrpSpPr>
            <p:cNvPr id="8" name="组合 18"/>
            <p:cNvGrpSpPr/>
            <p:nvPr/>
          </p:nvGrpSpPr>
          <p:grpSpPr>
            <a:xfrm>
              <a:off x="3052324" y="3691644"/>
              <a:ext cx="9948569" cy="844822"/>
              <a:chOff x="2784669" y="3778507"/>
              <a:chExt cx="9948569" cy="844822"/>
            </a:xfrm>
          </p:grpSpPr>
          <p:sp>
            <p:nvSpPr>
              <p:cNvPr id="10" name="平行四边形 28"/>
              <p:cNvSpPr/>
              <p:nvPr/>
            </p:nvSpPr>
            <p:spPr>
              <a:xfrm>
                <a:off x="3086099" y="3778507"/>
                <a:ext cx="9647139" cy="844822"/>
              </a:xfrm>
              <a:prstGeom prst="parallelogram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zh-CN" altLang="en-US" sz="2135" dirty="0">
                  <a:solidFill>
                    <a:prstClr val="white"/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  <p:sp>
            <p:nvSpPr>
              <p:cNvPr id="14" name="椭圆 32"/>
              <p:cNvSpPr/>
              <p:nvPr/>
            </p:nvSpPr>
            <p:spPr>
              <a:xfrm>
                <a:off x="2784669" y="3794394"/>
                <a:ext cx="806352" cy="80635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63500" dist="25400" sx="102000" sy="102000" algn="ctr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r>
                  <a:rPr lang="vi-VN" altLang="zh-CN" sz="4000" b="1" dirty="0">
                    <a:solidFill>
                      <a:srgbClr val="8064A2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60号-檀宋" panose="00000500000000000000" pitchFamily="2" charset="-122"/>
                  </a:rPr>
                  <a:t>2</a:t>
                </a:r>
                <a:endParaRPr lang="zh-CN" altLang="en-US" sz="40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</p:grpSp>
        <p:sp>
          <p:nvSpPr>
            <p:cNvPr id="9" name="文本框 51"/>
            <p:cNvSpPr txBox="1"/>
            <p:nvPr/>
          </p:nvSpPr>
          <p:spPr>
            <a:xfrm>
              <a:off x="4014675" y="3790008"/>
              <a:ext cx="8803757" cy="79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/>
              <a:r>
                <a:rPr lang="vi-VN" sz="3600" b="1" dirty="0">
                  <a:solidFill>
                    <a:srgbClr val="8064A2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Quan sát và ghi chép kết quả quan sát:</a:t>
              </a:r>
              <a:endParaRPr lang="en-US" sz="3600" b="1" dirty="0">
                <a:solidFill>
                  <a:srgbClr val="8064A2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93433" y="1247683"/>
            <a:ext cx="50518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09600"/>
            <a:r>
              <a:rPr lang="vi-VN" sz="3600" i="1" dirty="0">
                <a:solidFill>
                  <a:srgbClr val="EEECE1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 Hoạt động, thói quen</a:t>
            </a:r>
            <a:endParaRPr lang="en-US" sz="6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3343" y="2070202"/>
          <a:ext cx="11226800" cy="207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9333"/>
                <a:gridCol w="2032000"/>
                <a:gridCol w="4198767"/>
                <a:gridCol w="2806700"/>
              </a:tblGrid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Nằm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Chạy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Trèo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cây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động, thói quen khác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Cuộn tròn,...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Êm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ru,...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Nhanh thoăn</a:t>
                      </a:r>
                      <a:r>
                        <a:rPr lang="vi-VN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thoắt,...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0810" y="4182085"/>
            <a:ext cx="11079333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vi-VN" sz="2935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935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kĩ hoạt động, thói quen của cin vật khiến em thấy thú vị (ví dụ: mèo chạy nhảy êm ru, rùa đi rất chậm, ngựa chạy rất nhanh, tắc kè có thể đổi máu,...)</a:t>
            </a:r>
            <a:endParaRPr lang="en-US" sz="2935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1405818" y="3886200"/>
            <a:ext cx="3914565" cy="2764661"/>
          </a:xfrm>
          <a:custGeom>
            <a:avLst/>
            <a:gdLst/>
            <a:ahLst/>
            <a:cxnLst/>
            <a:rect l="l" t="t" r="r" b="b"/>
            <a:pathLst>
              <a:path w="5871848" h="4146992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408942" y="2753501"/>
            <a:ext cx="2466558" cy="2143663"/>
          </a:xfrm>
          <a:custGeom>
            <a:avLst/>
            <a:gdLst/>
            <a:ahLst/>
            <a:cxnLst/>
            <a:rect l="l" t="t" r="r" b="b"/>
            <a:pathLst>
              <a:path w="3699837" h="3215495">
                <a:moveTo>
                  <a:pt x="0" y="0"/>
                </a:moveTo>
                <a:lnTo>
                  <a:pt x="3699837" y="0"/>
                </a:lnTo>
                <a:lnTo>
                  <a:pt x="3699837" y="3215495"/>
                </a:lnTo>
                <a:lnTo>
                  <a:pt x="0" y="3215495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9735336" y="2551021"/>
            <a:ext cx="2456665" cy="1631065"/>
          </a:xfrm>
          <a:custGeom>
            <a:avLst/>
            <a:gdLst/>
            <a:ahLst/>
            <a:cxnLst/>
            <a:rect l="l" t="t" r="r" b="b"/>
            <a:pathLst>
              <a:path w="3684997" h="24465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95385" y="211016"/>
            <a:ext cx="11793415" cy="643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58549" y="290810"/>
            <a:ext cx="5605851" cy="100478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endParaRPr lang="en-US" sz="44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8361680" y="-332714"/>
            <a:ext cx="0" cy="21945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and drawn pets collection Free Vector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35463" l="63419" r="95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92" b="64266"/>
          <a:stretch>
            <a:fillRect/>
          </a:stretch>
        </p:blipFill>
        <p:spPr bwMode="auto">
          <a:xfrm>
            <a:off x="9619088" y="290809"/>
            <a:ext cx="918373" cy="883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0401" y="1832960"/>
            <a:ext cx="636925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Ban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mèo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thảnh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thơi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vui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chơi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nô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đùa</a:t>
            </a:r>
            <a:r>
              <a:rPr lang="vi-VN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altLang="vi-VN" sz="3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0712" y="3228543"/>
            <a:ext cx="636894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93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altLang="vi-VN" sz="293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ăn</a:t>
            </a:r>
            <a:r>
              <a:rPr lang="en-US" altLang="vi-VN" sz="293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93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altLang="vi-VN" sz="293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93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altLang="vi-VN" sz="293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93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tốn</a:t>
            </a:r>
            <a:r>
              <a:rPr lang="en-US" altLang="vi-VN" sz="293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93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vi-VN" sz="293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93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gọn</a:t>
            </a:r>
            <a:r>
              <a:rPr lang="en-US" altLang="vi-VN" sz="293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293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gàng</a:t>
            </a:r>
            <a:r>
              <a:rPr lang="vi-VN" altLang="vi-VN" sz="293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altLang="vi-VN" sz="2935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401" y="4226917"/>
            <a:ext cx="636925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bắt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chuột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thân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im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phắc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đôi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mắt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mở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to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chăm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chú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nhìn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phía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trước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bất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chợt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lao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nhanh</a:t>
            </a:r>
            <a:r>
              <a:rPr lang="en-US" altLang="vi-V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altLang="vi-VN" sz="3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2" descr="Đặc điểm của mèo tam thể, kinh nghiệm nuôi dưỡng mèo tam th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29" y="3541788"/>
            <a:ext cx="4421396" cy="29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0058400" y="1010669"/>
            <a:ext cx="0" cy="34856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1725</Words>
  <Application>WPS Presentation</Application>
  <PresentationFormat>Widescreen</PresentationFormat>
  <Paragraphs>135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SimSun</vt:lpstr>
      <vt:lpstr>Wingdings</vt:lpstr>
      <vt:lpstr>Arial</vt:lpstr>
      <vt:lpstr>SVN-Newton</vt:lpstr>
      <vt:lpstr>Segoe Print</vt:lpstr>
      <vt:lpstr>Times New Roman</vt:lpstr>
      <vt:lpstr>#9Slide07 HoneyCream</vt:lpstr>
      <vt:lpstr>#9Slide05 Bodega Script</vt:lpstr>
      <vt:lpstr>#9Slide05 Aphrodite Pro</vt:lpstr>
      <vt:lpstr>Calibri</vt:lpstr>
      <vt:lpstr>UVF ChefScript Pro</vt:lpstr>
      <vt:lpstr>Mongolian Baiti</vt:lpstr>
      <vt:lpstr>UVF You Make Me Smile</vt:lpstr>
      <vt:lpstr>Cambria</vt:lpstr>
      <vt:lpstr>Microsoft YaHei</vt:lpstr>
      <vt:lpstr>Arial Unicode MS</vt:lpstr>
      <vt:lpstr>字魂27号-布丁体</vt:lpstr>
      <vt:lpstr>字魂160号-檀宋</vt:lpstr>
      <vt:lpstr>Arial Black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Thị Linh Phuong 30-Nguyen</cp:lastModifiedBy>
  <cp:revision>8</cp:revision>
  <dcterms:created xsi:type="dcterms:W3CDTF">2023-10-28T09:07:00Z</dcterms:created>
  <dcterms:modified xsi:type="dcterms:W3CDTF">2023-12-21T05:19:10Z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1E2770B6C06D45848C0FBA06F77BB5C5_12</vt:lpwstr>
  </property>
  <property fmtid="{D5CDD505-2E9C-101B-9397-08002B2CF9AE}" pid="3" name="KSOProductBuildVer">
    <vt:lpwstr>1033-12.2.0.13359</vt:lpwstr>
  </property>
</Properties>
</file>