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1" r:id="rId3"/>
    <p:sldId id="332" r:id="rId4"/>
    <p:sldId id="333" r:id="rId5"/>
    <p:sldId id="327" r:id="rId6"/>
    <p:sldId id="317" r:id="rId7"/>
    <p:sldId id="337"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3525" y="219075"/>
            <a:ext cx="1276350" cy="1276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1"/>
          <a:srcRect t="10546" b="6005"/>
          <a:stretch>
            <a:fillRect/>
          </a:stretch>
        </p:blipFill>
        <p:spPr>
          <a:xfrm>
            <a:off x="0" y="1"/>
            <a:ext cx="12192000" cy="6858000"/>
          </a:xfrm>
          <a:prstGeom prst="rect">
            <a:avLst/>
          </a:prstGeom>
        </p:spPr>
      </p:pic>
      <p:sp>
        <p:nvSpPr>
          <p:cNvPr id="2" name="Rectangle: Rounded Corners 1"/>
          <p:cNvSpPr/>
          <p:nvPr/>
        </p:nvSpPr>
        <p:spPr>
          <a:xfrm>
            <a:off x="1174173" y="583567"/>
            <a:ext cx="10058400" cy="5274763"/>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2865178" y="970173"/>
            <a:ext cx="6957248" cy="646331"/>
          </a:xfrm>
          <a:custGeom>
            <a:avLst/>
            <a:gdLst>
              <a:gd name="connsiteX0" fmla="*/ 0 w 6957248"/>
              <a:gd name="connsiteY0" fmla="*/ 0 h 646331"/>
              <a:gd name="connsiteX1" fmla="*/ 695725 w 6957248"/>
              <a:gd name="connsiteY1" fmla="*/ 0 h 646331"/>
              <a:gd name="connsiteX2" fmla="*/ 1530595 w 6957248"/>
              <a:gd name="connsiteY2" fmla="*/ 0 h 646331"/>
              <a:gd name="connsiteX3" fmla="*/ 2226319 w 6957248"/>
              <a:gd name="connsiteY3" fmla="*/ 0 h 646331"/>
              <a:gd name="connsiteX4" fmla="*/ 2852472 w 6957248"/>
              <a:gd name="connsiteY4" fmla="*/ 0 h 646331"/>
              <a:gd name="connsiteX5" fmla="*/ 3548196 w 6957248"/>
              <a:gd name="connsiteY5" fmla="*/ 0 h 646331"/>
              <a:gd name="connsiteX6" fmla="*/ 4035204 w 6957248"/>
              <a:gd name="connsiteY6" fmla="*/ 0 h 646331"/>
              <a:gd name="connsiteX7" fmla="*/ 4661356 w 6957248"/>
              <a:gd name="connsiteY7" fmla="*/ 0 h 646331"/>
              <a:gd name="connsiteX8" fmla="*/ 5217936 w 6957248"/>
              <a:gd name="connsiteY8" fmla="*/ 0 h 646331"/>
              <a:gd name="connsiteX9" fmla="*/ 6052806 w 6957248"/>
              <a:gd name="connsiteY9" fmla="*/ 0 h 646331"/>
              <a:gd name="connsiteX10" fmla="*/ 6957248 w 6957248"/>
              <a:gd name="connsiteY10" fmla="*/ 0 h 646331"/>
              <a:gd name="connsiteX11" fmla="*/ 6957248 w 6957248"/>
              <a:gd name="connsiteY11" fmla="*/ 646331 h 646331"/>
              <a:gd name="connsiteX12" fmla="*/ 6122378 w 6957248"/>
              <a:gd name="connsiteY12" fmla="*/ 646331 h 646331"/>
              <a:gd name="connsiteX13" fmla="*/ 5426653 w 6957248"/>
              <a:gd name="connsiteY13" fmla="*/ 646331 h 646331"/>
              <a:gd name="connsiteX14" fmla="*/ 4661356 w 6957248"/>
              <a:gd name="connsiteY14" fmla="*/ 646331 h 646331"/>
              <a:gd name="connsiteX15" fmla="*/ 3965631 w 6957248"/>
              <a:gd name="connsiteY15" fmla="*/ 646331 h 646331"/>
              <a:gd name="connsiteX16" fmla="*/ 3269907 w 6957248"/>
              <a:gd name="connsiteY16" fmla="*/ 646331 h 646331"/>
              <a:gd name="connsiteX17" fmla="*/ 2504609 w 6957248"/>
              <a:gd name="connsiteY17" fmla="*/ 646331 h 646331"/>
              <a:gd name="connsiteX18" fmla="*/ 2017602 w 6957248"/>
              <a:gd name="connsiteY18" fmla="*/ 646331 h 646331"/>
              <a:gd name="connsiteX19" fmla="*/ 1321877 w 6957248"/>
              <a:gd name="connsiteY19" fmla="*/ 646331 h 646331"/>
              <a:gd name="connsiteX20" fmla="*/ 834870 w 6957248"/>
              <a:gd name="connsiteY20" fmla="*/ 646331 h 646331"/>
              <a:gd name="connsiteX21" fmla="*/ 0 w 6957248"/>
              <a:gd name="connsiteY21" fmla="*/ 646331 h 646331"/>
              <a:gd name="connsiteX22" fmla="*/ 0 w 6957248"/>
              <a:gd name="connsiteY2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7248" h="646331" extrusionOk="0">
                <a:moveTo>
                  <a:pt x="0" y="0"/>
                </a:moveTo>
                <a:cubicBezTo>
                  <a:pt x="250253" y="7271"/>
                  <a:pt x="447345" y="-20216"/>
                  <a:pt x="695725" y="0"/>
                </a:cubicBezTo>
                <a:cubicBezTo>
                  <a:pt x="944105" y="20216"/>
                  <a:pt x="1124172" y="4888"/>
                  <a:pt x="1530595" y="0"/>
                </a:cubicBezTo>
                <a:cubicBezTo>
                  <a:pt x="1937018" y="-4888"/>
                  <a:pt x="2027654" y="1390"/>
                  <a:pt x="2226319" y="0"/>
                </a:cubicBezTo>
                <a:cubicBezTo>
                  <a:pt x="2424984" y="-1390"/>
                  <a:pt x="2679525" y="25383"/>
                  <a:pt x="2852472" y="0"/>
                </a:cubicBezTo>
                <a:cubicBezTo>
                  <a:pt x="3025419" y="-25383"/>
                  <a:pt x="3275256" y="-67"/>
                  <a:pt x="3548196" y="0"/>
                </a:cubicBezTo>
                <a:cubicBezTo>
                  <a:pt x="3821136" y="67"/>
                  <a:pt x="3836522" y="-12375"/>
                  <a:pt x="4035204" y="0"/>
                </a:cubicBezTo>
                <a:cubicBezTo>
                  <a:pt x="4233886" y="12375"/>
                  <a:pt x="4457921" y="-6402"/>
                  <a:pt x="4661356" y="0"/>
                </a:cubicBezTo>
                <a:cubicBezTo>
                  <a:pt x="4864791" y="6402"/>
                  <a:pt x="4987232" y="-14102"/>
                  <a:pt x="5217936" y="0"/>
                </a:cubicBezTo>
                <a:cubicBezTo>
                  <a:pt x="5448640" y="14102"/>
                  <a:pt x="5703206" y="-11436"/>
                  <a:pt x="6052806" y="0"/>
                </a:cubicBezTo>
                <a:cubicBezTo>
                  <a:pt x="6402406" y="11436"/>
                  <a:pt x="6584899" y="-2448"/>
                  <a:pt x="6957248" y="0"/>
                </a:cubicBezTo>
                <a:cubicBezTo>
                  <a:pt x="6972546" y="258610"/>
                  <a:pt x="6946509" y="483882"/>
                  <a:pt x="6957248" y="646331"/>
                </a:cubicBezTo>
                <a:cubicBezTo>
                  <a:pt x="6584497" y="625718"/>
                  <a:pt x="6517090" y="679760"/>
                  <a:pt x="6122378" y="646331"/>
                </a:cubicBezTo>
                <a:cubicBezTo>
                  <a:pt x="5727666" y="612903"/>
                  <a:pt x="5581247" y="611833"/>
                  <a:pt x="5426653" y="646331"/>
                </a:cubicBezTo>
                <a:cubicBezTo>
                  <a:pt x="5272060" y="680829"/>
                  <a:pt x="5036840" y="644122"/>
                  <a:pt x="4661356" y="646331"/>
                </a:cubicBezTo>
                <a:cubicBezTo>
                  <a:pt x="4285872" y="648540"/>
                  <a:pt x="4293269" y="615260"/>
                  <a:pt x="3965631" y="646331"/>
                </a:cubicBezTo>
                <a:cubicBezTo>
                  <a:pt x="3637994" y="677402"/>
                  <a:pt x="3521229" y="614297"/>
                  <a:pt x="3269907" y="646331"/>
                </a:cubicBezTo>
                <a:cubicBezTo>
                  <a:pt x="3018585" y="678365"/>
                  <a:pt x="2859633" y="631691"/>
                  <a:pt x="2504609" y="646331"/>
                </a:cubicBezTo>
                <a:cubicBezTo>
                  <a:pt x="2149585" y="660971"/>
                  <a:pt x="2172662" y="666299"/>
                  <a:pt x="2017602" y="646331"/>
                </a:cubicBezTo>
                <a:cubicBezTo>
                  <a:pt x="1862542" y="626363"/>
                  <a:pt x="1625504" y="650491"/>
                  <a:pt x="1321877" y="646331"/>
                </a:cubicBezTo>
                <a:cubicBezTo>
                  <a:pt x="1018250" y="642171"/>
                  <a:pt x="950815" y="653775"/>
                  <a:pt x="834870" y="646331"/>
                </a:cubicBezTo>
                <a:cubicBezTo>
                  <a:pt x="718925" y="638887"/>
                  <a:pt x="384702" y="628769"/>
                  <a:pt x="0" y="646331"/>
                </a:cubicBezTo>
                <a:cubicBezTo>
                  <a:pt x="-18161" y="374860"/>
                  <a:pt x="7544" y="259164"/>
                  <a:pt x="0" y="0"/>
                </a:cubicBezTo>
                <a:close/>
              </a:path>
            </a:pathLst>
          </a:cu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Thứ</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ngày</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tháng</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năm</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a:t>
            </a:r>
            <a:endPar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endParaRPr>
          </a:p>
        </p:txBody>
      </p:sp>
      <p:pic>
        <p:nvPicPr>
          <p:cNvPr id="4" name="Picture 3"/>
          <p:cNvPicPr>
            <a:picLocks noChangeAspect="1"/>
          </p:cNvPicPr>
          <p:nvPr/>
        </p:nvPicPr>
        <p:blipFill>
          <a:blip r:embed="rId2"/>
          <a:stretch>
            <a:fillRect/>
          </a:stretch>
        </p:blipFill>
        <p:spPr>
          <a:xfrm>
            <a:off x="5028720" y="1660739"/>
            <a:ext cx="2267909" cy="926672"/>
          </a:xfrm>
          <a:prstGeom prst="rect">
            <a:avLst/>
          </a:prstGeom>
        </p:spPr>
      </p:pic>
      <p:pic>
        <p:nvPicPr>
          <p:cNvPr id="5" name="Picture 4"/>
          <p:cNvPicPr>
            <a:picLocks noChangeAspect="1"/>
          </p:cNvPicPr>
          <p:nvPr/>
        </p:nvPicPr>
        <p:blipFill>
          <a:blip r:embed="rId3"/>
          <a:stretch>
            <a:fillRect/>
          </a:stretch>
        </p:blipFill>
        <p:spPr>
          <a:xfrm>
            <a:off x="1619250" y="2129213"/>
            <a:ext cx="9087686" cy="3235047"/>
          </a:xfrm>
          <a:prstGeom prst="rect">
            <a:avLst/>
          </a:prstGeom>
        </p:spPr>
      </p:pic>
      <p:pic>
        <p:nvPicPr>
          <p:cNvPr id="7" name="Picture 6"/>
          <p:cNvPicPr>
            <a:picLocks noChangeAspect="1"/>
          </p:cNvPicPr>
          <p:nvPr/>
        </p:nvPicPr>
        <p:blipFill>
          <a:blip r:embed="rId4"/>
          <a:stretch>
            <a:fillRect/>
          </a:stretch>
        </p:blipFill>
        <p:spPr>
          <a:xfrm>
            <a:off x="4578711" y="4601676"/>
            <a:ext cx="3377477" cy="969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a:srcRect t="5705" b="29376"/>
          <a:stretch>
            <a:fillRect/>
          </a:stretch>
        </p:blipFill>
        <p:spPr>
          <a:xfrm>
            <a:off x="0" y="0"/>
            <a:ext cx="12192000" cy="6858000"/>
          </a:xfrm>
          <a:prstGeom prst="rect">
            <a:avLst/>
          </a:prstGeom>
        </p:spPr>
      </p:pic>
      <p:pic>
        <p:nvPicPr>
          <p:cNvPr id="2" name="Picture 1"/>
          <p:cNvPicPr>
            <a:picLocks noChangeAspect="1"/>
          </p:cNvPicPr>
          <p:nvPr/>
        </p:nvPicPr>
        <p:blipFill>
          <a:blip r:embed="rId2"/>
          <a:stretch>
            <a:fillRect/>
          </a:stretch>
        </p:blipFill>
        <p:spPr>
          <a:xfrm>
            <a:off x="4147339" y="2924396"/>
            <a:ext cx="5230821" cy="367620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a:srcRect t="5705" b="29376"/>
          <a:stretch>
            <a:fillRect/>
          </a:stretch>
        </p:blipFill>
        <p:spPr>
          <a:xfrm>
            <a:off x="0" y="0"/>
            <a:ext cx="12192000" cy="6858000"/>
          </a:xfrm>
          <a:prstGeom prst="rect">
            <a:avLst/>
          </a:prstGeom>
        </p:spPr>
      </p:pic>
      <p:pic>
        <p:nvPicPr>
          <p:cNvPr id="5" name="Picture 4"/>
          <p:cNvPicPr>
            <a:picLocks noChangeAspect="1"/>
          </p:cNvPicPr>
          <p:nvPr/>
        </p:nvPicPr>
        <p:blipFill>
          <a:blip r:embed="rId2"/>
          <a:stretch>
            <a:fillRect/>
          </a:stretch>
        </p:blipFill>
        <p:spPr>
          <a:xfrm>
            <a:off x="3535785" y="3582441"/>
            <a:ext cx="6358679" cy="234106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r="628"/>
          <a:stretch>
            <a:fillRect/>
          </a:stretch>
        </p:blipFill>
        <p:spPr>
          <a:xfrm>
            <a:off x="0" y="0"/>
            <a:ext cx="12192000" cy="6858000"/>
          </a:xfrm>
          <a:prstGeom prst="rect">
            <a:avLst/>
          </a:prstGeom>
        </p:spPr>
      </p:pic>
      <p:sp>
        <p:nvSpPr>
          <p:cNvPr id="20" name="Rectangle: Rounded Corners 19"/>
          <p:cNvSpPr/>
          <p:nvPr/>
        </p:nvSpPr>
        <p:spPr>
          <a:xfrm>
            <a:off x="264160" y="187960"/>
            <a:ext cx="11663680" cy="6482080"/>
          </a:xfrm>
          <a:custGeom>
            <a:avLst/>
            <a:gdLst>
              <a:gd name="connsiteX0" fmla="*/ 0 w 11663680"/>
              <a:gd name="connsiteY0" fmla="*/ 718409 h 6482080"/>
              <a:gd name="connsiteX1" fmla="*/ 718409 w 11663680"/>
              <a:gd name="connsiteY1" fmla="*/ 0 h 6482080"/>
              <a:gd name="connsiteX2" fmla="*/ 10945271 w 11663680"/>
              <a:gd name="connsiteY2" fmla="*/ 0 h 6482080"/>
              <a:gd name="connsiteX3" fmla="*/ 11663680 w 11663680"/>
              <a:gd name="connsiteY3" fmla="*/ 718409 h 6482080"/>
              <a:gd name="connsiteX4" fmla="*/ 11663680 w 11663680"/>
              <a:gd name="connsiteY4" fmla="*/ 5763671 h 6482080"/>
              <a:gd name="connsiteX5" fmla="*/ 10945271 w 11663680"/>
              <a:gd name="connsiteY5" fmla="*/ 6482080 h 6482080"/>
              <a:gd name="connsiteX6" fmla="*/ 718409 w 11663680"/>
              <a:gd name="connsiteY6" fmla="*/ 6482080 h 6482080"/>
              <a:gd name="connsiteX7" fmla="*/ 0 w 11663680"/>
              <a:gd name="connsiteY7" fmla="*/ 5763671 h 6482080"/>
              <a:gd name="connsiteX8" fmla="*/ 0 w 11663680"/>
              <a:gd name="connsiteY8" fmla="*/ 718409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18409"/>
                </a:moveTo>
                <a:cubicBezTo>
                  <a:pt x="2168" y="380335"/>
                  <a:pt x="333150" y="19312"/>
                  <a:pt x="718409" y="0"/>
                </a:cubicBezTo>
                <a:cubicBezTo>
                  <a:pt x="3366824" y="72427"/>
                  <a:pt x="8894505" y="61419"/>
                  <a:pt x="10945271" y="0"/>
                </a:cubicBezTo>
                <a:cubicBezTo>
                  <a:pt x="11340262" y="-12215"/>
                  <a:pt x="11642430" y="315215"/>
                  <a:pt x="11663680" y="718409"/>
                </a:cubicBezTo>
                <a:cubicBezTo>
                  <a:pt x="11764556" y="2193949"/>
                  <a:pt x="11556367" y="3689375"/>
                  <a:pt x="11663680" y="5763671"/>
                </a:cubicBezTo>
                <a:cubicBezTo>
                  <a:pt x="11676723" y="6094241"/>
                  <a:pt x="11300070" y="6435035"/>
                  <a:pt x="10945271" y="6482080"/>
                </a:cubicBezTo>
                <a:cubicBezTo>
                  <a:pt x="7619465" y="6511907"/>
                  <a:pt x="4916627" y="6402774"/>
                  <a:pt x="718409" y="6482080"/>
                </a:cubicBezTo>
                <a:cubicBezTo>
                  <a:pt x="392966" y="6474017"/>
                  <a:pt x="-23792" y="6165142"/>
                  <a:pt x="0" y="5763671"/>
                </a:cubicBezTo>
                <a:cubicBezTo>
                  <a:pt x="50037" y="4186174"/>
                  <a:pt x="770" y="2979415"/>
                  <a:pt x="0" y="718409"/>
                </a:cubicBezTo>
                <a:close/>
              </a:path>
              <a:path w="11663680" h="6482080" stroke="0" extrusionOk="0">
                <a:moveTo>
                  <a:pt x="0" y="718409"/>
                </a:moveTo>
                <a:cubicBezTo>
                  <a:pt x="11163" y="324686"/>
                  <a:pt x="329976" y="17361"/>
                  <a:pt x="718409" y="0"/>
                </a:cubicBezTo>
                <a:cubicBezTo>
                  <a:pt x="4746844" y="123000"/>
                  <a:pt x="8109098" y="-96860"/>
                  <a:pt x="10945271" y="0"/>
                </a:cubicBezTo>
                <a:cubicBezTo>
                  <a:pt x="11335190" y="-5219"/>
                  <a:pt x="11667693" y="313553"/>
                  <a:pt x="11663680" y="718409"/>
                </a:cubicBezTo>
                <a:cubicBezTo>
                  <a:pt x="11666853" y="2923246"/>
                  <a:pt x="11757947" y="5181785"/>
                  <a:pt x="11663680" y="5763671"/>
                </a:cubicBezTo>
                <a:cubicBezTo>
                  <a:pt x="11620159" y="6176204"/>
                  <a:pt x="11282940" y="6472408"/>
                  <a:pt x="10945271" y="6482080"/>
                </a:cubicBezTo>
                <a:cubicBezTo>
                  <a:pt x="9429230" y="6321373"/>
                  <a:pt x="1967254" y="6521747"/>
                  <a:pt x="718409" y="6482080"/>
                </a:cubicBezTo>
                <a:cubicBezTo>
                  <a:pt x="248308" y="6467268"/>
                  <a:pt x="-18244" y="6152172"/>
                  <a:pt x="0" y="5763671"/>
                </a:cubicBezTo>
                <a:cubicBezTo>
                  <a:pt x="32216" y="3260526"/>
                  <a:pt x="57206" y="2839369"/>
                  <a:pt x="0" y="718409"/>
                </a:cubicBezTo>
                <a:close/>
              </a:path>
            </a:pathLst>
          </a:custGeom>
          <a:ln w="57150">
            <a:solidFill>
              <a:srgbClr val="00B05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p:cNvSpPr/>
          <p:nvPr/>
        </p:nvSpPr>
        <p:spPr>
          <a:xfrm>
            <a:off x="1687481" y="293861"/>
            <a:ext cx="1000921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Một nhóm vận động viên leo núi, mỗi ngày đi được 13 km. Hỏi để di chuyển được quãng đường dài 39 km, các vận động viên phải đi trong bao nhiêu ngày?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p:cNvSpPr/>
          <p:nvPr/>
        </p:nvSpPr>
        <p:spPr>
          <a:xfrm>
            <a:off x="848819" y="191789"/>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Leo Núi, Đôi Trai Gái Du Lịch PNG - KhoThietKe.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3" y="1890713"/>
            <a:ext cx="3661691" cy="3290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8175" y="2000250"/>
            <a:ext cx="511492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ngày</a:t>
            </a:r>
            <a:r>
              <a:rPr lang="nl-NL" sz="3200" dirty="0">
                <a:effectLst/>
                <a:latin typeface="Cambria" panose="02040503050406030204" pitchFamily="18" charset="0"/>
                <a:ea typeface="Cambria" panose="02040503050406030204" pitchFamily="18" charset="0"/>
                <a:cs typeface="Times New Roman" panose="02020603050405020304" pitchFamily="18" charset="0"/>
              </a:rPr>
              <a:t>: 13km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Quãng</a:t>
            </a:r>
            <a:r>
              <a:rPr lang="vi-VN" sz="3200" dirty="0">
                <a:effectLst/>
                <a:latin typeface="Cambria" panose="02040503050406030204" pitchFamily="18" charset="0"/>
                <a:ea typeface="Cambria" panose="02040503050406030204" pitchFamily="18" charset="0"/>
                <a:cs typeface="Times New Roman" panose="02020603050405020304" pitchFamily="18" charset="0"/>
              </a:rPr>
              <a:t> đường: 39 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Đi</a:t>
            </a:r>
            <a:r>
              <a:rPr lang="vi-VN" sz="3200" dirty="0">
                <a:effectLst/>
                <a:latin typeface="Cambria" panose="02040503050406030204" pitchFamily="18" charset="0"/>
                <a:ea typeface="Cambria" panose="02040503050406030204" pitchFamily="18" charset="0"/>
                <a:cs typeface="Times New Roman" panose="02020603050405020304" pitchFamily="18" charset="0"/>
              </a:rPr>
              <a:t> trong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ngày</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p:cNvSpPr txBox="1"/>
          <p:nvPr/>
        </p:nvSpPr>
        <p:spPr>
          <a:xfrm>
            <a:off x="1704975" y="4238625"/>
            <a:ext cx="8429625" cy="2401683"/>
          </a:xfrm>
          <a:prstGeom prst="rect">
            <a:avLst/>
          </a:prstGeom>
          <a:noFill/>
        </p:spPr>
        <p:txBody>
          <a:bodyPr wrap="square" rtlCol="0">
            <a:spAutoFit/>
          </a:bodyPr>
          <a:lstStyle/>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endPar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vận động viên phải đi trong số ngày là:</a:t>
            </a:r>
            <a:endPar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39 : 13 = 3 (ngày)</a:t>
            </a:r>
            <a:endPar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3 ngày</a:t>
            </a:r>
            <a:endPar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r="628"/>
          <a:stretch>
            <a:fillRect/>
          </a:stretch>
        </p:blipFill>
        <p:spPr>
          <a:xfrm>
            <a:off x="0" y="0"/>
            <a:ext cx="12192000" cy="6858000"/>
          </a:xfrm>
          <a:prstGeom prst="rect">
            <a:avLst/>
          </a:prstGeom>
        </p:spPr>
      </p:pic>
      <p:sp>
        <p:nvSpPr>
          <p:cNvPr id="20" name="Rectangle: Rounded Corners 19"/>
          <p:cNvSpPr/>
          <p:nvPr/>
        </p:nvSpPr>
        <p:spPr>
          <a:xfrm>
            <a:off x="100013" y="203200"/>
            <a:ext cx="11915775" cy="6482080"/>
          </a:xfrm>
          <a:custGeom>
            <a:avLst/>
            <a:gdLst>
              <a:gd name="connsiteX0" fmla="*/ 0 w 11915775"/>
              <a:gd name="connsiteY0" fmla="*/ 1080368 h 6482080"/>
              <a:gd name="connsiteX1" fmla="*/ 1080368 w 11915775"/>
              <a:gd name="connsiteY1" fmla="*/ 0 h 6482080"/>
              <a:gd name="connsiteX2" fmla="*/ 10835407 w 11915775"/>
              <a:gd name="connsiteY2" fmla="*/ 0 h 6482080"/>
              <a:gd name="connsiteX3" fmla="*/ 11915775 w 11915775"/>
              <a:gd name="connsiteY3" fmla="*/ 1080368 h 6482080"/>
              <a:gd name="connsiteX4" fmla="*/ 11915775 w 11915775"/>
              <a:gd name="connsiteY4" fmla="*/ 5401712 h 6482080"/>
              <a:gd name="connsiteX5" fmla="*/ 10835407 w 11915775"/>
              <a:gd name="connsiteY5" fmla="*/ 6482080 h 6482080"/>
              <a:gd name="connsiteX6" fmla="*/ 1080368 w 11915775"/>
              <a:gd name="connsiteY6" fmla="*/ 6482080 h 6482080"/>
              <a:gd name="connsiteX7" fmla="*/ 0 w 11915775"/>
              <a:gd name="connsiteY7" fmla="*/ 5401712 h 6482080"/>
              <a:gd name="connsiteX8" fmla="*/ 0 w 11915775"/>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5775" h="6482080" fill="none" extrusionOk="0">
                <a:moveTo>
                  <a:pt x="0" y="1080368"/>
                </a:moveTo>
                <a:cubicBezTo>
                  <a:pt x="3664" y="582887"/>
                  <a:pt x="519517" y="60117"/>
                  <a:pt x="1080368" y="0"/>
                </a:cubicBezTo>
                <a:cubicBezTo>
                  <a:pt x="3610625" y="72427"/>
                  <a:pt x="7542979" y="61419"/>
                  <a:pt x="10835407" y="0"/>
                </a:cubicBezTo>
                <a:cubicBezTo>
                  <a:pt x="11417442" y="-100749"/>
                  <a:pt x="11878184" y="472327"/>
                  <a:pt x="11915775" y="1080368"/>
                </a:cubicBezTo>
                <a:cubicBezTo>
                  <a:pt x="12016651" y="2400858"/>
                  <a:pt x="11808462" y="4363085"/>
                  <a:pt x="11915775" y="5401712"/>
                </a:cubicBezTo>
                <a:cubicBezTo>
                  <a:pt x="11922051" y="5966528"/>
                  <a:pt x="11391553" y="6436651"/>
                  <a:pt x="10835407" y="6482080"/>
                </a:cubicBezTo>
                <a:cubicBezTo>
                  <a:pt x="8889182" y="6511907"/>
                  <a:pt x="5373355" y="6402774"/>
                  <a:pt x="1080368" y="6482080"/>
                </a:cubicBezTo>
                <a:cubicBezTo>
                  <a:pt x="506197" y="6479537"/>
                  <a:pt x="-75211" y="6013255"/>
                  <a:pt x="0" y="5401712"/>
                </a:cubicBezTo>
                <a:cubicBezTo>
                  <a:pt x="50037" y="3713327"/>
                  <a:pt x="770" y="2022009"/>
                  <a:pt x="0" y="1080368"/>
                </a:cubicBezTo>
                <a:close/>
              </a:path>
              <a:path w="11915775" h="6482080" stroke="0" extrusionOk="0">
                <a:moveTo>
                  <a:pt x="0" y="1080368"/>
                </a:moveTo>
                <a:cubicBezTo>
                  <a:pt x="83579" y="506479"/>
                  <a:pt x="510820" y="56510"/>
                  <a:pt x="1080368" y="0"/>
                </a:cubicBezTo>
                <a:cubicBezTo>
                  <a:pt x="2669437" y="123000"/>
                  <a:pt x="9177176" y="-96860"/>
                  <a:pt x="10835407" y="0"/>
                </a:cubicBezTo>
                <a:cubicBezTo>
                  <a:pt x="11390552" y="-31648"/>
                  <a:pt x="11956692" y="401207"/>
                  <a:pt x="11915775" y="1080368"/>
                </a:cubicBezTo>
                <a:cubicBezTo>
                  <a:pt x="11918948" y="2211230"/>
                  <a:pt x="12010042" y="3601009"/>
                  <a:pt x="11915775" y="5401712"/>
                </a:cubicBezTo>
                <a:cubicBezTo>
                  <a:pt x="11895891" y="6005587"/>
                  <a:pt x="11401586" y="6477090"/>
                  <a:pt x="10835407" y="6482080"/>
                </a:cubicBezTo>
                <a:cubicBezTo>
                  <a:pt x="8579372" y="6321373"/>
                  <a:pt x="2975651"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p:cNvSpPr/>
          <p:nvPr/>
        </p:nvSpPr>
        <p:spPr>
          <a:xfrm>
            <a:off x="721464" y="548180"/>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1418521" y="448023"/>
            <a:ext cx="9992429" cy="1754326"/>
          </a:xfrm>
          <a:prstGeom prst="rect">
            <a:avLst/>
          </a:prstGeom>
        </p:spPr>
        <p:txBody>
          <a:bodyPr wrap="square">
            <a:spAutoFit/>
          </a:bodyPr>
          <a:lstStyle/>
          <a:p>
            <a:pPr lvl="0" algn="just"/>
            <a:r>
              <a:rPr lang="vi-VN" sz="3600" b="1">
                <a:solidFill>
                  <a:sysClr val="windowText" lastClr="000000"/>
                </a:solidFill>
                <a:latin typeface="Calibri" panose="020F0502020204030204"/>
              </a:rPr>
              <a:t>Người ta đóng gói 78 cái bánh vào các hộp, mỗi hộp 16 cái bánh. Hỏi cần ít nhất bao nhiêu hộp bánh để đóng hết số bánh trên?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04825" y="2609850"/>
            <a:ext cx="475297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Có</a:t>
            </a:r>
            <a:r>
              <a:rPr lang="vi-VN" sz="3200" dirty="0">
                <a:effectLst/>
                <a:latin typeface="Cambria" panose="02040503050406030204" pitchFamily="18" charset="0"/>
                <a:ea typeface="Cambria" panose="02040503050406030204" pitchFamily="18" charset="0"/>
                <a:cs typeface="Times New Roman" panose="02020603050405020304" pitchFamily="18" charset="0"/>
              </a:rPr>
              <a:t>: 78 cái bánh</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hộp</a:t>
            </a:r>
            <a:r>
              <a:rPr lang="nl-NL" sz="3200" dirty="0">
                <a:effectLst/>
                <a:latin typeface="Cambria" panose="02040503050406030204" pitchFamily="18" charset="0"/>
                <a:ea typeface="Cambria" panose="02040503050406030204" pitchFamily="18" charset="0"/>
                <a:cs typeface="Times New Roman" panose="02020603050405020304" pitchFamily="18" charset="0"/>
              </a:rPr>
              <a:t>: 16</a:t>
            </a:r>
            <a:r>
              <a:rPr lang="vi-VN" sz="3200" dirty="0">
                <a:effectLst/>
                <a:latin typeface="Cambria" panose="02040503050406030204" pitchFamily="18" charset="0"/>
                <a:ea typeface="Cambria" panose="02040503050406030204" pitchFamily="18" charset="0"/>
                <a:cs typeface="Times New Roman" panose="02020603050405020304" pitchFamily="18" charset="0"/>
              </a:rPr>
              <a:t> cái</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Cần</a:t>
            </a:r>
            <a:r>
              <a:rPr lang="vi-VN" sz="3200" dirty="0">
                <a:effectLst/>
                <a:latin typeface="Cambria" panose="02040503050406030204" pitchFamily="18" charset="0"/>
                <a:ea typeface="Cambria" panose="02040503050406030204" pitchFamily="18" charset="0"/>
                <a:cs typeface="Times New Roman" panose="02020603050405020304" pitchFamily="18" charset="0"/>
              </a:rPr>
              <a:t> ít nhất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hộp</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5153025" y="2524125"/>
            <a:ext cx="6143625" cy="2992614"/>
          </a:xfrm>
          <a:prstGeom prst="rect">
            <a:avLst/>
          </a:prstGeom>
          <a:noFill/>
        </p:spPr>
        <p:txBody>
          <a:bodyPr wrap="square" rtlCol="0">
            <a:spAutoFit/>
          </a:bodyPr>
          <a:lstStyle/>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endPar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78 : 16 =4 (dư 14)</a:t>
            </a:r>
            <a:endPar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cần ít nhất 5 hộp để đóng hết số bánh trên.</a:t>
            </a:r>
            <a:endPar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gn="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5 hộp</a:t>
            </a:r>
            <a:endPar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a:srcRect t="5705" b="29376"/>
          <a:stretch>
            <a:fillRect/>
          </a:stretch>
        </p:blipFill>
        <p:spPr>
          <a:xfrm>
            <a:off x="0" y="0"/>
            <a:ext cx="12192000" cy="6858000"/>
          </a:xfrm>
          <a:prstGeom prst="rect">
            <a:avLst/>
          </a:prstGeom>
        </p:spPr>
      </p:pic>
      <p:pic>
        <p:nvPicPr>
          <p:cNvPr id="2" name="Picture 1"/>
          <p:cNvPicPr>
            <a:picLocks noChangeAspect="1"/>
          </p:cNvPicPr>
          <p:nvPr/>
        </p:nvPicPr>
        <p:blipFill>
          <a:blip r:embed="rId2"/>
          <a:stretch>
            <a:fillRect/>
          </a:stretch>
        </p:blipFill>
        <p:spPr>
          <a:xfrm>
            <a:off x="4042564" y="3655993"/>
            <a:ext cx="5230821" cy="190821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1"/>
          <a:srcRect t="10546" b="6005"/>
          <a:stretch>
            <a:fillRect/>
          </a:stretch>
        </p:blipFill>
        <p:spPr>
          <a:xfrm>
            <a:off x="0" y="1"/>
            <a:ext cx="12192000" cy="6858000"/>
          </a:xfrm>
          <a:prstGeom prst="rect">
            <a:avLst/>
          </a:prstGeom>
        </p:spPr>
      </p:pic>
      <p:pic>
        <p:nvPicPr>
          <p:cNvPr id="2" name="Picture 1"/>
          <p:cNvPicPr>
            <a:picLocks noChangeAspect="1"/>
          </p:cNvPicPr>
          <p:nvPr/>
        </p:nvPicPr>
        <p:blipFill>
          <a:blip r:embed="rId2"/>
          <a:stretch>
            <a:fillRect/>
          </a:stretch>
        </p:blipFill>
        <p:spPr>
          <a:xfrm>
            <a:off x="3959494" y="966088"/>
            <a:ext cx="5511262" cy="294462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Words>
  <Application>WPS Presentation</Application>
  <PresentationFormat>Widescreen</PresentationFormat>
  <Paragraphs>30</Paragraphs>
  <Slides>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vt:i4>
      </vt:variant>
    </vt:vector>
  </HeadingPairs>
  <TitlesOfParts>
    <vt:vector size="22" baseType="lpstr">
      <vt:lpstr>Arial</vt:lpstr>
      <vt:lpstr>SimSun</vt:lpstr>
      <vt:lpstr>Wingdings</vt:lpstr>
      <vt:lpstr>Calibri</vt:lpstr>
      <vt:lpstr>等线</vt:lpstr>
      <vt:lpstr>LNTH-LuoLuoNotangYuanTi 1</vt:lpstr>
      <vt:lpstr>Cambria</vt:lpstr>
      <vt:lpstr>Times New Roman</vt:lpstr>
      <vt:lpstr>UVN Banh Mi</vt:lpstr>
      <vt:lpstr>Calibri</vt:lpstr>
      <vt:lpstr>Microsoft YaHei</vt:lpstr>
      <vt:lpstr>Arial Unicode MS</vt:lpstr>
      <vt:lpstr>Calibri Light</vt:lpstr>
      <vt:lpstr>Yu Gothic</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Thị Linh Phuong 30-Nguyen</cp:lastModifiedBy>
  <cp:revision>13</cp:revision>
  <dcterms:created xsi:type="dcterms:W3CDTF">2023-11-10T02:04:00Z</dcterms:created>
  <dcterms:modified xsi:type="dcterms:W3CDTF">2023-12-21T05:22:57Z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8FAF6A0A37AE412CA88EE25780EF1BDB_12</vt:lpwstr>
  </property>
  <property fmtid="{D5CDD505-2E9C-101B-9397-08002B2CF9AE}" pid="3" name="KSOProductBuildVer">
    <vt:lpwstr>1033-12.2.0.13359</vt:lpwstr>
  </property>
</Properties>
</file>