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1" r:id="rId3"/>
    <p:sldId id="259" r:id="rId4"/>
    <p:sldId id="307" r:id="rId5"/>
    <p:sldId id="306" r:id="rId6"/>
    <p:sldId id="269" r:id="rId7"/>
    <p:sldId id="324" r:id="rId8"/>
    <p:sldId id="325" r:id="rId9"/>
    <p:sldId id="313" r:id="rId10"/>
    <p:sldId id="289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A214-B4D1-4055-9B0F-BD9917657753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919AF-07F9-44E6-8126-6D4AB8CB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9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0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9665E-7F80-4FBD-992C-CAF3A27A187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A5DD3-10FA-4AF0-ABF8-76CF1601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00C9FFE-0CA2-A7CC-77A1-9A1D8EF11B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654" y="260941"/>
            <a:ext cx="1450901" cy="1450901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089F29A-2C90-D4C5-852B-536F0068D4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3" y="-5715316"/>
            <a:ext cx="1450901" cy="14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07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16234" b="3492"/>
          <a:stretch/>
        </p:blipFill>
        <p:spPr>
          <a:xfrm>
            <a:off x="1110341" y="-516813"/>
            <a:ext cx="9692642" cy="76879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62673" y="541041"/>
            <a:ext cx="7506749" cy="1070694"/>
            <a:chOff x="2362673" y="541041"/>
            <a:chExt cx="7506749" cy="1070694"/>
          </a:xfrm>
        </p:grpSpPr>
        <p:sp>
          <p:nvSpPr>
            <p:cNvPr id="4" name="Rounded Rectangle 3"/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53190E"/>
            </a:solidFill>
            <a:ln>
              <a:solidFill>
                <a:srgbClr val="531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ộp Văn bản 22">
              <a:extLst>
                <a:ext uri="{FF2B5EF4-FFF2-40B4-BE49-F238E27FC236}">
                  <a16:creationId xmlns:a16="http://schemas.microsoft.com/office/drawing/2014/main" id="{026AE188-2DA9-8FD5-6A01-A3790A4D94D8}"/>
                </a:ext>
              </a:extLst>
            </p:cNvPr>
            <p:cNvSpPr txBox="1"/>
            <p:nvPr/>
          </p:nvSpPr>
          <p:spPr>
            <a:xfrm>
              <a:off x="2362673" y="541041"/>
              <a:ext cx="7506749" cy="1003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Thứ … ngày … tháng … năm …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71714" b="26667"/>
          <a:stretch/>
        </p:blipFill>
        <p:spPr>
          <a:xfrm>
            <a:off x="-461554" y="1334825"/>
            <a:ext cx="3448594" cy="38535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93" b="100000" l="67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9" t="41260" r="-112" b="100"/>
          <a:stretch/>
        </p:blipFill>
        <p:spPr>
          <a:xfrm>
            <a:off x="8607839" y="3261597"/>
            <a:ext cx="3639676" cy="35964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52593" l="747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23" t="-111" r="-309" b="46716"/>
          <a:stretch/>
        </p:blipFill>
        <p:spPr>
          <a:xfrm>
            <a:off x="8283388" y="94386"/>
            <a:ext cx="4015500" cy="4263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A9906-9DC9-7CFF-0C43-6F2DE291A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349" y="1682437"/>
            <a:ext cx="3423075" cy="117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91745-F406-919E-9A9C-82F7083F69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383" y="3926155"/>
            <a:ext cx="5736833" cy="1158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7F3C6-F795-FEBE-4E30-799C89884A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6022" y="2718367"/>
            <a:ext cx="235935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5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b="82222"/>
          <a:stretch/>
        </p:blipFill>
        <p:spPr>
          <a:xfrm>
            <a:off x="-104502" y="3187338"/>
            <a:ext cx="3618411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Hình ảnh 4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BFB757F-0301-20DF-2E76-4EDD9888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6" b="82449" l="28163" r="80000">
                        <a14:foregroundMark x1="48265" y1="31735" x2="46939" y2="33571"/>
                        <a14:foregroundMark x1="55102" y1="32449" x2="53061" y2="30918"/>
                        <a14:foregroundMark x1="55816" y1="30000" x2="58878" y2="33061"/>
                        <a14:foregroundMark x1="48469" y1="31122" x2="48673" y2="31735"/>
                        <a14:foregroundMark x1="47959" y1="33061" x2="46020" y2="33061"/>
                        <a14:foregroundMark x1="30204" y1="41122" x2="28265" y2="40714"/>
                        <a14:foregroundMark x1="48265" y1="31122" x2="49592" y2="34898"/>
                        <a14:foregroundMark x1="53367" y1="45306" x2="55816" y2="55306"/>
                        <a14:foregroundMark x1="46633" y1="82449" x2="44490" y2="82449"/>
                        <a14:foregroundMark x1="69592" y1="77347" x2="69082" y2="77347"/>
                        <a14:foregroundMark x1="69796" y1="75102" x2="72449" y2="75102"/>
                        <a14:foregroundMark x1="47143" y1="81531" x2="46020" y2="81531"/>
                        <a14:foregroundMark x1="46939" y1="80918" x2="44694" y2="81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7293" r="23456" b="10603"/>
          <a:stretch/>
        </p:blipFill>
        <p:spPr>
          <a:xfrm>
            <a:off x="2684371" y="1475750"/>
            <a:ext cx="2572969" cy="395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7678" r="69494" b="13380"/>
          <a:stretch/>
        </p:blipFill>
        <p:spPr>
          <a:xfrm>
            <a:off x="548640" y="2090057"/>
            <a:ext cx="2965269" cy="4585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b="82222"/>
          <a:stretch/>
        </p:blipFill>
        <p:spPr>
          <a:xfrm>
            <a:off x="8851283" y="3187338"/>
            <a:ext cx="3618411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15252" r="1274" b="11878"/>
          <a:stretch/>
        </p:blipFill>
        <p:spPr>
          <a:xfrm>
            <a:off x="4267201" y="2873829"/>
            <a:ext cx="6393288" cy="398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1" t="18009" r="16787" b="40547"/>
          <a:stretch/>
        </p:blipFill>
        <p:spPr>
          <a:xfrm>
            <a:off x="9666514" y="463135"/>
            <a:ext cx="3706695" cy="4821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1" t="18009" r="16787" b="40547"/>
          <a:stretch/>
        </p:blipFill>
        <p:spPr>
          <a:xfrm>
            <a:off x="-1181209" y="554575"/>
            <a:ext cx="3706695" cy="4821388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4477" y="3370162"/>
            <a:ext cx="2683183" cy="3615743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32137" y="2233115"/>
            <a:ext cx="6357036" cy="4298945"/>
          </a:xfrm>
          <a:prstGeom prst="rect">
            <a:avLst/>
          </a:prstGeom>
        </p:spPr>
      </p:pic>
      <p:pic>
        <p:nvPicPr>
          <p:cNvPr id="20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3E457162-63CD-414B-3CF5-26F1BF909A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29" b="82959" l="19388" r="75000">
                        <a14:foregroundMark x1="32347" y1="36122" x2="37653" y2="40510"/>
                        <a14:foregroundMark x1="39694" y1="25408" x2="40714" y2="39388"/>
                        <a14:foregroundMark x1="37041" y1="22041" x2="33673" y2="21429"/>
                        <a14:foregroundMark x1="23163" y1="50714" x2="22143" y2="49286"/>
                        <a14:foregroundMark x1="21531" y1="49490" x2="19388" y2="48673"/>
                        <a14:foregroundMark x1="72347" y1="71020" x2="70510" y2="71224"/>
                        <a14:foregroundMark x1="44796" y1="80510" x2="43469" y2="82959"/>
                        <a14:foregroundMark x1="38265" y1="39898" x2="37449" y2="3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5861" r="18339" b="11954"/>
          <a:stretch/>
        </p:blipFill>
        <p:spPr>
          <a:xfrm>
            <a:off x="-400137" y="3536277"/>
            <a:ext cx="3076725" cy="3433926"/>
          </a:xfrm>
          <a:prstGeom prst="rect">
            <a:avLst/>
          </a:prstGeom>
        </p:spPr>
      </p:pic>
      <p:pic>
        <p:nvPicPr>
          <p:cNvPr id="27" name="Hình ảnh 24" descr="Ảnh có chứa mờ&#10;&#10;Mô tả được tạo tự động">
            <a:extLst>
              <a:ext uri="{FF2B5EF4-FFF2-40B4-BE49-F238E27FC236}">
                <a16:creationId xmlns:a16="http://schemas.microsoft.com/office/drawing/2014/main" id="{07C8C9E2-316D-C52C-4593-CD7E00F63F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52" y="1645693"/>
            <a:ext cx="5481404" cy="3083290"/>
          </a:xfrm>
          <a:prstGeom prst="rect">
            <a:avLst/>
          </a:prstGeom>
        </p:spPr>
      </p:pic>
      <p:pic>
        <p:nvPicPr>
          <p:cNvPr id="28" name="Hình ảnh 24" descr="Ảnh có chứa mờ&#10;&#10;Mô tả được tạo tự động">
            <a:extLst>
              <a:ext uri="{FF2B5EF4-FFF2-40B4-BE49-F238E27FC236}">
                <a16:creationId xmlns:a16="http://schemas.microsoft.com/office/drawing/2014/main" id="{07C8C9E2-316D-C52C-4593-CD7E00F63F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43" y="1651006"/>
            <a:ext cx="5481404" cy="3083290"/>
          </a:xfrm>
          <a:prstGeom prst="rect">
            <a:avLst/>
          </a:prstGeom>
        </p:spPr>
      </p:pic>
      <p:pic>
        <p:nvPicPr>
          <p:cNvPr id="48" name="Hình ảnh 19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B80369-D032-760B-8FFD-15784D6432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76" b="84286" l="27755" r="79694">
                        <a14:foregroundMark x1="47041" y1="30612" x2="54388" y2="36735"/>
                        <a14:foregroundMark x1="57551" y1="33980" x2="49388" y2="38163"/>
                        <a14:foregroundMark x1="48776" y1="81122" x2="45204" y2="83163"/>
                        <a14:foregroundMark x1="59184" y1="79898" x2="65510" y2="84286"/>
                        <a14:foregroundMark x1="57143" y1="30204" x2="60612" y2="35000"/>
                        <a14:foregroundMark x1="51939" y1="18776" x2="51939" y2="1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028" r="13761" b="9710"/>
          <a:stretch/>
        </p:blipFill>
        <p:spPr>
          <a:xfrm>
            <a:off x="2395419" y="3200455"/>
            <a:ext cx="3118048" cy="3821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557BAD-AAAC-A465-D3FD-ED623E8593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2626" y="435069"/>
            <a:ext cx="849856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6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29" b="25901"/>
          <a:stretch/>
        </p:blipFill>
        <p:spPr>
          <a:xfrm>
            <a:off x="24067" y="884319"/>
            <a:ext cx="7220114" cy="6403239"/>
          </a:xfrm>
          <a:prstGeom prst="rect">
            <a:avLst/>
          </a:prstGeom>
        </p:spPr>
      </p:pic>
      <p:sp>
        <p:nvSpPr>
          <p:cNvPr id="2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Nhóm 30">
            <a:extLst>
              <a:ext uri="{FF2B5EF4-FFF2-40B4-BE49-F238E27FC236}">
                <a16:creationId xmlns:a16="http://schemas.microsoft.com/office/drawing/2014/main" id="{D4171CA2-166A-F268-13D6-8F1EE74571D8}"/>
              </a:ext>
            </a:extLst>
          </p:cNvPr>
          <p:cNvGrpSpPr/>
          <p:nvPr/>
        </p:nvGrpSpPr>
        <p:grpSpPr>
          <a:xfrm>
            <a:off x="234771" y="1695800"/>
            <a:ext cx="11957231" cy="4224296"/>
            <a:chOff x="117384" y="850102"/>
            <a:chExt cx="11957231" cy="4224296"/>
          </a:xfrm>
        </p:grpSpPr>
        <p:sp>
          <p:nvSpPr>
            <p:cNvPr id="4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724349" y="850102"/>
              <a:ext cx="10188214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- Biết cách ước lượng tính (cộng, trừ, nhân, chia) bằng kĩ thuật làm tròn số.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- Vận dụng được vào giải quyết một số tình huống gắn với thực tế.</a:t>
              </a:r>
            </a:p>
          </p:txBody>
        </p:sp>
        <p:sp>
          <p:nvSpPr>
            <p:cNvPr id="44" name="Hộp Văn bản 29">
              <a:extLst>
                <a:ext uri="{FF2B5EF4-FFF2-40B4-BE49-F238E27FC236}">
                  <a16:creationId xmlns:a16="http://schemas.microsoft.com/office/drawing/2014/main" id="{09D1CA32-52CA-4164-BBD5-CF41B48230A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E47A062-0444-12E1-5237-302441A8D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44" y="173672"/>
            <a:ext cx="876071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6" y="245661"/>
            <a:ext cx="11652919" cy="6414446"/>
          </a:xfrm>
          <a:custGeom>
            <a:avLst/>
            <a:gdLst>
              <a:gd name="connsiteX0" fmla="*/ 0 w 11652919"/>
              <a:gd name="connsiteY0" fmla="*/ 1069096 h 6414446"/>
              <a:gd name="connsiteX1" fmla="*/ 1069096 w 11652919"/>
              <a:gd name="connsiteY1" fmla="*/ 0 h 6414446"/>
              <a:gd name="connsiteX2" fmla="*/ 10583823 w 11652919"/>
              <a:gd name="connsiteY2" fmla="*/ 0 h 6414446"/>
              <a:gd name="connsiteX3" fmla="*/ 11652919 w 11652919"/>
              <a:gd name="connsiteY3" fmla="*/ 1069096 h 6414446"/>
              <a:gd name="connsiteX4" fmla="*/ 11652919 w 11652919"/>
              <a:gd name="connsiteY4" fmla="*/ 5345350 h 6414446"/>
              <a:gd name="connsiteX5" fmla="*/ 10583823 w 11652919"/>
              <a:gd name="connsiteY5" fmla="*/ 6414446 h 6414446"/>
              <a:gd name="connsiteX6" fmla="*/ 1069096 w 11652919"/>
              <a:gd name="connsiteY6" fmla="*/ 6414446 h 6414446"/>
              <a:gd name="connsiteX7" fmla="*/ 0 w 11652919"/>
              <a:gd name="connsiteY7" fmla="*/ 5345350 h 6414446"/>
              <a:gd name="connsiteX8" fmla="*/ 0 w 11652919"/>
              <a:gd name="connsiteY8" fmla="*/ 1069096 h 6414446"/>
              <a:gd name="connsiteX0" fmla="*/ 0 w 11652919"/>
              <a:gd name="connsiteY0" fmla="*/ 1069096 h 6414446"/>
              <a:gd name="connsiteX1" fmla="*/ 1069096 w 11652919"/>
              <a:gd name="connsiteY1" fmla="*/ 0 h 6414446"/>
              <a:gd name="connsiteX2" fmla="*/ 10583823 w 11652919"/>
              <a:gd name="connsiteY2" fmla="*/ 0 h 6414446"/>
              <a:gd name="connsiteX3" fmla="*/ 11652919 w 11652919"/>
              <a:gd name="connsiteY3" fmla="*/ 1069096 h 6414446"/>
              <a:gd name="connsiteX4" fmla="*/ 11652919 w 11652919"/>
              <a:gd name="connsiteY4" fmla="*/ 5345350 h 6414446"/>
              <a:gd name="connsiteX5" fmla="*/ 10583823 w 11652919"/>
              <a:gd name="connsiteY5" fmla="*/ 6414446 h 6414446"/>
              <a:gd name="connsiteX6" fmla="*/ 1069096 w 11652919"/>
              <a:gd name="connsiteY6" fmla="*/ 6414446 h 6414446"/>
              <a:gd name="connsiteX7" fmla="*/ 0 w 11652919"/>
              <a:gd name="connsiteY7" fmla="*/ 5345350 h 6414446"/>
              <a:gd name="connsiteX8" fmla="*/ 0 w 1165291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2919" h="6414446" fill="none" extrusionOk="0">
                <a:moveTo>
                  <a:pt x="0" y="1069096"/>
                </a:moveTo>
                <a:cubicBezTo>
                  <a:pt x="-136063" y="487111"/>
                  <a:pt x="442155" y="207238"/>
                  <a:pt x="1069096" y="0"/>
                </a:cubicBezTo>
                <a:cubicBezTo>
                  <a:pt x="4898091" y="187167"/>
                  <a:pt x="7662617" y="-79105"/>
                  <a:pt x="10583823" y="0"/>
                </a:cubicBezTo>
                <a:cubicBezTo>
                  <a:pt x="11273769" y="-131256"/>
                  <a:pt x="11788151" y="518461"/>
                  <a:pt x="11652919" y="1069096"/>
                </a:cubicBezTo>
                <a:cubicBezTo>
                  <a:pt x="11658452" y="2692075"/>
                  <a:pt x="11612883" y="4374812"/>
                  <a:pt x="11652919" y="5345350"/>
                </a:cubicBezTo>
                <a:cubicBezTo>
                  <a:pt x="11569423" y="5903133"/>
                  <a:pt x="11014999" y="6484687"/>
                  <a:pt x="10583823" y="6414446"/>
                </a:cubicBezTo>
                <a:cubicBezTo>
                  <a:pt x="8311327" y="6855555"/>
                  <a:pt x="5524796" y="6235550"/>
                  <a:pt x="1069096" y="6414446"/>
                </a:cubicBezTo>
                <a:cubicBezTo>
                  <a:pt x="464843" y="6520487"/>
                  <a:pt x="-126025" y="6044304"/>
                  <a:pt x="0" y="5345350"/>
                </a:cubicBezTo>
                <a:cubicBezTo>
                  <a:pt x="70480" y="4071091"/>
                  <a:pt x="59817" y="2247569"/>
                  <a:pt x="0" y="1069096"/>
                </a:cubicBezTo>
                <a:close/>
              </a:path>
              <a:path w="11652919" h="6414446" stroke="0" extrusionOk="0">
                <a:moveTo>
                  <a:pt x="0" y="1069096"/>
                </a:moveTo>
                <a:cubicBezTo>
                  <a:pt x="53126" y="542403"/>
                  <a:pt x="619265" y="36087"/>
                  <a:pt x="1069096" y="0"/>
                </a:cubicBezTo>
                <a:cubicBezTo>
                  <a:pt x="4133706" y="-260769"/>
                  <a:pt x="8449836" y="-66419"/>
                  <a:pt x="10583823" y="0"/>
                </a:cubicBezTo>
                <a:cubicBezTo>
                  <a:pt x="11182802" y="-670"/>
                  <a:pt x="11582853" y="573899"/>
                  <a:pt x="11652919" y="1069096"/>
                </a:cubicBezTo>
                <a:cubicBezTo>
                  <a:pt x="11661774" y="1286770"/>
                  <a:pt x="11702258" y="3956862"/>
                  <a:pt x="11652919" y="5345350"/>
                </a:cubicBezTo>
                <a:cubicBezTo>
                  <a:pt x="11716144" y="6074818"/>
                  <a:pt x="11162125" y="6356603"/>
                  <a:pt x="10583823" y="6414446"/>
                </a:cubicBezTo>
                <a:cubicBezTo>
                  <a:pt x="6312650" y="6638607"/>
                  <a:pt x="3140841" y="6301887"/>
                  <a:pt x="1069096" y="6414446"/>
                </a:cubicBezTo>
                <a:cubicBezTo>
                  <a:pt x="452209" y="6411062"/>
                  <a:pt x="-144850" y="5908921"/>
                  <a:pt x="0" y="5345350"/>
                </a:cubicBezTo>
                <a:cubicBezTo>
                  <a:pt x="-141216" y="3400662"/>
                  <a:pt x="-185268" y="2219438"/>
                  <a:pt x="0" y="1069096"/>
                </a:cubicBezTo>
                <a:close/>
              </a:path>
              <a:path w="11652919" h="6414446" fill="none" stroke="0" extrusionOk="0">
                <a:moveTo>
                  <a:pt x="0" y="1069096"/>
                </a:moveTo>
                <a:cubicBezTo>
                  <a:pt x="32072" y="473966"/>
                  <a:pt x="474432" y="94537"/>
                  <a:pt x="1069096" y="0"/>
                </a:cubicBezTo>
                <a:cubicBezTo>
                  <a:pt x="4991984" y="-13338"/>
                  <a:pt x="8156869" y="31066"/>
                  <a:pt x="10583823" y="0"/>
                </a:cubicBezTo>
                <a:cubicBezTo>
                  <a:pt x="11234139" y="-127471"/>
                  <a:pt x="11749058" y="588438"/>
                  <a:pt x="11652919" y="1069096"/>
                </a:cubicBezTo>
                <a:cubicBezTo>
                  <a:pt x="11773885" y="2343235"/>
                  <a:pt x="11566586" y="4257929"/>
                  <a:pt x="11652919" y="5345350"/>
                </a:cubicBezTo>
                <a:cubicBezTo>
                  <a:pt x="11654939" y="5960436"/>
                  <a:pt x="11037791" y="6467798"/>
                  <a:pt x="10583823" y="6414446"/>
                </a:cubicBezTo>
                <a:cubicBezTo>
                  <a:pt x="8460783" y="6345995"/>
                  <a:pt x="5529087" y="5994981"/>
                  <a:pt x="1069096" y="6414446"/>
                </a:cubicBezTo>
                <a:cubicBezTo>
                  <a:pt x="457677" y="6419813"/>
                  <a:pt x="-93566" y="5989733"/>
                  <a:pt x="0" y="5345350"/>
                </a:cubicBezTo>
                <a:cubicBezTo>
                  <a:pt x="-22253" y="3855601"/>
                  <a:pt x="-135045" y="2296204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52919"/>
                      <a:gd name="connsiteY0" fmla="*/ 1069096 h 6414446"/>
                      <a:gd name="connsiteX1" fmla="*/ 1069096 w 11652919"/>
                      <a:gd name="connsiteY1" fmla="*/ 0 h 6414446"/>
                      <a:gd name="connsiteX2" fmla="*/ 10583823 w 11652919"/>
                      <a:gd name="connsiteY2" fmla="*/ 0 h 6414446"/>
                      <a:gd name="connsiteX3" fmla="*/ 11652919 w 11652919"/>
                      <a:gd name="connsiteY3" fmla="*/ 1069096 h 6414446"/>
                      <a:gd name="connsiteX4" fmla="*/ 11652919 w 11652919"/>
                      <a:gd name="connsiteY4" fmla="*/ 5345350 h 6414446"/>
                      <a:gd name="connsiteX5" fmla="*/ 10583823 w 11652919"/>
                      <a:gd name="connsiteY5" fmla="*/ 6414446 h 6414446"/>
                      <a:gd name="connsiteX6" fmla="*/ 1069096 w 11652919"/>
                      <a:gd name="connsiteY6" fmla="*/ 6414446 h 6414446"/>
                      <a:gd name="connsiteX7" fmla="*/ 0 w 11652919"/>
                      <a:gd name="connsiteY7" fmla="*/ 5345350 h 6414446"/>
                      <a:gd name="connsiteX8" fmla="*/ 0 w 1165291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5291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4928649" y="77600"/>
                          <a:pt x="7646871" y="-27269"/>
                          <a:pt x="10583823" y="0"/>
                        </a:cubicBezTo>
                        <a:cubicBezTo>
                          <a:pt x="11244898" y="-93171"/>
                          <a:pt x="11762503" y="510911"/>
                          <a:pt x="11652919" y="1069096"/>
                        </a:cubicBezTo>
                        <a:cubicBezTo>
                          <a:pt x="11761919" y="2536417"/>
                          <a:pt x="11574710" y="4353943"/>
                          <a:pt x="11652919" y="5345350"/>
                        </a:cubicBezTo>
                        <a:cubicBezTo>
                          <a:pt x="11641054" y="5931154"/>
                          <a:pt x="11105383" y="6444826"/>
                          <a:pt x="10583823" y="6414446"/>
                        </a:cubicBezTo>
                        <a:cubicBezTo>
                          <a:pt x="8377876" y="6463623"/>
                          <a:pt x="5771518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5291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269020" y="-129276"/>
                          <a:pt x="8474927" y="-77778"/>
                          <a:pt x="10583823" y="0"/>
                        </a:cubicBezTo>
                        <a:cubicBezTo>
                          <a:pt x="11156565" y="-56436"/>
                          <a:pt x="11637189" y="569352"/>
                          <a:pt x="11652919" y="1069096"/>
                        </a:cubicBezTo>
                        <a:cubicBezTo>
                          <a:pt x="11734518" y="1542640"/>
                          <a:pt x="11807219" y="3696807"/>
                          <a:pt x="11652919" y="5345350"/>
                        </a:cubicBezTo>
                        <a:cubicBezTo>
                          <a:pt x="11699682" y="6034414"/>
                          <a:pt x="11142769" y="6425151"/>
                          <a:pt x="10583823" y="6414446"/>
                        </a:cubicBezTo>
                        <a:cubicBezTo>
                          <a:pt x="6591597" y="6458666"/>
                          <a:pt x="3376963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F1047-B196-CFBC-4998-3E319148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40" y="1414130"/>
            <a:ext cx="6527332" cy="4258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0F1DE-654B-4AA5-7C8A-1D9D9CE7D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37" y="1881963"/>
            <a:ext cx="4809471" cy="4298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4359D-A3C1-C677-AF04-F352E0B65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194" y="4019882"/>
            <a:ext cx="4674560" cy="21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6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771121-F2D7-4D9F-90EB-48FAB04ED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3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75907" y="671284"/>
            <a:ext cx="9652235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5D5D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</a:rPr>
              <a:t>Ví dụ: Làm tròn các số 35, 29 đến hàng chục rồi ước lượng kết quả của tổng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EC2F7-692B-50D3-4E41-E484F0598735}"/>
              </a:ext>
            </a:extLst>
          </p:cNvPr>
          <p:cNvSpPr/>
          <p:nvPr/>
        </p:nvSpPr>
        <p:spPr>
          <a:xfrm>
            <a:off x="913354" y="2463578"/>
            <a:ext cx="10878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35, 29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DECF2-2663-1528-C0E9-90CB209BC7E0}"/>
              </a:ext>
            </a:extLst>
          </p:cNvPr>
          <p:cNvSpPr/>
          <p:nvPr/>
        </p:nvSpPr>
        <p:spPr>
          <a:xfrm>
            <a:off x="849559" y="4111625"/>
            <a:ext cx="10878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35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29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40 + 30 = 70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6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885894" y="5492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29C34F-731B-46A1-0ED1-3E7917412329}"/>
              </a:ext>
            </a:extLst>
          </p:cNvPr>
          <p:cNvSpPr txBox="1"/>
          <p:nvPr/>
        </p:nvSpPr>
        <p:spPr>
          <a:xfrm>
            <a:off x="1701209" y="414670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Làm tròn các số hạng đến hàng chục rồi ước lượng kết quả của các tổng sau: 52 + 27, 86 + 98, 73 + 56.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BA23A-E601-A24A-E015-094EAC4A9C9A}"/>
              </a:ext>
            </a:extLst>
          </p:cNvPr>
          <p:cNvSpPr txBox="1"/>
          <p:nvPr/>
        </p:nvSpPr>
        <p:spPr>
          <a:xfrm>
            <a:off x="595423" y="1813664"/>
            <a:ext cx="10983432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các số 52 và 27 đến hàng chục ta được các số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và 30.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52 + 27 có kết quả ước lượng là: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+ 30 = 80.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82467-0399-FC70-61EE-C7671F14C419}"/>
              </a:ext>
            </a:extLst>
          </p:cNvPr>
          <p:cNvSpPr txBox="1"/>
          <p:nvPr/>
        </p:nvSpPr>
        <p:spPr>
          <a:xfrm>
            <a:off x="648585" y="3206529"/>
            <a:ext cx="11142922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Làm tròn các số 86 và 98 đến hàng chục ta được các số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và 100.</a:t>
            </a:r>
          </a:p>
          <a:p>
            <a:pPr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86 + 98 có kết quả ước lượng là: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+ 100 = 190.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C777-CC72-5AF2-4D19-ACA3A50D4046}"/>
              </a:ext>
            </a:extLst>
          </p:cNvPr>
          <p:cNvSpPr txBox="1"/>
          <p:nvPr/>
        </p:nvSpPr>
        <p:spPr>
          <a:xfrm>
            <a:off x="669850" y="4652557"/>
            <a:ext cx="11142922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các số 73 và 56 đến hàng chục ta được các số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và 60.</a:t>
            </a:r>
          </a:p>
          <a:p>
            <a:pPr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73 + 56 có kết quả ước lượng là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70 + 60 = 130.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2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885894" y="5492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29C34F-731B-46A1-0ED1-3E7917412329}"/>
              </a:ext>
            </a:extLst>
          </p:cNvPr>
          <p:cNvSpPr txBox="1"/>
          <p:nvPr/>
        </p:nvSpPr>
        <p:spPr>
          <a:xfrm>
            <a:off x="1701209" y="414670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Làm tròn các số hạng đến hàng trăm rồi ước lượng kết quả của các tổng sau: 472 + 326, 623 + 401, 359 + 703.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BA23A-E601-A24A-E015-094EAC4A9C9A}"/>
              </a:ext>
            </a:extLst>
          </p:cNvPr>
          <p:cNvSpPr txBox="1"/>
          <p:nvPr/>
        </p:nvSpPr>
        <p:spPr>
          <a:xfrm>
            <a:off x="595422" y="1813664"/>
            <a:ext cx="11291777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các số 472 và 326 đến hàng trăm ta được các số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và 300.</a:t>
            </a:r>
          </a:p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472 + 326 có kết quả ước lượng là: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+ 300 = 800.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82467-0399-FC70-61EE-C7671F14C419}"/>
              </a:ext>
            </a:extLst>
          </p:cNvPr>
          <p:cNvSpPr txBox="1"/>
          <p:nvPr/>
        </p:nvSpPr>
        <p:spPr>
          <a:xfrm>
            <a:off x="648585" y="3206529"/>
            <a:ext cx="11142922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các số 623 và 401 đến hàng trăm ta được các số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và 400.</a:t>
            </a:r>
          </a:p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623 + 401 có kết quả ước lượng là: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+ 400 = 1 000.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C777-CC72-5AF2-4D19-ACA3A50D4046}"/>
              </a:ext>
            </a:extLst>
          </p:cNvPr>
          <p:cNvSpPr txBox="1"/>
          <p:nvPr/>
        </p:nvSpPr>
        <p:spPr>
          <a:xfrm>
            <a:off x="669850" y="4652557"/>
            <a:ext cx="11142922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các số 359 và 703 đến hàng trăm ta được các số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và 700.</a:t>
            </a:r>
          </a:p>
          <a:p>
            <a:pPr lvl="0" algn="just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tổng 359 + 703 có kết quả ước lượng là: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+ 700 = 1 100.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35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885894" y="5492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29C34F-731B-46A1-0ED1-3E7917412329}"/>
              </a:ext>
            </a:extLst>
          </p:cNvPr>
          <p:cNvSpPr txBox="1"/>
          <p:nvPr/>
        </p:nvSpPr>
        <p:spPr>
          <a:xfrm>
            <a:off x="1701209" y="414670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 sau cho biết số người đến tham quan một hội chợ trong ba ngày thứ Bảy, Chủ nhật và thứ Hai: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74DEF8-852D-6FC0-266A-44717FC2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63" y="1624012"/>
            <a:ext cx="9560553" cy="2024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644B4A-8D7A-9C99-2993-49FAD3CB42D6}"/>
              </a:ext>
            </a:extLst>
          </p:cNvPr>
          <p:cNvSpPr txBox="1"/>
          <p:nvPr/>
        </p:nvSpPr>
        <p:spPr>
          <a:xfrm>
            <a:off x="1297170" y="3976577"/>
            <a:ext cx="10249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làm tròn số đến hàng nghìn rồi tính xem có khoảng bao nhiêu người đến tham gia hội chợ trong ba ngày 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8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2F73A7D-F802-9D7F-5B59-C52BEDA4D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04302"/>
              </p:ext>
            </p:extLst>
          </p:nvPr>
        </p:nvGraphicFramePr>
        <p:xfrm>
          <a:off x="744280" y="475117"/>
          <a:ext cx="10781414" cy="297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43">
                  <a:extLst>
                    <a:ext uri="{9D8B030D-6E8A-4147-A177-3AD203B41FA5}">
                      <a16:colId xmlns:a16="http://schemas.microsoft.com/office/drawing/2014/main" val="124719725"/>
                    </a:ext>
                  </a:extLst>
                </a:gridCol>
                <a:gridCol w="2317898">
                  <a:extLst>
                    <a:ext uri="{9D8B030D-6E8A-4147-A177-3AD203B41FA5}">
                      <a16:colId xmlns:a16="http://schemas.microsoft.com/office/drawing/2014/main" val="609051230"/>
                    </a:ext>
                  </a:extLst>
                </a:gridCol>
                <a:gridCol w="2668772">
                  <a:extLst>
                    <a:ext uri="{9D8B030D-6E8A-4147-A177-3AD203B41FA5}">
                      <a16:colId xmlns:a16="http://schemas.microsoft.com/office/drawing/2014/main" val="4223621507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1576163245"/>
                    </a:ext>
                  </a:extLst>
                </a:gridCol>
              </a:tblGrid>
              <a:tr h="8907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Ngày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Bảy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nhật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Hai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9089"/>
                  </a:ext>
                </a:extLst>
              </a:tr>
              <a:tr h="8907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5 826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4 770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3 125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479993"/>
                  </a:ext>
                </a:extLst>
              </a:tr>
              <a:tr h="8907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tròn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đến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936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045ED3-F593-9905-B387-DBD61AAF5368}"/>
              </a:ext>
            </a:extLst>
          </p:cNvPr>
          <p:cNvSpPr txBox="1"/>
          <p:nvPr/>
        </p:nvSpPr>
        <p:spPr>
          <a:xfrm>
            <a:off x="4061637" y="2328530"/>
            <a:ext cx="194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662BD-99B4-81DC-CC6A-32BFFA94F525}"/>
              </a:ext>
            </a:extLst>
          </p:cNvPr>
          <p:cNvSpPr txBox="1"/>
          <p:nvPr/>
        </p:nvSpPr>
        <p:spPr>
          <a:xfrm>
            <a:off x="6453963" y="2339162"/>
            <a:ext cx="194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7255B-C1D5-8598-C659-18E21BBA86C2}"/>
              </a:ext>
            </a:extLst>
          </p:cNvPr>
          <p:cNvSpPr txBox="1"/>
          <p:nvPr/>
        </p:nvSpPr>
        <p:spPr>
          <a:xfrm>
            <a:off x="9314121" y="2339162"/>
            <a:ext cx="194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D7FBF-A53E-3DE0-5618-C893C111C675}"/>
              </a:ext>
            </a:extLst>
          </p:cNvPr>
          <p:cNvSpPr txBox="1"/>
          <p:nvPr/>
        </p:nvSpPr>
        <p:spPr>
          <a:xfrm>
            <a:off x="733647" y="3965945"/>
            <a:ext cx="1044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người đến tham quan hội chợ trong ba ngày đó khoảng là: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+ 5 000 + 3 000 = 14 000 (người)</a:t>
            </a:r>
          </a:p>
          <a:p>
            <a:pPr lvl="0" algn="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14 000 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57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18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D7A89B-95CD-C6D4-D646-6C16E7D2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9753"/>
              </p:ext>
            </p:extLst>
          </p:nvPr>
        </p:nvGraphicFramePr>
        <p:xfrm>
          <a:off x="2222206" y="627320"/>
          <a:ext cx="7644807" cy="173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269">
                  <a:extLst>
                    <a:ext uri="{9D8B030D-6E8A-4147-A177-3AD203B41FA5}">
                      <a16:colId xmlns:a16="http://schemas.microsoft.com/office/drawing/2014/main" val="1048667267"/>
                    </a:ext>
                  </a:extLst>
                </a:gridCol>
                <a:gridCol w="2548269">
                  <a:extLst>
                    <a:ext uri="{9D8B030D-6E8A-4147-A177-3AD203B41FA5}">
                      <a16:colId xmlns:a16="http://schemas.microsoft.com/office/drawing/2014/main" val="190784222"/>
                    </a:ext>
                  </a:extLst>
                </a:gridCol>
                <a:gridCol w="2548269">
                  <a:extLst>
                    <a:ext uri="{9D8B030D-6E8A-4147-A177-3AD203B41FA5}">
                      <a16:colId xmlns:a16="http://schemas.microsoft.com/office/drawing/2014/main" val="1366219687"/>
                    </a:ext>
                  </a:extLst>
                </a:gridCol>
              </a:tblGrid>
              <a:tr h="866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002060"/>
                          </a:solidFill>
                          <a:effectLst/>
                        </a:rPr>
                        <a:t>Khối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002060"/>
                          </a:solidFill>
                          <a:effectLst/>
                        </a:rPr>
                        <a:t>Khối 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>
                          <a:solidFill>
                            <a:srgbClr val="002060"/>
                          </a:solidFill>
                          <a:effectLst/>
                        </a:rPr>
                        <a:t>Khối 5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03922"/>
                  </a:ext>
                </a:extLst>
              </a:tr>
              <a:tr h="866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002060"/>
                          </a:solidFill>
                          <a:effectLst/>
                        </a:rPr>
                        <a:t>Học sinh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002060"/>
                          </a:solidFill>
                          <a:effectLst/>
                        </a:rPr>
                        <a:t>212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002060"/>
                          </a:solidFill>
                          <a:effectLst/>
                        </a:rPr>
                        <a:t>186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519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4EE3D8-DDC3-B64C-1260-846903833A07}"/>
              </a:ext>
            </a:extLst>
          </p:cNvPr>
          <p:cNvSpPr txBox="1"/>
          <p:nvPr/>
        </p:nvSpPr>
        <p:spPr>
          <a:xfrm>
            <a:off x="1127049" y="2573080"/>
            <a:ext cx="10249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làm tròn số đến hàng trăm, rồi tính xem có khoảng bao nhiêu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hai khối 4, 5?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0CF0F-F6BB-CC32-30AD-3D968434578E}"/>
              </a:ext>
            </a:extLst>
          </p:cNvPr>
          <p:cNvSpPr txBox="1"/>
          <p:nvPr/>
        </p:nvSpPr>
        <p:spPr>
          <a:xfrm>
            <a:off x="712382" y="3944680"/>
            <a:ext cx="1096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số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hai khối 4, 5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C6E5B-2778-6FA9-5D3E-AC214CE23D02}"/>
              </a:ext>
            </a:extLst>
          </p:cNvPr>
          <p:cNvSpPr txBox="1"/>
          <p:nvPr/>
        </p:nvSpPr>
        <p:spPr>
          <a:xfrm>
            <a:off x="1818166" y="4859081"/>
            <a:ext cx="8495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+ 200 = 400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4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573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Cookies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24</cp:revision>
  <dcterms:created xsi:type="dcterms:W3CDTF">2023-11-24T05:20:44Z</dcterms:created>
  <dcterms:modified xsi:type="dcterms:W3CDTF">2023-12-21T03:57:02Z</dcterms:modified>
</cp:coreProperties>
</file>