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3"/>
    <p:sldId id="261" r:id="rId4"/>
    <p:sldId id="260" r:id="rId5"/>
    <p:sldId id="267" r:id="rId6"/>
    <p:sldId id="259" r:id="rId7"/>
    <p:sldId id="294" r:id="rId8"/>
    <p:sldId id="268" r:id="rId9"/>
    <p:sldId id="295" r:id="rId10"/>
    <p:sldId id="296" r:id="rId11"/>
    <p:sldId id="300" r:id="rId12"/>
    <p:sldId id="297" r:id="rId13"/>
    <p:sldId id="298" r:id="rId14"/>
    <p:sldId id="283" r:id="rId15"/>
    <p:sldId id="299" r:id="rId16"/>
    <p:sldId id="285" r:id="rId17"/>
    <p:sldId id="287" r:id="rId18"/>
  </p:sldIdLst>
  <p:sldSz cx="12192000" cy="6858000"/>
  <p:notesSz cx="6858000" cy="9144000"/>
  <p:embeddedFontLst>
    <p:embeddedFont>
      <p:font typeface="#9Slide07 HoneyCream" pitchFamily="2" charset="0"/>
      <p:regular r:id="rId22"/>
    </p:embeddedFont>
    <p:embeddedFont>
      <p:font typeface="等线" panose="02010600030101010101" charset="-122"/>
      <p:regular r:id="rId23"/>
    </p:embeddedFont>
    <p:embeddedFont>
      <p:font typeface="Cambria" panose="02040503050406030204" pitchFamily="18"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varScale="1">
        <p:scale>
          <a:sx n="70" d="100"/>
          <a:sy n="70" d="100"/>
        </p:scale>
        <p:origin x="11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font" Target="fonts/font6.fntdata"/><Relationship Id="rId26" Type="http://schemas.openxmlformats.org/officeDocument/2006/relationships/font" Target="fonts/font5.fntdata"/><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panose="0201060003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2.png"/><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3" cstate="hqprint">
            <a:extLst>
              <a:ext uri="{28A0092B-C50C-407E-A947-70E740481C1C}">
                <a14:useLocalDpi xmlns:a14="http://schemas.microsoft.com/office/drawing/2010/main" val="0"/>
              </a:ext>
            </a:extLst>
          </a:blip>
          <a:srcRect l="2178"/>
          <a:stretch>
            <a:fillRect/>
          </a:stretch>
        </p:blipFill>
        <p:spPr>
          <a:xfrm>
            <a:off x="0" y="0"/>
            <a:ext cx="12191999" cy="6858000"/>
          </a:xfrm>
          <a:prstGeom prst="rect">
            <a:avLst/>
          </a:prstGeom>
        </p:spPr>
      </p:pic>
      <p:pic>
        <p:nvPicPr>
          <p:cNvPr id="4" name="Picture 3"/>
          <p:cNvPicPr>
            <a:picLocks noChangeAspect="1"/>
          </p:cNvPicPr>
          <p:nvPr userDrawn="1"/>
        </p:nvPicPr>
        <p:blipFill>
          <a:blip r:embed="rId4"/>
          <a:stretch>
            <a:fillRect/>
          </a:stretch>
        </p:blipFill>
        <p:spPr>
          <a:xfrm>
            <a:off x="-5112616" y="-1247833"/>
            <a:ext cx="17680425" cy="14586162"/>
          </a:xfrm>
          <a:prstGeom prst="rect">
            <a:avLst/>
          </a:prstGeom>
        </p:spPr>
      </p:pic>
      <p:sp>
        <p:nvSpPr>
          <p:cNvPr id="5" name="Title 1"/>
          <p:cNvSpPr txBox="1"/>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panose="020B0604020202020204"/>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panose="020B0604020202020204"/>
            </a:endParaRPr>
          </a:p>
        </p:txBody>
      </p:sp>
      <p:sp>
        <p:nvSpPr>
          <p:cNvPr id="6" name="Title 1"/>
          <p:cNvSpPr txBox="1"/>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panose="020B0604020202020204"/>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13.wdp"/><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13.wdp"/><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13.wdp"/><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13.wdp"/><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hqprint">
            <a:extLst>
              <a:ext uri="{28A0092B-C50C-407E-A947-70E740481C1C}">
                <a14:useLocalDpi xmlns:a14="http://schemas.microsoft.com/office/drawing/2010/main" val="0"/>
              </a:ext>
            </a:extLst>
          </a:blip>
          <a:srcRect l="2178"/>
          <a:stretch>
            <a:fillRect/>
          </a:stretch>
        </p:blipFill>
        <p:spPr>
          <a:xfrm>
            <a:off x="0" y="0"/>
            <a:ext cx="12191999" cy="6858000"/>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4655" y="2704010"/>
            <a:ext cx="4852747" cy="48527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9" y="-33844"/>
            <a:ext cx="1576290" cy="1576290"/>
          </a:xfrm>
          <a:prstGeom prst="rect">
            <a:avLst/>
          </a:prstGeom>
        </p:spPr>
      </p:pic>
      <p:pic>
        <p:nvPicPr>
          <p:cNvPr id="13" name="Picture 12"/>
          <p:cNvPicPr>
            <a:picLocks noChangeAspect="1"/>
          </p:cNvPicPr>
          <p:nvPr/>
        </p:nvPicPr>
        <p:blipFill>
          <a:blip r:embed="rId4"/>
          <a:stretch>
            <a:fillRect/>
          </a:stretch>
        </p:blipFill>
        <p:spPr>
          <a:xfrm>
            <a:off x="1636200" y="1221018"/>
            <a:ext cx="8264766" cy="3909365"/>
          </a:xfrm>
          <a:prstGeom prst="rect">
            <a:avLst/>
          </a:prstGeom>
        </p:spPr>
      </p:pic>
      <p:pic>
        <p:nvPicPr>
          <p:cNvPr id="15" name="Picture 14"/>
          <p:cNvPicPr>
            <a:picLocks noChangeAspect="1"/>
          </p:cNvPicPr>
          <p:nvPr/>
        </p:nvPicPr>
        <p:blipFill>
          <a:blip r:embed="rId5"/>
          <a:stretch>
            <a:fillRect/>
          </a:stretch>
        </p:blipFill>
        <p:spPr>
          <a:xfrm>
            <a:off x="4236312" y="71490"/>
            <a:ext cx="2987299" cy="1365622"/>
          </a:xfrm>
          <a:prstGeom prst="rect">
            <a:avLst/>
          </a:prstGeom>
        </p:spPr>
      </p:pic>
      <p:pic>
        <p:nvPicPr>
          <p:cNvPr id="6" name="Picture 5"/>
          <p:cNvPicPr>
            <a:picLocks noChangeAspect="1"/>
          </p:cNvPicPr>
          <p:nvPr/>
        </p:nvPicPr>
        <p:blipFill>
          <a:blip r:embed="rId6"/>
          <a:stretch>
            <a:fillRect/>
          </a:stretch>
        </p:blipFill>
        <p:spPr>
          <a:xfrm>
            <a:off x="6254341" y="4437836"/>
            <a:ext cx="2060627" cy="1182727"/>
          </a:xfrm>
          <a:prstGeom prst="rect">
            <a:avLst/>
          </a:prstGeom>
        </p:spPr>
      </p:pic>
      <p:sp>
        <p:nvSpPr>
          <p:cNvPr id="10" name="Title 1"/>
          <p:cNvSpPr txBox="1"/>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panose="020B0604020202020204"/>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panose="020B0604020202020204"/>
            </a:endParaRPr>
          </a:p>
        </p:txBody>
      </p:sp>
      <p:sp>
        <p:nvSpPr>
          <p:cNvPr id="11" name="Title 1"/>
          <p:cNvSpPr txBox="1"/>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panose="020B0604020202020204"/>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p:cNvSpPr/>
          <p:nvPr/>
        </p:nvSpPr>
        <p:spPr>
          <a:xfrm>
            <a:off x="3817696" y="535577"/>
            <a:ext cx="5065048" cy="3108960"/>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0099CC"/>
                </a:solidFill>
                <a:latin typeface="Cambria" panose="02040503050406030204" pitchFamily="18" charset="0"/>
                <a:ea typeface="Cambria" panose="02040503050406030204" pitchFamily="18" charset="0"/>
              </a:rPr>
              <a:t>Qua câu chuyện, </a:t>
            </a:r>
            <a:endParaRPr lang="en-US" sz="4000" b="1">
              <a:solidFill>
                <a:srgbClr val="0099CC"/>
              </a:solidFill>
              <a:latin typeface="Cambria" panose="02040503050406030204" pitchFamily="18" charset="0"/>
              <a:ea typeface="Cambria" panose="02040503050406030204" pitchFamily="18" charset="0"/>
            </a:endParaRPr>
          </a:p>
          <a:p>
            <a:pPr algn="ctr"/>
            <a:r>
              <a:rPr lang="en-US" sz="4000" b="1">
                <a:solidFill>
                  <a:srgbClr val="0099CC"/>
                </a:solidFill>
                <a:latin typeface="Cambria" panose="02040503050406030204" pitchFamily="18" charset="0"/>
                <a:ea typeface="Cambria" panose="02040503050406030204" pitchFamily="18" charset="0"/>
              </a:rPr>
              <a:t>em thấy khỉ con là người như thế </a:t>
            </a:r>
            <a:endParaRPr lang="en-US" sz="4000" b="1">
              <a:solidFill>
                <a:srgbClr val="0099CC"/>
              </a:solidFill>
              <a:latin typeface="Cambria" panose="02040503050406030204" pitchFamily="18" charset="0"/>
              <a:ea typeface="Cambria" panose="02040503050406030204" pitchFamily="18" charset="0"/>
            </a:endParaRPr>
          </a:p>
          <a:p>
            <a:pPr algn="ctr"/>
            <a:r>
              <a:rPr lang="en-US" sz="4000" b="1">
                <a:solidFill>
                  <a:srgbClr val="0099CC"/>
                </a:solidFill>
                <a:latin typeface="Cambria" panose="02040503050406030204" pitchFamily="18" charset="0"/>
                <a:ea typeface="Cambria" panose="02040503050406030204" pitchFamily="18" charset="0"/>
              </a:rPr>
              <a:t>nào?</a:t>
            </a:r>
            <a:endParaRPr lang="en-US" sz="4000" b="1">
              <a:solidFill>
                <a:srgbClr val="0099CC"/>
              </a:solidFill>
              <a:latin typeface="Cambria" panose="02040503050406030204" pitchFamily="18" charset="0"/>
              <a:ea typeface="Cambria" panose="02040503050406030204" pitchFamily="18" charset="0"/>
            </a:endParaRPr>
          </a:p>
        </p:txBody>
      </p:sp>
      <p:grpSp>
        <p:nvGrpSpPr>
          <p:cNvPr id="4" name="Group 3"/>
          <p:cNvGrpSpPr/>
          <p:nvPr/>
        </p:nvGrpSpPr>
        <p:grpSpPr>
          <a:xfrm>
            <a:off x="4217267" y="3849182"/>
            <a:ext cx="7543323" cy="2017046"/>
            <a:chOff x="7055427" y="1629296"/>
            <a:chExt cx="4741382" cy="3663619"/>
          </a:xfrm>
        </p:grpSpPr>
        <p:sp>
          <p:nvSpPr>
            <p:cNvPr id="5" name="Rectangle: Rounded Corners 6"/>
            <p:cNvSpPr/>
            <p:nvPr/>
          </p:nvSpPr>
          <p:spPr>
            <a:xfrm>
              <a:off x="7055427" y="1629296"/>
              <a:ext cx="4741382" cy="3663619"/>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p:cNvSpPr txBox="1"/>
            <p:nvPr/>
          </p:nvSpPr>
          <p:spPr>
            <a:xfrm>
              <a:off x="7197067" y="1899693"/>
              <a:ext cx="4496297" cy="3018726"/>
            </a:xfrm>
            <a:prstGeom prst="rect">
              <a:avLst/>
            </a:prstGeom>
            <a:noFill/>
          </p:spPr>
          <p:txBody>
            <a:bodyPr wrap="square" rtlCol="0">
              <a:spAutoFit/>
            </a:bodyPr>
            <a:lstStyle/>
            <a:p>
              <a:pPr algn="just"/>
              <a:r>
                <a:rPr lang="en-US" sz="3400" b="1">
                  <a:latin typeface="Cambria" panose="02040503050406030204" pitchFamily="18" charset="0"/>
                  <a:ea typeface="Cambria" panose="02040503050406030204" pitchFamily="18" charset="0"/>
                </a:rPr>
                <a:t>Khỉ con là người rất tốt bụng, biết quan tâm, cảm thông và giúp đỡ bạn khi gặp hoàn cảnh khó khăn.</a:t>
              </a:r>
              <a:endParaRPr lang="en-US" sz="3400" b="1">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6690" y="2944907"/>
            <a:ext cx="5423244" cy="3700840"/>
          </a:xfrm>
          <a:prstGeom prst="rect">
            <a:avLst/>
          </a:prstGeom>
        </p:spPr>
      </p:pic>
      <p:grpSp>
        <p:nvGrpSpPr>
          <p:cNvPr id="3" name="Group 2"/>
          <p:cNvGrpSpPr/>
          <p:nvPr/>
        </p:nvGrpSpPr>
        <p:grpSpPr>
          <a:xfrm>
            <a:off x="659286" y="559943"/>
            <a:ext cx="11073655" cy="719671"/>
            <a:chOff x="7055427" y="1553445"/>
            <a:chExt cx="4741382" cy="2963167"/>
          </a:xfrm>
        </p:grpSpPr>
        <p:sp>
          <p:nvSpPr>
            <p:cNvPr id="4" name="Rectangle: Rounded Corners 6"/>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7145124" y="1553445"/>
              <a:ext cx="4599743" cy="2914643"/>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Thảo luận nhóm và trả lời câu hỏi:</a:t>
              </a:r>
              <a:endParaRPr lang="en-US" sz="4000" b="1">
                <a:latin typeface="Cambria" panose="02040503050406030204" pitchFamily="18" charset="0"/>
                <a:ea typeface="Cambria" panose="02040503050406030204" pitchFamily="18" charset="0"/>
              </a:endParaRPr>
            </a:p>
          </p:txBody>
        </p:sp>
      </p:grpSp>
      <p:grpSp>
        <p:nvGrpSpPr>
          <p:cNvPr id="6" name="Group 5"/>
          <p:cNvGrpSpPr/>
          <p:nvPr/>
        </p:nvGrpSpPr>
        <p:grpSpPr>
          <a:xfrm>
            <a:off x="6172677" y="1809365"/>
            <a:ext cx="5560264" cy="3744271"/>
            <a:chOff x="7055427" y="1629296"/>
            <a:chExt cx="4741382" cy="4915647"/>
          </a:xfrm>
        </p:grpSpPr>
        <p:sp>
          <p:nvSpPr>
            <p:cNvPr id="7" name="Rectangle: Rounded Corners 6"/>
            <p:cNvSpPr/>
            <p:nvPr/>
          </p:nvSpPr>
          <p:spPr>
            <a:xfrm>
              <a:off x="7055427" y="1629296"/>
              <a:ext cx="4741382" cy="4915647"/>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p:cNvSpPr txBox="1"/>
            <p:nvPr/>
          </p:nvSpPr>
          <p:spPr>
            <a:xfrm>
              <a:off x="7197067" y="1797485"/>
              <a:ext cx="4496297" cy="4646724"/>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 Em sẽ làm gì nếu những người xung quanh em gặp khó khăn? </a:t>
              </a:r>
              <a:endParaRPr lang="en-US" sz="3200" b="1">
                <a:latin typeface="Cambria" panose="02040503050406030204" pitchFamily="18" charset="0"/>
                <a:ea typeface="Cambria" panose="02040503050406030204" pitchFamily="18" charset="0"/>
              </a:endParaRPr>
            </a:p>
            <a:p>
              <a:pPr algn="just"/>
              <a:r>
                <a:rPr lang="en-US" sz="3200" b="1">
                  <a:latin typeface="Cambria" panose="02040503050406030204" pitchFamily="18" charset="0"/>
                  <a:ea typeface="Cambria" panose="02040503050406030204" pitchFamily="18" charset="0"/>
                </a:rPr>
                <a:t>+ Theo em, sự cảm thông, giúp đỡ có ý nghĩa như thế nào đối với những người đang gặp khó khăn?</a:t>
              </a:r>
              <a:endParaRPr lang="en-US" sz="3200" b="1">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6134" y="900247"/>
            <a:ext cx="5495043" cy="5602790"/>
          </a:xfrm>
          <a:prstGeom prst="rect">
            <a:avLst/>
          </a:prstGeom>
        </p:spPr>
      </p:pic>
      <p:pic>
        <p:nvPicPr>
          <p:cNvPr id="6" name="Picture 5"/>
          <p:cNvPicPr>
            <a:picLocks noChangeAspect="1"/>
          </p:cNvPicPr>
          <p:nvPr/>
        </p:nvPicPr>
        <p:blipFill>
          <a:blip r:embed="rId2"/>
          <a:stretch>
            <a:fillRect/>
          </a:stretch>
        </p:blipFill>
        <p:spPr>
          <a:xfrm>
            <a:off x="5521782" y="1058704"/>
            <a:ext cx="6876884" cy="47674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3465307" y="400341"/>
            <a:ext cx="4368820" cy="1011745"/>
            <a:chOff x="6697" y="2653"/>
            <a:chExt cx="5278" cy="1635"/>
          </a:xfrm>
        </p:grpSpPr>
        <p:sp>
          <p:nvSpPr>
            <p:cNvPr id="3" name="圆角矩形 7"/>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Microsoft YaHei" panose="020B0503020204020204" pitchFamily="34" charset="-122"/>
              </a:endParaRPr>
            </a:p>
          </p:txBody>
        </p:sp>
        <p:sp>
          <p:nvSpPr>
            <p:cNvPr id="4" name="文本框 8"/>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308324"/>
          </a:xfrm>
          <a:prstGeom prst="rect">
            <a:avLst/>
          </a:prstGeom>
          <a:solidFill>
            <a:schemeClr val="bg1">
              <a:alpha val="90000"/>
            </a:schemeClr>
          </a:solidFill>
        </p:spPr>
        <p:txBody>
          <a:bodyPr wrap="square" rtlCol="0">
            <a:spAutoFit/>
          </a:bodyPr>
          <a:lstStyle/>
          <a:p>
            <a:pPr algn="just"/>
            <a:r>
              <a:rPr lang="en-US" sz="3600" b="1" i="1">
                <a:latin typeface="Cambria" panose="02040503050406030204" pitchFamily="18" charset="0"/>
                <a:ea typeface="Cambria" panose="02040503050406030204" pitchFamily="18" charset="0"/>
              </a:rPr>
              <a:t>Nếu những người xung quanh em gặp khó khăn, em cần biết thể hiện sự quan tâm, cảm thông, chia sẻ bằng lời nói và việc làm phù hợp với khả năng để giúp đỡ họ trong cuộc sống.</a:t>
            </a:r>
            <a:endParaRPr lang="en-US" sz="3600" b="1">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3465307" y="400341"/>
            <a:ext cx="4368820" cy="1011745"/>
            <a:chOff x="6697" y="2653"/>
            <a:chExt cx="5278" cy="1635"/>
          </a:xfrm>
        </p:grpSpPr>
        <p:sp>
          <p:nvSpPr>
            <p:cNvPr id="3" name="圆角矩形 7"/>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Microsoft YaHei" panose="020B0503020204020204" pitchFamily="34" charset="-122"/>
              </a:endParaRPr>
            </a:p>
          </p:txBody>
        </p:sp>
        <p:sp>
          <p:nvSpPr>
            <p:cNvPr id="4" name="文本框 8"/>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554545"/>
          </a:xfrm>
          <a:prstGeom prst="rect">
            <a:avLst/>
          </a:prstGeom>
          <a:solidFill>
            <a:schemeClr val="bg1">
              <a:alpha val="90000"/>
            </a:schemeClr>
          </a:solidFill>
        </p:spPr>
        <p:txBody>
          <a:bodyPr wrap="square" rtlCol="0">
            <a:spAutoFit/>
          </a:bodyPr>
          <a:lstStyle/>
          <a:p>
            <a:pPr algn="just"/>
            <a:r>
              <a:rPr lang="en-US" sz="3200" b="1" i="1">
                <a:latin typeface="Cambria" panose="02040503050406030204" pitchFamily="18" charset="0"/>
                <a:ea typeface="Cambria" panose="02040503050406030204" pitchFamily="18" charset="0"/>
              </a:rPr>
              <a:t>  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lang="en-US" sz="3200" b="1">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09570" y="1506028"/>
            <a:ext cx="8955800" cy="36944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089212" y="1319046"/>
            <a:ext cx="8388702" cy="46558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513845" y="1542563"/>
            <a:ext cx="9126503" cy="36944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521362" y="1420387"/>
            <a:ext cx="9303302" cy="36944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487813" y="955228"/>
            <a:ext cx="3353091" cy="1182727"/>
          </a:xfrm>
          <a:prstGeom prst="rect">
            <a:avLst/>
          </a:prstGeom>
        </p:spPr>
      </p:pic>
      <p:pic>
        <p:nvPicPr>
          <p:cNvPr id="7" name="Picture 6"/>
          <p:cNvPicPr>
            <a:picLocks noChangeAspect="1"/>
          </p:cNvPicPr>
          <p:nvPr/>
        </p:nvPicPr>
        <p:blipFill>
          <a:blip r:embed="rId2"/>
          <a:stretch>
            <a:fillRect/>
          </a:stretch>
        </p:blipFill>
        <p:spPr>
          <a:xfrm>
            <a:off x="1036111" y="1917312"/>
            <a:ext cx="8256494" cy="38760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4545107" y="352993"/>
            <a:ext cx="7346572" cy="6213607"/>
          </a:xfrm>
          <a:prstGeom prst="rect">
            <a:avLst/>
          </a:prstGeom>
        </p:spPr>
      </p:pic>
      <p:grpSp>
        <p:nvGrpSpPr>
          <p:cNvPr id="3" name="Group 2"/>
          <p:cNvGrpSpPr/>
          <p:nvPr/>
        </p:nvGrpSpPr>
        <p:grpSpPr>
          <a:xfrm>
            <a:off x="749382" y="648067"/>
            <a:ext cx="9138864" cy="925239"/>
            <a:chOff x="7055427" y="1629296"/>
            <a:chExt cx="4741382" cy="3940232"/>
          </a:xfrm>
        </p:grpSpPr>
        <p:sp>
          <p:nvSpPr>
            <p:cNvPr id="4" name="Rectangle: Rounded Corners 6"/>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220377" y="2223172"/>
              <a:ext cx="4576432" cy="2752472"/>
            </a:xfrm>
            <a:prstGeom prst="rect">
              <a:avLst/>
            </a:prstGeom>
            <a:noFill/>
          </p:spPr>
          <p:txBody>
            <a:bodyPr wrap="square" rtlCol="0">
              <a:spAutoFit/>
            </a:bodyPr>
            <a:lstStyle/>
            <a:p>
              <a:r>
                <a:rPr lang="en-US" sz="3600" b="1">
                  <a:latin typeface="Cambria" panose="02040503050406030204" pitchFamily="18" charset="0"/>
                  <a:ea typeface="Cambria" panose="02040503050406030204" pitchFamily="18" charset="0"/>
                </a:rPr>
                <a:t>Đọc truyện “Giúp bạn” và trả lời câu hỏi.</a:t>
              </a:r>
              <a:endParaRPr lang="en-US" sz="3600" b="1">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7395881" y="2764131"/>
            <a:ext cx="4495797" cy="3802469"/>
          </a:xfrm>
          <a:prstGeom prst="rect">
            <a:avLst/>
          </a:prstGeom>
        </p:spPr>
      </p:pic>
      <p:sp>
        <p:nvSpPr>
          <p:cNvPr id="2" name="TextBox 1"/>
          <p:cNvSpPr txBox="1"/>
          <p:nvPr/>
        </p:nvSpPr>
        <p:spPr>
          <a:xfrm>
            <a:off x="4625788" y="376517"/>
            <a:ext cx="2124635" cy="523220"/>
          </a:xfrm>
          <a:prstGeom prst="rect">
            <a:avLst/>
          </a:prstGeom>
          <a:noFill/>
        </p:spPr>
        <p:txBody>
          <a:bodyPr wrap="square" rtlCol="0">
            <a:spAutoFit/>
          </a:bodyPr>
          <a:lstStyle/>
          <a:p>
            <a:r>
              <a:rPr lang="en-US" sz="2800" b="1">
                <a:solidFill>
                  <a:srgbClr val="FF0066"/>
                </a:solidFill>
                <a:latin typeface="Cambria" panose="02040503050406030204" pitchFamily="18" charset="0"/>
                <a:ea typeface="Cambria" panose="02040503050406030204" pitchFamily="18" charset="0"/>
              </a:rPr>
              <a:t>GIÚP BẠN</a:t>
            </a:r>
            <a:endParaRPr lang="en-US" sz="2800" b="1">
              <a:solidFill>
                <a:srgbClr val="FF0066"/>
              </a:solidFill>
              <a:latin typeface="Cambria" panose="02040503050406030204" pitchFamily="18" charset="0"/>
              <a:ea typeface="Cambria" panose="02040503050406030204" pitchFamily="18" charset="0"/>
            </a:endParaRPr>
          </a:p>
        </p:txBody>
      </p:sp>
      <p:grpSp>
        <p:nvGrpSpPr>
          <p:cNvPr id="11" name="Group 10"/>
          <p:cNvGrpSpPr/>
          <p:nvPr/>
        </p:nvGrpSpPr>
        <p:grpSpPr>
          <a:xfrm>
            <a:off x="363070" y="819055"/>
            <a:ext cx="11528608" cy="5753334"/>
            <a:chOff x="363070" y="819055"/>
            <a:chExt cx="11528608" cy="5753334"/>
          </a:xfrm>
        </p:grpSpPr>
        <p:sp>
          <p:nvSpPr>
            <p:cNvPr id="7" name="TextBox 6"/>
            <p:cNvSpPr txBox="1"/>
            <p:nvPr/>
          </p:nvSpPr>
          <p:spPr>
            <a:xfrm>
              <a:off x="430306" y="819055"/>
              <a:ext cx="11461372" cy="3200876"/>
            </a:xfrm>
            <a:prstGeom prst="rect">
              <a:avLst/>
            </a:prstGeom>
            <a:noFill/>
          </p:spPr>
          <p:txBody>
            <a:bodyPr wrap="square" rtlCol="0">
              <a:spAutoFit/>
            </a:bodyPr>
            <a:lstStyle/>
            <a:p>
              <a:pPr algn="just">
                <a:spcBef>
                  <a:spcPts val="600"/>
                </a:spcBef>
              </a:pPr>
              <a:r>
                <a:rPr lang="en-US" sz="2400">
                  <a:latin typeface="Cambria" panose="02040503050406030204" pitchFamily="18" charset="0"/>
                  <a:ea typeface="Cambria" panose="02040503050406030204" pitchFamily="18" charset="0"/>
                </a:rPr>
                <a:t>     Gia đình dê con không may gặp hỏa hoạn. Đồ đạc trong nhà đều bị thiêu rụi, may mắn cả nhà không ai bị thương.</a:t>
              </a:r>
              <a:endParaRPr lang="en-US" sz="2400">
                <a:latin typeface="Cambria" panose="02040503050406030204" pitchFamily="18" charset="0"/>
                <a:ea typeface="Cambria" panose="02040503050406030204" pitchFamily="18" charset="0"/>
              </a:endParaRPr>
            </a:p>
            <a:p>
              <a:pPr algn="just">
                <a:spcBef>
                  <a:spcPts val="600"/>
                </a:spcBef>
              </a:pPr>
              <a:r>
                <a:rPr lang="en-US" sz="2400">
                  <a:latin typeface="Cambria" panose="02040503050406030204" pitchFamily="18" charset="0"/>
                  <a:ea typeface="Cambria" panose="02040503050406030204" pitchFamily="18" charset="0"/>
                </a:rPr>
                <a:t>     Thầy giáo hà mã kể chuyện không may của gia đình dê con cho các bạn nhỏ nghe. Các bạn nghe xong ai nấy đều thương cảm gia đình dê con.</a:t>
              </a:r>
              <a:endParaRPr lang="en-US" sz="2400">
                <a:latin typeface="Cambria" panose="02040503050406030204" pitchFamily="18" charset="0"/>
                <a:ea typeface="Cambria" panose="02040503050406030204" pitchFamily="18" charset="0"/>
              </a:endParaRPr>
            </a:p>
            <a:p>
              <a:pPr algn="just">
                <a:spcBef>
                  <a:spcPts val="600"/>
                </a:spcBef>
              </a:pPr>
              <a:r>
                <a:rPr lang="en-US" sz="2400">
                  <a:latin typeface="Cambria" panose="02040503050406030204" pitchFamily="18" charset="0"/>
                  <a:ea typeface="Cambria" panose="02040503050406030204" pitchFamily="18" charset="0"/>
                </a:rPr>
                <a:t>     Nhà khỉ cách nhà dê không xa, khỉ con chủ động mời dê con tới nhà mình. Khỉ kể chuyện của gia đình dê con với mẹ rồi xin phép mẹ tặng cho dê con một số sách vở, quần áo, đồ chơi và vật dụng sinh hoạt. Khỉ nói với dê: “Dê ơi! Bạn đừng buồn, quần áo, sách vở và đồ chơi này mình tặng cho bạn đấy!”.</a:t>
              </a:r>
              <a:endParaRPr lang="en-US" sz="2400">
                <a:latin typeface="Cambria" panose="02040503050406030204" pitchFamily="18" charset="0"/>
                <a:ea typeface="Cambria" panose="02040503050406030204" pitchFamily="18" charset="0"/>
              </a:endParaRPr>
            </a:p>
          </p:txBody>
        </p:sp>
        <p:sp>
          <p:nvSpPr>
            <p:cNvPr id="9" name="TextBox 8"/>
            <p:cNvSpPr txBox="1"/>
            <p:nvPr/>
          </p:nvSpPr>
          <p:spPr>
            <a:xfrm>
              <a:off x="430306" y="3933278"/>
              <a:ext cx="6831105" cy="1938992"/>
            </a:xfrm>
            <a:prstGeom prst="rect">
              <a:avLst/>
            </a:prstGeom>
            <a:noFill/>
          </p:spPr>
          <p:txBody>
            <a:bodyPr wrap="square" rtlCol="0">
              <a:spAutoFit/>
            </a:bodyPr>
            <a:lstStyle/>
            <a:p>
              <a:pPr algn="just"/>
              <a:r>
                <a:rPr lang="en-US" sz="2400">
                  <a:latin typeface="Cambria" panose="02040503050406030204" pitchFamily="18" charset="0"/>
                  <a:ea typeface="Cambria" panose="02040503050406030204" pitchFamily="18" charset="0"/>
                </a:rPr>
                <a:t>    Khỉ mẹ cũng làm rất nhiều đồ ăn ngon cho dê con. Cả nhà thay nhau gắp thức ăn cho dê, quan tâm dê chu đáo. Dê con cảm động nói: “Mọi người tốt với cháu quá! Cháu thấy ấm áp như đang ở nhà mình vậy.”.</a:t>
              </a:r>
              <a:endParaRPr lang="en-US" sz="2400">
                <a:latin typeface="Cambria" panose="02040503050406030204" pitchFamily="18" charset="0"/>
                <a:ea typeface="Cambria" panose="02040503050406030204" pitchFamily="18" charset="0"/>
              </a:endParaRPr>
            </a:p>
          </p:txBody>
        </p:sp>
        <p:sp>
          <p:nvSpPr>
            <p:cNvPr id="10" name="TextBox 9"/>
            <p:cNvSpPr txBox="1"/>
            <p:nvPr/>
          </p:nvSpPr>
          <p:spPr>
            <a:xfrm>
              <a:off x="363070" y="5926058"/>
              <a:ext cx="6965575" cy="646331"/>
            </a:xfrm>
            <a:prstGeom prst="rect">
              <a:avLst/>
            </a:prstGeom>
            <a:noFill/>
          </p:spPr>
          <p:txBody>
            <a:bodyPr wrap="square" rtlCol="0">
              <a:spAutoFit/>
            </a:bodyPr>
            <a:lstStyle/>
            <a:p>
              <a:pPr algn="r"/>
              <a:r>
                <a:rPr lang="en-US">
                  <a:latin typeface="Cambria" panose="02040503050406030204" pitchFamily="18" charset="0"/>
                  <a:ea typeface="Cambria" panose="02040503050406030204" pitchFamily="18" charset="0"/>
                </a:rPr>
                <a:t>(Theo Nguyễn Thị Vi Khanh, </a:t>
              </a:r>
              <a:r>
                <a:rPr lang="en-US" i="1">
                  <a:latin typeface="Cambria" panose="02040503050406030204" pitchFamily="18" charset="0"/>
                  <a:ea typeface="Cambria" panose="02040503050406030204" pitchFamily="18" charset="0"/>
                </a:rPr>
                <a:t>Tôi có cảm xúc tích cực, còn bạn thì sao?,</a:t>
              </a:r>
              <a:endParaRPr lang="en-US" i="1">
                <a:latin typeface="Cambria" panose="02040503050406030204" pitchFamily="18" charset="0"/>
                <a:ea typeface="Cambria" panose="02040503050406030204" pitchFamily="18" charset="0"/>
              </a:endParaRPr>
            </a:p>
            <a:p>
              <a:pPr algn="r"/>
              <a:r>
                <a:rPr lang="en-US">
                  <a:latin typeface="Cambria" panose="02040503050406030204" pitchFamily="18" charset="0"/>
                  <a:ea typeface="Cambria" panose="02040503050406030204" pitchFamily="18" charset="0"/>
                </a:rPr>
                <a:t>NXB Văn học, 2016)</a:t>
              </a:r>
              <a:endParaRPr lang="en-US">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5836" y="2811351"/>
            <a:ext cx="6040836" cy="3731104"/>
          </a:xfrm>
          <a:prstGeom prst="rect">
            <a:avLst/>
          </a:prstGeom>
        </p:spPr>
      </p:pic>
      <p:grpSp>
        <p:nvGrpSpPr>
          <p:cNvPr id="3" name="Group 2"/>
          <p:cNvGrpSpPr/>
          <p:nvPr/>
        </p:nvGrpSpPr>
        <p:grpSpPr>
          <a:xfrm>
            <a:off x="659286" y="578365"/>
            <a:ext cx="11073655" cy="701249"/>
            <a:chOff x="7055427" y="1629296"/>
            <a:chExt cx="4741382" cy="2887316"/>
          </a:xfrm>
        </p:grpSpPr>
        <p:sp>
          <p:nvSpPr>
            <p:cNvPr id="4" name="Rectangle: Rounded Corners 6"/>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45124" y="1719547"/>
              <a:ext cx="4599743" cy="1453044"/>
            </a:xfrm>
            <a:prstGeom prst="rect">
              <a:avLst/>
            </a:prstGeom>
            <a:noFill/>
          </p:spPr>
          <p:txBody>
            <a:bodyPr wrap="square" rtlCol="0">
              <a:spAutoFit/>
            </a:bodyPr>
            <a:lstStyle/>
            <a:p>
              <a:pPr algn="ctr"/>
              <a:r>
                <a:rPr lang="en-US" sz="3500" b="1" i="1">
                  <a:latin typeface="Cambria" panose="02040503050406030204" pitchFamily="18" charset="0"/>
                  <a:ea typeface="Cambria" panose="02040503050406030204" pitchFamily="18" charset="0"/>
                </a:rPr>
                <a:t>Đọc truyện, thảo luận với bạn và trả lời câu hỏi:</a:t>
              </a:r>
              <a:endParaRPr lang="en-US" sz="3500" b="1">
                <a:latin typeface="Cambria" panose="02040503050406030204" pitchFamily="18" charset="0"/>
                <a:ea typeface="Cambria" panose="02040503050406030204" pitchFamily="18" charset="0"/>
              </a:endParaRPr>
            </a:p>
          </p:txBody>
        </p:sp>
      </p:grpSp>
      <p:grpSp>
        <p:nvGrpSpPr>
          <p:cNvPr id="6" name="Group 5"/>
          <p:cNvGrpSpPr/>
          <p:nvPr/>
        </p:nvGrpSpPr>
        <p:grpSpPr>
          <a:xfrm>
            <a:off x="6172677" y="1809366"/>
            <a:ext cx="5459504" cy="2534034"/>
            <a:chOff x="7055427" y="1629296"/>
            <a:chExt cx="4741382" cy="4209489"/>
          </a:xfrm>
        </p:grpSpPr>
        <p:sp>
          <p:nvSpPr>
            <p:cNvPr id="7" name="Rectangle: Rounded Corners 6"/>
            <p:cNvSpPr/>
            <p:nvPr/>
          </p:nvSpPr>
          <p:spPr>
            <a:xfrm>
              <a:off x="7055427" y="1629296"/>
              <a:ext cx="4741382" cy="4124991"/>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p:cNvSpPr txBox="1"/>
            <p:nvPr/>
          </p:nvSpPr>
          <p:spPr>
            <a:xfrm>
              <a:off x="7197066" y="1956369"/>
              <a:ext cx="4599743" cy="3882416"/>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 Khỉ con đã làm gì để giúp dê con? </a:t>
              </a:r>
              <a:endParaRPr lang="en-US" sz="3200" b="1">
                <a:latin typeface="Cambria" panose="02040503050406030204" pitchFamily="18" charset="0"/>
                <a:ea typeface="Cambria" panose="02040503050406030204" pitchFamily="18" charset="0"/>
              </a:endParaRPr>
            </a:p>
            <a:p>
              <a:pPr algn="just"/>
              <a:r>
                <a:rPr lang="en-US" sz="3200" b="1">
                  <a:latin typeface="Cambria" panose="02040503050406030204" pitchFamily="18" charset="0"/>
                  <a:ea typeface="Cambria" panose="02040503050406030204" pitchFamily="18" charset="0"/>
                </a:rPr>
                <a:t>+ Khi được giúp đỡ, dê con cảm thấy thế nào?</a:t>
              </a:r>
              <a:endParaRPr lang="en-US" sz="4800" b="1">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6629399" y="2115854"/>
            <a:ext cx="5262279" cy="4450746"/>
          </a:xfrm>
          <a:prstGeom prst="rect">
            <a:avLst/>
          </a:prstGeom>
        </p:spPr>
      </p:pic>
      <p:grpSp>
        <p:nvGrpSpPr>
          <p:cNvPr id="3" name="Group 2"/>
          <p:cNvGrpSpPr/>
          <p:nvPr/>
        </p:nvGrpSpPr>
        <p:grpSpPr>
          <a:xfrm>
            <a:off x="659286" y="578365"/>
            <a:ext cx="11073655" cy="701249"/>
            <a:chOff x="7055427" y="1629296"/>
            <a:chExt cx="4741382" cy="2887316"/>
          </a:xfrm>
        </p:grpSpPr>
        <p:sp>
          <p:nvSpPr>
            <p:cNvPr id="4" name="Rectangle: Rounded Corners 6"/>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45124" y="1719545"/>
              <a:ext cx="4599743" cy="2661197"/>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Khỉ con đã làm gì để giúp dê con?</a:t>
              </a:r>
              <a:endParaRPr lang="en-US" sz="3500" b="1">
                <a:latin typeface="Cambria" panose="02040503050406030204" pitchFamily="18" charset="0"/>
                <a:ea typeface="Cambria" panose="02040503050406030204" pitchFamily="18" charset="0"/>
              </a:endParaRPr>
            </a:p>
          </p:txBody>
        </p:sp>
      </p:grpSp>
      <p:grpSp>
        <p:nvGrpSpPr>
          <p:cNvPr id="6" name="Group 5"/>
          <p:cNvGrpSpPr/>
          <p:nvPr/>
        </p:nvGrpSpPr>
        <p:grpSpPr>
          <a:xfrm>
            <a:off x="417240" y="1478861"/>
            <a:ext cx="8511608" cy="3227610"/>
            <a:chOff x="7055427" y="1629296"/>
            <a:chExt cx="4741382" cy="5211115"/>
          </a:xfrm>
        </p:grpSpPr>
        <p:sp>
          <p:nvSpPr>
            <p:cNvPr id="7" name="Rectangle: Rounded Corners 6"/>
            <p:cNvSpPr/>
            <p:nvPr/>
          </p:nvSpPr>
          <p:spPr>
            <a:xfrm>
              <a:off x="7055427" y="1629296"/>
              <a:ext cx="4741382" cy="5211115"/>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p:cNvSpPr txBox="1"/>
            <p:nvPr/>
          </p:nvSpPr>
          <p:spPr>
            <a:xfrm>
              <a:off x="7119276" y="1701426"/>
              <a:ext cx="4553118" cy="5018876"/>
            </a:xfrm>
            <a:prstGeom prst="rect">
              <a:avLst/>
            </a:prstGeom>
            <a:noFill/>
          </p:spPr>
          <p:txBody>
            <a:bodyPr wrap="square" rtlCol="0">
              <a:spAutoFit/>
            </a:bodyPr>
            <a:lstStyle/>
            <a:p>
              <a:pPr algn="just"/>
              <a:r>
                <a:rPr lang="en-US" sz="2800" b="1" i="1">
                  <a:latin typeface="Cambria" panose="02040503050406030204" pitchFamily="18" charset="0"/>
                  <a:ea typeface="Cambria" panose="02040503050406030204" pitchFamily="18" charset="0"/>
                </a:rPr>
                <a:t>  </a:t>
              </a:r>
              <a:r>
                <a:rPr lang="en-US" sz="2800" b="1" i="1">
                  <a:solidFill>
                    <a:srgbClr val="002060"/>
                  </a:solidFill>
                  <a:latin typeface="Cambria" panose="02040503050406030204" pitchFamily="18" charset="0"/>
                  <a:ea typeface="Cambria" panose="02040503050406030204" pitchFamily="18"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 Nếu khỉ con không cảm thông, giúp đỡ dê con thì có thể dê sẽ bị đói, không có quần áo để mặc,... </a:t>
              </a:r>
              <a:endParaRPr lang="en-US" sz="5400" b="1" i="1">
                <a:solidFill>
                  <a:srgbClr val="00206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6239435" y="1786029"/>
            <a:ext cx="5652243" cy="4780571"/>
          </a:xfrm>
          <a:prstGeom prst="rect">
            <a:avLst/>
          </a:prstGeom>
        </p:spPr>
      </p:pic>
      <p:grpSp>
        <p:nvGrpSpPr>
          <p:cNvPr id="3" name="Group 2"/>
          <p:cNvGrpSpPr/>
          <p:nvPr/>
        </p:nvGrpSpPr>
        <p:grpSpPr>
          <a:xfrm>
            <a:off x="659286" y="578365"/>
            <a:ext cx="11073655" cy="701249"/>
            <a:chOff x="7055427" y="1629296"/>
            <a:chExt cx="4741382" cy="2887316"/>
          </a:xfrm>
        </p:grpSpPr>
        <p:sp>
          <p:nvSpPr>
            <p:cNvPr id="4" name="Rectangle: Rounded Corners 6"/>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45124" y="1719545"/>
              <a:ext cx="4599743" cy="2661197"/>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Khi được giúp đỡ, dê con cảm thấy thế nào?</a:t>
              </a:r>
              <a:endParaRPr lang="en-US" sz="5400" b="1">
                <a:latin typeface="Cambria" panose="02040503050406030204" pitchFamily="18" charset="0"/>
                <a:ea typeface="Cambria" panose="02040503050406030204" pitchFamily="18" charset="0"/>
              </a:endParaRPr>
            </a:p>
          </p:txBody>
        </p:sp>
      </p:grpSp>
      <p:grpSp>
        <p:nvGrpSpPr>
          <p:cNvPr id="6" name="Group 5"/>
          <p:cNvGrpSpPr/>
          <p:nvPr/>
        </p:nvGrpSpPr>
        <p:grpSpPr>
          <a:xfrm>
            <a:off x="659286" y="1546096"/>
            <a:ext cx="8511608" cy="1842563"/>
            <a:chOff x="7055427" y="1629296"/>
            <a:chExt cx="4741382" cy="5211115"/>
          </a:xfrm>
        </p:grpSpPr>
        <p:sp>
          <p:nvSpPr>
            <p:cNvPr id="7" name="Rectangle: Rounded Corners 6"/>
            <p:cNvSpPr/>
            <p:nvPr/>
          </p:nvSpPr>
          <p:spPr>
            <a:xfrm>
              <a:off x="7055427" y="1629296"/>
              <a:ext cx="4741382" cy="5211115"/>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p>
          </p:txBody>
        </p:sp>
        <p:sp>
          <p:nvSpPr>
            <p:cNvPr id="8" name="TextBox 7"/>
            <p:cNvSpPr txBox="1"/>
            <p:nvPr/>
          </p:nvSpPr>
          <p:spPr>
            <a:xfrm>
              <a:off x="7119276" y="1701426"/>
              <a:ext cx="4553118" cy="4961564"/>
            </a:xfrm>
            <a:prstGeom prst="rect">
              <a:avLst/>
            </a:prstGeom>
            <a:noFill/>
          </p:spPr>
          <p:txBody>
            <a:bodyPr wrap="square" rtlCol="0">
              <a:spAutoFit/>
            </a:bodyPr>
            <a:lstStyle/>
            <a:p>
              <a:pPr algn="just"/>
              <a:r>
                <a:rPr lang="en-US" sz="3600" b="1" i="1">
                  <a:solidFill>
                    <a:srgbClr val="002060"/>
                  </a:solidFill>
                  <a:latin typeface="Cambria" panose="02040503050406030204" pitchFamily="18" charset="0"/>
                  <a:ea typeface="Cambria" panose="02040503050406030204" pitchFamily="18" charset="0"/>
                </a:rPr>
                <a:t>  Khi được giúp đỡ, dê con cảm thấy rất cảm động, thấy ấm áp và biết ơn cả nhà khỉ con. </a:t>
              </a:r>
              <a:endParaRPr lang="en-US" sz="3600" b="1">
                <a:solidFill>
                  <a:srgbClr val="00206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2271</Words>
  <Application>WPS Presentation</Application>
  <PresentationFormat>Widescreen</PresentationFormat>
  <Paragraphs>49</Paragraphs>
  <Slides>16</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16</vt:i4>
      </vt:variant>
    </vt:vector>
  </HeadingPairs>
  <TitlesOfParts>
    <vt:vector size="29" baseType="lpstr">
      <vt:lpstr>Arial</vt:lpstr>
      <vt:lpstr>SimSun</vt:lpstr>
      <vt:lpstr>Wingdings</vt:lpstr>
      <vt:lpstr>Arial</vt:lpstr>
      <vt:lpstr>#9Slide07 HoneyCream</vt:lpstr>
      <vt:lpstr>Microsoft YaHei</vt:lpstr>
      <vt:lpstr>等线</vt:lpstr>
      <vt:lpstr>Cambria</vt:lpstr>
      <vt:lpstr>Arial Unicode MS</vt:lpstr>
      <vt:lpstr>Calibri</vt:lpstr>
      <vt:lpstr>华文宋体</vt:lpstr>
      <vt:lpstr>字魂179号-正酷波波体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Thị Linh Phuong 30-Nguyen</cp:lastModifiedBy>
  <cp:revision>57</cp:revision>
  <dcterms:created xsi:type="dcterms:W3CDTF">2023-08-22T15:15:00Z</dcterms:created>
  <dcterms:modified xsi:type="dcterms:W3CDTF">2023-12-21T04:08:14Z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4125C94A34C84C49BE300920A918A87E_12</vt:lpwstr>
  </property>
  <property fmtid="{D5CDD505-2E9C-101B-9397-08002B2CF9AE}" pid="3" name="KSOProductBuildVer">
    <vt:lpwstr>1033-12.2.0.13359</vt:lpwstr>
  </property>
</Properties>
</file>