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notesMasterIdLst>
    <p:notesMasterId r:id="rId14"/>
  </p:notesMasterIdLst>
  <p:sldIdLst>
    <p:sldId id="257" r:id="rId3"/>
    <p:sldId id="268" r:id="rId4"/>
    <p:sldId id="269" r:id="rId5"/>
    <p:sldId id="287" r:id="rId6"/>
    <p:sldId id="296" r:id="rId7"/>
    <p:sldId id="267" r:id="rId8"/>
    <p:sldId id="299" r:id="rId9"/>
    <p:sldId id="273" r:id="rId10"/>
    <p:sldId id="280" r:id="rId11"/>
    <p:sldId id="304" r:id="rId12"/>
    <p:sldId id="28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DFDF"/>
    <a:srgbClr val="DEDFBB"/>
    <a:srgbClr val="A49F6A"/>
    <a:srgbClr val="FAEDC0"/>
    <a:srgbClr val="F9FD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542" autoAdjust="0"/>
  </p:normalViewPr>
  <p:slideViewPr>
    <p:cSldViewPr snapToGrid="0">
      <p:cViewPr varScale="1">
        <p:scale>
          <a:sx n="69" d="100"/>
          <a:sy n="69" d="100"/>
        </p:scale>
        <p:origin x="1143" y="3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FAFF7B-A686-4A1F-8A36-8E79538313E7}" type="datetimeFigureOut">
              <a:rPr lang="en-US" smtClean="0"/>
              <a:t>23/10/2023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FE43E2-970B-4647-8800-A5CB4E41CFED}" type="slidenum">
              <a:rPr lang="en-US" smtClean="0"/>
              <a:t>‹#›</a:t>
            </a:fld>
            <a:endParaRPr lang="en-US"/>
          </a:p>
        </p:txBody>
      </p:sp>
    </p:spTree>
    <p:extLst>
      <p:ext uri="{BB962C8B-B14F-4D97-AF65-F5344CB8AC3E}">
        <p14:creationId xmlns:p14="http://schemas.microsoft.com/office/powerpoint/2010/main" val="3992286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E43E2-970B-4647-8800-A5CB4E41CFED}" type="slidenum">
              <a:rPr lang="en-US" smtClean="0"/>
              <a:t>6</a:t>
            </a:fld>
            <a:endParaRPr lang="en-US"/>
          </a:p>
        </p:txBody>
      </p:sp>
    </p:spTree>
    <p:extLst>
      <p:ext uri="{BB962C8B-B14F-4D97-AF65-F5344CB8AC3E}">
        <p14:creationId xmlns:p14="http://schemas.microsoft.com/office/powerpoint/2010/main" val="4233712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E43E2-970B-4647-8800-A5CB4E41CFED}" type="slidenum">
              <a:rPr lang="en-US" smtClean="0"/>
              <a:t>7</a:t>
            </a:fld>
            <a:endParaRPr lang="en-US"/>
          </a:p>
        </p:txBody>
      </p:sp>
    </p:spTree>
    <p:extLst>
      <p:ext uri="{BB962C8B-B14F-4D97-AF65-F5344CB8AC3E}">
        <p14:creationId xmlns:p14="http://schemas.microsoft.com/office/powerpoint/2010/main" val="2110178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E43E2-970B-4647-8800-A5CB4E41CFED}" type="slidenum">
              <a:rPr lang="en-US" smtClean="0"/>
              <a:t>8</a:t>
            </a:fld>
            <a:endParaRPr lang="en-US"/>
          </a:p>
        </p:txBody>
      </p:sp>
    </p:spTree>
    <p:extLst>
      <p:ext uri="{BB962C8B-B14F-4D97-AF65-F5344CB8AC3E}">
        <p14:creationId xmlns:p14="http://schemas.microsoft.com/office/powerpoint/2010/main" val="399070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136D77-EE1B-4FE1-9857-D74397BB9F1E}" type="datetimeFigureOut">
              <a:rPr lang="en-US" smtClean="0"/>
              <a:t>23/10/2023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1511854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136D77-EE1B-4FE1-9857-D74397BB9F1E}" type="datetimeFigureOut">
              <a:rPr lang="en-US" smtClean="0"/>
              <a:t>23/10/2023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1074586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136D77-EE1B-4FE1-9857-D74397BB9F1E}" type="datetimeFigureOut">
              <a:rPr lang="en-US" smtClean="0"/>
              <a:t>23/10/2023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2176748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23/10/2023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04799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136D77-EE1B-4FE1-9857-D74397BB9F1E}" type="datetimeFigureOut">
              <a:rPr lang="en-US" smtClean="0"/>
              <a:t>23/10/2023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1600234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136D77-EE1B-4FE1-9857-D74397BB9F1E}" type="datetimeFigureOut">
              <a:rPr lang="en-US" smtClean="0"/>
              <a:t>23/10/2023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2605067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136D77-EE1B-4FE1-9857-D74397BB9F1E}" type="datetimeFigureOut">
              <a:rPr lang="en-US" smtClean="0"/>
              <a:t>23/10/2023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3024295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136D77-EE1B-4FE1-9857-D74397BB9F1E}" type="datetimeFigureOut">
              <a:rPr lang="en-US" smtClean="0"/>
              <a:t>23/10/2023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2230933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136D77-EE1B-4FE1-9857-D74397BB9F1E}" type="datetimeFigureOut">
              <a:rPr lang="en-US" smtClean="0"/>
              <a:t>23/10/2023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278876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136D77-EE1B-4FE1-9857-D74397BB9F1E}" type="datetimeFigureOut">
              <a:rPr lang="en-US" smtClean="0"/>
              <a:t>23/10/2023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2858472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136D77-EE1B-4FE1-9857-D74397BB9F1E}" type="datetimeFigureOut">
              <a:rPr lang="en-US" smtClean="0"/>
              <a:t>23/10/2023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1016735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136D77-EE1B-4FE1-9857-D74397BB9F1E}" type="datetimeFigureOut">
              <a:rPr lang="en-US" smtClean="0"/>
              <a:t>23/10/2023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3286627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136D77-EE1B-4FE1-9857-D74397BB9F1E}" type="datetimeFigureOut">
              <a:rPr lang="en-US" smtClean="0"/>
              <a:t>23/10/2023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7D789C-E532-415F-BCB9-A949AC2EFCB1}"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6AA5128D-EAF5-483C-871A-4BFED87FD86D}"/>
              </a:ext>
            </a:extLst>
          </p:cNvPr>
          <p:cNvSpPr txBox="1">
            <a:spLocks/>
          </p:cNvSpPr>
          <p:nvPr userDrawn="1"/>
        </p:nvSpPr>
        <p:spPr>
          <a:xfrm>
            <a:off x="9743553" y="-7874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Hồng Linh</a:t>
            </a:r>
          </a:p>
        </p:txBody>
      </p:sp>
    </p:spTree>
    <p:extLst>
      <p:ext uri="{BB962C8B-B14F-4D97-AF65-F5344CB8AC3E}">
        <p14:creationId xmlns:p14="http://schemas.microsoft.com/office/powerpoint/2010/main" val="2001715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23/10/2023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4"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6"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sp>
        <p:nvSpPr>
          <p:cNvPr id="21" name="Title 1">
            <a:extLst>
              <a:ext uri="{FF2B5EF4-FFF2-40B4-BE49-F238E27FC236}">
                <a16:creationId xmlns:a16="http://schemas.microsoft.com/office/drawing/2014/main" id="{6AA5128D-EAF5-483C-871A-4BFED87FD86D}"/>
              </a:ext>
            </a:extLst>
          </p:cNvPr>
          <p:cNvSpPr txBox="1">
            <a:spLocks/>
          </p:cNvSpPr>
          <p:nvPr userDrawn="1"/>
        </p:nvSpPr>
        <p:spPr>
          <a:xfrm>
            <a:off x="9743553" y="-7874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Hồng Linh</a:t>
            </a:r>
          </a:p>
        </p:txBody>
      </p:sp>
    </p:spTree>
    <p:extLst>
      <p:ext uri="{BB962C8B-B14F-4D97-AF65-F5344CB8AC3E}">
        <p14:creationId xmlns:p14="http://schemas.microsoft.com/office/powerpoint/2010/main" val="2095864317"/>
      </p:ext>
    </p:extLst>
  </p:cSld>
  <p:clrMap bg1="lt1" tx1="dk1" bg2="lt2" tx2="dk2" accent1="accent1" accent2="accent2" accent3="accent3" accent4="accent4" accent5="accent5" accent6="accent6" hlink="hlink" folHlink="folHlink"/>
  <p:sldLayoutIdLst>
    <p:sldLayoutId id="2147483667"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51938" y="182301"/>
            <a:ext cx="11199323" cy="667569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3840"/>
            <a:ext cx="2448322" cy="244832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35" y="5832404"/>
            <a:ext cx="932769" cy="957155"/>
          </a:xfrm>
          <a:prstGeom prst="rect">
            <a:avLst/>
          </a:prstGeom>
        </p:spPr>
      </p:pic>
    </p:spTree>
    <p:extLst>
      <p:ext uri="{BB962C8B-B14F-4D97-AF65-F5344CB8AC3E}">
        <p14:creationId xmlns:p14="http://schemas.microsoft.com/office/powerpoint/2010/main" val="282673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5260" y="216166"/>
            <a:ext cx="12046740" cy="6474194"/>
          </a:xfrm>
          <a:prstGeom prst="rect">
            <a:avLst/>
          </a:prstGeom>
        </p:spPr>
      </p:pic>
      <p:sp>
        <p:nvSpPr>
          <p:cNvPr id="6" name="Rectangle 5"/>
          <p:cNvSpPr/>
          <p:nvPr/>
        </p:nvSpPr>
        <p:spPr>
          <a:xfrm>
            <a:off x="2290050" y="2099176"/>
            <a:ext cx="8057910" cy="2308324"/>
          </a:xfrm>
          <a:prstGeom prst="rect">
            <a:avLst/>
          </a:prstGeom>
        </p:spPr>
        <p:txBody>
          <a:bodyPr wrap="square">
            <a:spAutoFit/>
          </a:bodyPr>
          <a:lstStyle/>
          <a:p>
            <a:pPr algn="ctr"/>
            <a:r>
              <a:rPr lang="en-US" sz="3600" dirty="0" err="1">
                <a:solidFill>
                  <a:srgbClr val="000000"/>
                </a:solidFill>
                <a:latin typeface="Cambria" panose="02040503050406030204" pitchFamily="18" charset="0"/>
                <a:ea typeface="Cambria" panose="02040503050406030204" pitchFamily="18" charset="0"/>
              </a:rPr>
              <a:t>Sử</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dụng</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bàn</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tay</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của</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em</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để</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làm</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bóng</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có</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hình</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dạng</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của</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một</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số</a:t>
            </a:r>
            <a:r>
              <a:rPr lang="en-US" sz="3600" dirty="0">
                <a:solidFill>
                  <a:srgbClr val="000000"/>
                </a:solidFill>
                <a:latin typeface="Cambria" panose="02040503050406030204" pitchFamily="18" charset="0"/>
                <a:ea typeface="Cambria" panose="02040503050406030204" pitchFamily="18" charset="0"/>
              </a:rPr>
              <a:t> con </a:t>
            </a:r>
            <a:r>
              <a:rPr lang="en-US" sz="3600" dirty="0" err="1">
                <a:solidFill>
                  <a:srgbClr val="000000"/>
                </a:solidFill>
                <a:latin typeface="Cambria" panose="02040503050406030204" pitchFamily="18" charset="0"/>
                <a:ea typeface="Cambria" panose="02040503050406030204" pitchFamily="18" charset="0"/>
              </a:rPr>
              <a:t>vật</a:t>
            </a:r>
            <a:r>
              <a:rPr lang="en-US" sz="3600" dirty="0">
                <a:solidFill>
                  <a:srgbClr val="000000"/>
                </a:solidFill>
                <a:latin typeface="Cambria" panose="02040503050406030204" pitchFamily="18" charset="0"/>
                <a:ea typeface="Cambria" panose="02040503050406030204" pitchFamily="18" charset="0"/>
              </a:rPr>
              <a:t>. </a:t>
            </a:r>
          </a:p>
          <a:p>
            <a:pPr algn="ctr"/>
            <a:r>
              <a:rPr lang="en-US" sz="3600" dirty="0" err="1">
                <a:solidFill>
                  <a:srgbClr val="000000"/>
                </a:solidFill>
                <a:latin typeface="Cambria" panose="02040503050406030204" pitchFamily="18" charset="0"/>
                <a:ea typeface="Cambria" panose="02040503050406030204" pitchFamily="18" charset="0"/>
              </a:rPr>
              <a:t>Giải</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thích</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cách</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làm</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để</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bóng</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các</a:t>
            </a:r>
            <a:r>
              <a:rPr lang="en-US" sz="3600" dirty="0">
                <a:solidFill>
                  <a:srgbClr val="000000"/>
                </a:solidFill>
                <a:latin typeface="Cambria" panose="02040503050406030204" pitchFamily="18" charset="0"/>
                <a:ea typeface="Cambria" panose="02040503050406030204" pitchFamily="18" charset="0"/>
              </a:rPr>
              <a:t> con </a:t>
            </a:r>
            <a:r>
              <a:rPr lang="en-US" sz="3600" dirty="0" err="1">
                <a:solidFill>
                  <a:srgbClr val="000000"/>
                </a:solidFill>
                <a:latin typeface="Cambria" panose="02040503050406030204" pitchFamily="18" charset="0"/>
                <a:ea typeface="Cambria" panose="02040503050406030204" pitchFamily="18" charset="0"/>
              </a:rPr>
              <a:t>vật</a:t>
            </a:r>
            <a:r>
              <a:rPr lang="en-US" sz="3600" dirty="0">
                <a:solidFill>
                  <a:srgbClr val="000000"/>
                </a:solidFill>
                <a:latin typeface="Cambria" panose="02040503050406030204" pitchFamily="18" charset="0"/>
                <a:ea typeface="Cambria" panose="02040503050406030204" pitchFamily="18" charset="0"/>
              </a:rPr>
              <a:t> to </a:t>
            </a:r>
            <a:r>
              <a:rPr lang="en-US" sz="3600" dirty="0" err="1">
                <a:solidFill>
                  <a:srgbClr val="000000"/>
                </a:solidFill>
                <a:latin typeface="Cambria" panose="02040503050406030204" pitchFamily="18" charset="0"/>
                <a:ea typeface="Cambria" panose="02040503050406030204" pitchFamily="18" charset="0"/>
              </a:rPr>
              <a:t>lên</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hoặc</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nhỏ</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đi</a:t>
            </a:r>
            <a:r>
              <a:rPr lang="en-US" sz="3600" dirty="0">
                <a:solidFill>
                  <a:srgbClr val="000000"/>
                </a:solidFill>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4"/>
          <a:stretch>
            <a:fillRect/>
          </a:stretch>
        </p:blipFill>
        <p:spPr>
          <a:xfrm>
            <a:off x="3381191" y="368566"/>
            <a:ext cx="5334462" cy="2139881"/>
          </a:xfrm>
          <a:prstGeom prst="rect">
            <a:avLst/>
          </a:prstGeom>
        </p:spPr>
      </p:pic>
      <p:sp>
        <p:nvSpPr>
          <p:cNvPr id="8" name="Rectangle 7"/>
          <p:cNvSpPr/>
          <p:nvPr/>
        </p:nvSpPr>
        <p:spPr>
          <a:xfrm>
            <a:off x="2026920" y="4407500"/>
            <a:ext cx="8549639" cy="1754326"/>
          </a:xfrm>
          <a:prstGeom prst="rect">
            <a:avLst/>
          </a:prstGeom>
        </p:spPr>
        <p:txBody>
          <a:bodyPr wrap="square">
            <a:spAutoFit/>
          </a:bodyPr>
          <a:lstStyle/>
          <a:p>
            <a:pPr algn="just"/>
            <a:r>
              <a:rPr lang="en-US" sz="3600" dirty="0">
                <a:solidFill>
                  <a:srgbClr val="C00000"/>
                </a:solidFill>
                <a:latin typeface="Cambria" panose="02040503050406030204" pitchFamily="18" charset="0"/>
                <a:ea typeface="Cambria" panose="02040503050406030204" pitchFamily="18" charset="0"/>
                <a:sym typeface="Wingdings" panose="05000000000000000000" pitchFamily="2" charset="2"/>
              </a:rPr>
              <a:t> </a:t>
            </a:r>
            <a:r>
              <a:rPr lang="en-US" sz="3600" dirty="0" err="1">
                <a:solidFill>
                  <a:srgbClr val="C00000"/>
                </a:solidFill>
                <a:latin typeface="Cambria" panose="02040503050406030204" pitchFamily="18" charset="0"/>
                <a:ea typeface="Cambria" panose="02040503050406030204" pitchFamily="18" charset="0"/>
              </a:rPr>
              <a:t>Để</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bóng</a:t>
            </a:r>
            <a:r>
              <a:rPr lang="en-US" sz="3600" dirty="0">
                <a:solidFill>
                  <a:srgbClr val="C00000"/>
                </a:solidFill>
                <a:latin typeface="Cambria" panose="02040503050406030204" pitchFamily="18" charset="0"/>
                <a:ea typeface="Cambria" panose="02040503050406030204" pitchFamily="18" charset="0"/>
              </a:rPr>
              <a:t> con </a:t>
            </a:r>
            <a:r>
              <a:rPr lang="en-US" sz="3600" dirty="0" err="1">
                <a:solidFill>
                  <a:srgbClr val="C00000"/>
                </a:solidFill>
                <a:latin typeface="Cambria" panose="02040503050406030204" pitchFamily="18" charset="0"/>
                <a:ea typeface="Cambria" panose="02040503050406030204" pitchFamily="18" charset="0"/>
              </a:rPr>
              <a:t>vật</a:t>
            </a:r>
            <a:r>
              <a:rPr lang="en-US" sz="3600" dirty="0">
                <a:solidFill>
                  <a:srgbClr val="C00000"/>
                </a:solidFill>
                <a:latin typeface="Cambria" panose="02040503050406030204" pitchFamily="18" charset="0"/>
                <a:ea typeface="Cambria" panose="02040503050406030204" pitchFamily="18" charset="0"/>
              </a:rPr>
              <a:t> to </a:t>
            </a:r>
            <a:r>
              <a:rPr lang="en-US" sz="3600" dirty="0" err="1">
                <a:solidFill>
                  <a:srgbClr val="C00000"/>
                </a:solidFill>
                <a:latin typeface="Cambria" panose="02040503050406030204" pitchFamily="18" charset="0"/>
                <a:ea typeface="Cambria" panose="02040503050406030204" pitchFamily="18" charset="0"/>
              </a:rPr>
              <a:t>lên</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em</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cần</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để</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tay</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gần</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nguồn</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sáng</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để</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bóng</a:t>
            </a:r>
            <a:r>
              <a:rPr lang="en-US" sz="3600" dirty="0">
                <a:solidFill>
                  <a:srgbClr val="C00000"/>
                </a:solidFill>
                <a:latin typeface="Cambria" panose="02040503050406030204" pitchFamily="18" charset="0"/>
                <a:ea typeface="Cambria" panose="02040503050406030204" pitchFamily="18" charset="0"/>
              </a:rPr>
              <a:t> con </a:t>
            </a:r>
            <a:r>
              <a:rPr lang="en-US" sz="3600" dirty="0" err="1">
                <a:solidFill>
                  <a:srgbClr val="C00000"/>
                </a:solidFill>
                <a:latin typeface="Cambria" panose="02040503050406030204" pitchFamily="18" charset="0"/>
                <a:ea typeface="Cambria" panose="02040503050406030204" pitchFamily="18" charset="0"/>
              </a:rPr>
              <a:t>vật</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nhỏ</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đi</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em</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cần</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để</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tay</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xa</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nguồn</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sáng</a:t>
            </a:r>
            <a:r>
              <a:rPr lang="en-US" sz="3600" dirty="0">
                <a:solidFill>
                  <a:srgbClr val="C0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43994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D1A3"/>
        </a:solidFill>
        <a:effectLst/>
      </p:bgPr>
    </p:bg>
    <p:spTree>
      <p:nvGrpSpPr>
        <p:cNvPr id="1" name=""/>
        <p:cNvGrpSpPr/>
        <p:nvPr/>
      </p:nvGrpSpPr>
      <p:grpSpPr>
        <a:xfrm>
          <a:off x="0" y="0"/>
          <a:ext cx="0" cy="0"/>
          <a:chOff x="0" y="0"/>
          <a:chExt cx="0" cy="0"/>
        </a:xfrm>
      </p:grpSpPr>
      <p:sp>
        <p:nvSpPr>
          <p:cNvPr id="9" name="Freeform 9"/>
          <p:cNvSpPr/>
          <p:nvPr/>
        </p:nvSpPr>
        <p:spPr>
          <a:xfrm flipH="1">
            <a:off x="11595798" y="6240288"/>
            <a:ext cx="1192405" cy="463954"/>
          </a:xfrm>
          <a:custGeom>
            <a:avLst/>
            <a:gdLst/>
            <a:ahLst/>
            <a:cxnLst/>
            <a:rect l="l" t="t" r="r" b="b"/>
            <a:pathLst>
              <a:path w="1788607" h="695931">
                <a:moveTo>
                  <a:pt x="1788608" y="0"/>
                </a:moveTo>
                <a:lnTo>
                  <a:pt x="0" y="0"/>
                </a:lnTo>
                <a:lnTo>
                  <a:pt x="0" y="695931"/>
                </a:lnTo>
                <a:lnTo>
                  <a:pt x="1788608" y="695931"/>
                </a:lnTo>
                <a:lnTo>
                  <a:pt x="178860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2379745" y="6522876"/>
            <a:ext cx="877393" cy="561532"/>
          </a:xfrm>
          <a:custGeom>
            <a:avLst/>
            <a:gdLst/>
            <a:ahLst/>
            <a:cxnLst/>
            <a:rect l="l" t="t" r="r" b="b"/>
            <a:pathLst>
              <a:path w="1316090" h="842298">
                <a:moveTo>
                  <a:pt x="0" y="0"/>
                </a:moveTo>
                <a:lnTo>
                  <a:pt x="1316090" y="0"/>
                </a:lnTo>
                <a:lnTo>
                  <a:pt x="1316090" y="842298"/>
                </a:lnTo>
                <a:lnTo>
                  <a:pt x="0" y="8422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rot="-496314">
            <a:off x="10468540" y="3533079"/>
            <a:ext cx="434997" cy="433416"/>
          </a:xfrm>
          <a:custGeom>
            <a:avLst/>
            <a:gdLst/>
            <a:ahLst/>
            <a:cxnLst/>
            <a:rect l="l" t="t" r="r" b="b"/>
            <a:pathLst>
              <a:path w="652496" h="650124">
                <a:moveTo>
                  <a:pt x="0" y="0"/>
                </a:moveTo>
                <a:lnTo>
                  <a:pt x="652496" y="0"/>
                </a:lnTo>
                <a:lnTo>
                  <a:pt x="652496" y="650124"/>
                </a:lnTo>
                <a:lnTo>
                  <a:pt x="0" y="6501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a:off x="685800" y="2696534"/>
            <a:ext cx="479401" cy="462022"/>
          </a:xfrm>
          <a:custGeom>
            <a:avLst/>
            <a:gdLst/>
            <a:ahLst/>
            <a:cxnLst/>
            <a:rect l="l" t="t" r="r" b="b"/>
            <a:pathLst>
              <a:path w="719101" h="693033">
                <a:moveTo>
                  <a:pt x="0" y="0"/>
                </a:moveTo>
                <a:lnTo>
                  <a:pt x="719101" y="0"/>
                </a:lnTo>
                <a:lnTo>
                  <a:pt x="719101" y="693034"/>
                </a:lnTo>
                <a:lnTo>
                  <a:pt x="0" y="6930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a:off x="11564670" y="2951549"/>
            <a:ext cx="1007558" cy="414015"/>
          </a:xfrm>
          <a:custGeom>
            <a:avLst/>
            <a:gdLst/>
            <a:ahLst/>
            <a:cxnLst/>
            <a:rect l="l" t="t" r="r" b="b"/>
            <a:pathLst>
              <a:path w="1511337" h="621022">
                <a:moveTo>
                  <a:pt x="0" y="0"/>
                </a:moveTo>
                <a:lnTo>
                  <a:pt x="1511336" y="0"/>
                </a:lnTo>
                <a:lnTo>
                  <a:pt x="1511336" y="621022"/>
                </a:lnTo>
                <a:lnTo>
                  <a:pt x="0" y="6210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Freeform 15"/>
          <p:cNvSpPr/>
          <p:nvPr/>
        </p:nvSpPr>
        <p:spPr>
          <a:xfrm>
            <a:off x="-321758" y="6172200"/>
            <a:ext cx="1007558" cy="414015"/>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65" name="Picture 64"/>
          <p:cNvPicPr>
            <a:picLocks noChangeAspect="1"/>
          </p:cNvPicPr>
          <p:nvPr/>
        </p:nvPicPr>
        <p:blipFill rotWithShape="1">
          <a:blip r:embed="rId14"/>
          <a:srcRect l="10289" t="39314" r="7047"/>
          <a:stretch/>
        </p:blipFill>
        <p:spPr>
          <a:xfrm>
            <a:off x="-50799" y="-25400"/>
            <a:ext cx="12242800" cy="3196589"/>
          </a:xfrm>
          <a:prstGeom prst="rect">
            <a:avLst/>
          </a:prstGeom>
        </p:spPr>
      </p:pic>
      <p:pic>
        <p:nvPicPr>
          <p:cNvPr id="2" name="Picture 1"/>
          <p:cNvPicPr>
            <a:picLocks noChangeAspect="1"/>
          </p:cNvPicPr>
          <p:nvPr/>
        </p:nvPicPr>
        <p:blipFill>
          <a:blip r:embed="rId15"/>
          <a:stretch>
            <a:fillRect/>
          </a:stretch>
        </p:blipFill>
        <p:spPr>
          <a:xfrm>
            <a:off x="0" y="2696534"/>
            <a:ext cx="11663875" cy="3277832"/>
          </a:xfrm>
          <a:prstGeom prst="rect">
            <a:avLst/>
          </a:prstGeom>
        </p:spPr>
      </p:pic>
    </p:spTree>
    <p:extLst>
      <p:ext uri="{BB962C8B-B14F-4D97-AF65-F5344CB8AC3E}">
        <p14:creationId xmlns:p14="http://schemas.microsoft.com/office/powerpoint/2010/main" val="216630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40468" y="1108953"/>
            <a:ext cx="11692647" cy="5647447"/>
          </a:xfrm>
          <a:prstGeom prst="rect">
            <a:avLst/>
          </a:prstGeom>
          <a:solidFill>
            <a:schemeClr val="bg1">
              <a:alpha val="87000"/>
            </a:schemeClr>
          </a:solidFill>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98851" y="1314873"/>
            <a:ext cx="4945783" cy="954107"/>
          </a:xfrm>
          <a:prstGeom prst="rect">
            <a:avLst/>
          </a:prstGeom>
          <a:solidFill>
            <a:schemeClr val="accent2">
              <a:lumMod val="75000"/>
            </a:schemeClr>
          </a:solidFill>
          <a:ln w="28575">
            <a:solidFill>
              <a:schemeClr val="tx1"/>
            </a:solidFill>
            <a:prstDash val="dash"/>
          </a:ln>
        </p:spPr>
        <p:txBody>
          <a:bodyPr wrap="square">
            <a:spAutoFit/>
          </a:bodyPr>
          <a:lstStyle/>
          <a:p>
            <a:pPr algn="ctr"/>
            <a:r>
              <a:rPr lang="en-US" sz="2800" b="1" dirty="0">
                <a:solidFill>
                  <a:schemeClr val="bg1"/>
                </a:solidFill>
                <a:latin typeface="Cambria" panose="02040503050406030204" pitchFamily="18" charset="0"/>
                <a:ea typeface="Cambria" panose="02040503050406030204" pitchFamily="18" charset="0"/>
              </a:rPr>
              <a:t>3.1. </a:t>
            </a:r>
            <a:r>
              <a:rPr lang="en-US" sz="2800" b="1" dirty="0" err="1">
                <a:solidFill>
                  <a:schemeClr val="bg1"/>
                </a:solidFill>
                <a:latin typeface="Cambria" panose="02040503050406030204" pitchFamily="18" charset="0"/>
                <a:ea typeface="Cambria" panose="02040503050406030204" pitchFamily="18" charset="0"/>
              </a:rPr>
              <a:t>Ánh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sáng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có</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thể</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truyền</a:t>
            </a:r>
            <a:r>
              <a:rPr lang="en-US" sz="2800" b="1" dirty="0">
                <a:solidFill>
                  <a:schemeClr val="bg1"/>
                </a:solidFill>
                <a:latin typeface="Cambria" panose="02040503050406030204" pitchFamily="18" charset="0"/>
                <a:ea typeface="Cambria" panose="02040503050406030204" pitchFamily="18" charset="0"/>
              </a:rPr>
              <a:t> qua </a:t>
            </a:r>
            <a:r>
              <a:rPr lang="en-US" sz="2800" b="1" dirty="0" err="1">
                <a:solidFill>
                  <a:schemeClr val="bg1"/>
                </a:solidFill>
                <a:latin typeface="Cambria" panose="02040503050406030204" pitchFamily="18" charset="0"/>
                <a:ea typeface="Cambria" panose="02040503050406030204" pitchFamily="18" charset="0"/>
              </a:rPr>
              <a:t>những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vật</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nào</a:t>
            </a:r>
            <a:r>
              <a:rPr lang="en-US" sz="2800" b="1" dirty="0">
                <a:solidFill>
                  <a:schemeClr val="bg1"/>
                </a:solidFill>
                <a:latin typeface="Cambria" panose="02040503050406030204" pitchFamily="18" charset="0"/>
                <a:ea typeface="Cambria" panose="02040503050406030204" pitchFamily="18" charset="0"/>
              </a:rPr>
              <a:t>?</a:t>
            </a:r>
          </a:p>
        </p:txBody>
      </p:sp>
      <p:pic>
        <p:nvPicPr>
          <p:cNvPr id="4" name="Picture 3"/>
          <p:cNvPicPr>
            <a:picLocks noChangeAspect="1"/>
          </p:cNvPicPr>
          <p:nvPr/>
        </p:nvPicPr>
        <p:blipFill>
          <a:blip r:embed="rId3"/>
          <a:stretch>
            <a:fillRect/>
          </a:stretch>
        </p:blipFill>
        <p:spPr>
          <a:xfrm>
            <a:off x="-169843" y="117583"/>
            <a:ext cx="12388146" cy="10181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726" y="3687703"/>
            <a:ext cx="2859408" cy="3436896"/>
          </a:xfrm>
          <a:prstGeom prst="rect">
            <a:avLst/>
          </a:prstGeom>
        </p:spPr>
      </p:pic>
      <p:sp>
        <p:nvSpPr>
          <p:cNvPr id="10" name="Up Arrow 9"/>
          <p:cNvSpPr/>
          <p:nvPr/>
        </p:nvSpPr>
        <p:spPr>
          <a:xfrm rot="10800000">
            <a:off x="3088638" y="2355043"/>
            <a:ext cx="413461" cy="521794"/>
          </a:xfrm>
          <a:prstGeom prst="upArrow">
            <a:avLst/>
          </a:prstGeom>
          <a:solidFill>
            <a:schemeClr val="accent2">
              <a:lumMod val="5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941015" y="2962901"/>
            <a:ext cx="2698781" cy="646331"/>
          </a:xfrm>
          <a:prstGeom prst="rect">
            <a:avLst/>
          </a:prstGeom>
          <a:solidFill>
            <a:schemeClr val="accent5">
              <a:lumMod val="60000"/>
              <a:lumOff val="40000"/>
            </a:schemeClr>
          </a:solidFill>
          <a:ln w="28575">
            <a:noFill/>
            <a:prstDash val="dash"/>
          </a:ln>
        </p:spPr>
        <p:txBody>
          <a:bodyPr wrap="square">
            <a:spAutoFit/>
          </a:bodyPr>
          <a:lstStyle/>
          <a:p>
            <a:pPr algn="ctr"/>
            <a:r>
              <a:rPr lang="en-US" sz="3600" dirty="0" err="1">
                <a:ln w="3175">
                  <a:noFill/>
                </a:ln>
                <a:solidFill>
                  <a:schemeClr val="bg1"/>
                </a:solidFill>
                <a:latin typeface="#9Slide05 SVNVanilla Daisy Pro" panose="00000500000000000000" pitchFamily="2" charset="0"/>
                <a:ea typeface="Cambria" panose="02040503050406030204" pitchFamily="18" charset="0"/>
              </a:rPr>
              <a:t>Thí</a:t>
            </a:r>
            <a:r>
              <a:rPr lang="en-US" sz="3600" dirty="0">
                <a:ln w="3175">
                  <a:noFill/>
                </a:ln>
                <a:solidFill>
                  <a:schemeClr val="bg1"/>
                </a:solidFill>
                <a:latin typeface="#9Slide05 SVNVanilla Daisy Pro" panose="00000500000000000000" pitchFamily="2" charset="0"/>
                <a:ea typeface="Cambria" panose="02040503050406030204" pitchFamily="18" charset="0"/>
              </a:rPr>
              <a:t> </a:t>
            </a:r>
            <a:r>
              <a:rPr lang="en-US" sz="3600" dirty="0" err="1">
                <a:ln w="3175">
                  <a:noFill/>
                </a:ln>
                <a:solidFill>
                  <a:schemeClr val="bg1"/>
                </a:solidFill>
                <a:latin typeface="#9Slide05 SVNVanilla Daisy Pro" panose="00000500000000000000" pitchFamily="2" charset="0"/>
                <a:ea typeface="Cambria" panose="02040503050406030204" pitchFamily="18" charset="0"/>
              </a:rPr>
              <a:t>nghiệm</a:t>
            </a:r>
            <a:endParaRPr lang="en-US" sz="3600" dirty="0">
              <a:ln w="3175">
                <a:noFill/>
              </a:ln>
              <a:solidFill>
                <a:schemeClr val="bg1"/>
              </a:solidFill>
              <a:latin typeface="#9Slide05 SVNVanilla Daisy Pro" panose="00000500000000000000" pitchFamily="2" charset="0"/>
              <a:ea typeface="Cambria" panose="02040503050406030204" pitchFamily="18" charset="0"/>
            </a:endParaRPr>
          </a:p>
        </p:txBody>
      </p:sp>
      <p:sp>
        <p:nvSpPr>
          <p:cNvPr id="12" name="Rectangle 11"/>
          <p:cNvSpPr/>
          <p:nvPr/>
        </p:nvSpPr>
        <p:spPr>
          <a:xfrm>
            <a:off x="5913120" y="1341120"/>
            <a:ext cx="5811520" cy="4823619"/>
          </a:xfrm>
          <a:prstGeom prst="rect">
            <a:avLst/>
          </a:prstGeom>
          <a:solidFill>
            <a:schemeClr val="accent2">
              <a:lumMod val="20000"/>
              <a:lumOff val="80000"/>
            </a:schemeClr>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831821" y="1153404"/>
            <a:ext cx="2014107" cy="461665"/>
          </a:xfrm>
          <a:prstGeom prst="rect">
            <a:avLst/>
          </a:prstGeom>
          <a:solidFill>
            <a:srgbClr val="FAEDC0"/>
          </a:solidFill>
          <a:ln w="28575">
            <a:solidFill>
              <a:schemeClr val="tx1"/>
            </a:solidFill>
            <a:prstDash val="dash"/>
          </a:ln>
        </p:spPr>
        <p:txBody>
          <a:bodyPr wrap="square">
            <a:spAutoFit/>
          </a:bodyPr>
          <a:lstStyle/>
          <a:p>
            <a:pPr algn="ctr"/>
            <a:r>
              <a:rPr lang="en-US" sz="2400" b="1" dirty="0" err="1">
                <a:latin typeface="Cambria" panose="02040503050406030204" pitchFamily="18" charset="0"/>
                <a:ea typeface="Cambria" panose="02040503050406030204" pitchFamily="18" charset="0"/>
              </a:rPr>
              <a:t>Chuẩn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bị</a:t>
            </a:r>
            <a:endParaRPr lang="en-US" sz="2400" dirty="0">
              <a:latin typeface="Cambria" panose="02040503050406030204" pitchFamily="18" charset="0"/>
              <a:ea typeface="Cambria" panose="02040503050406030204" pitchFamily="18" charset="0"/>
            </a:endParaRPr>
          </a:p>
        </p:txBody>
      </p:sp>
      <p:sp>
        <p:nvSpPr>
          <p:cNvPr id="15" name="Rectangle 14"/>
          <p:cNvSpPr/>
          <p:nvPr/>
        </p:nvSpPr>
        <p:spPr>
          <a:xfrm>
            <a:off x="6024230" y="1615069"/>
            <a:ext cx="5629290" cy="830997"/>
          </a:xfrm>
          <a:prstGeom prst="rect">
            <a:avLst/>
          </a:prstGeom>
          <a:noFill/>
          <a:ln w="28575">
            <a:noFill/>
            <a:prstDash val="dash"/>
          </a:ln>
        </p:spPr>
        <p:txBody>
          <a:bodyPr wrap="square">
            <a:spAutoFit/>
          </a:bodyPr>
          <a:lstStyle/>
          <a:p>
            <a:pPr algn="just"/>
            <a:r>
              <a:rPr lang="en-US" sz="2400" b="1" i="1" dirty="0">
                <a:latin typeface="Cambria" panose="02040503050406030204" pitchFamily="18" charset="0"/>
                <a:ea typeface="Cambria" panose="02040503050406030204" pitchFamily="18" charset="0"/>
              </a:rPr>
              <a:t>3 </a:t>
            </a:r>
            <a:r>
              <a:rPr lang="en-US" sz="2400" b="1" i="1" dirty="0" err="1">
                <a:latin typeface="Cambria" panose="02040503050406030204" pitchFamily="18" charset="0"/>
                <a:ea typeface="Cambria" panose="02040503050406030204" pitchFamily="18" charset="0"/>
              </a:rPr>
              <a:t>ngôi</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sao</a:t>
            </a:r>
            <a:r>
              <a:rPr lang="en-US" sz="2400" b="1" i="1"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bằng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nhựa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nhựa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đen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bìa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cứng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đèn</a:t>
            </a:r>
            <a:r>
              <a:rPr lang="en-US" sz="2400" dirty="0">
                <a:latin typeface="Cambria" panose="02040503050406030204" pitchFamily="18" charset="0"/>
                <a:ea typeface="Cambria" panose="02040503050406030204" pitchFamily="18" charset="0"/>
              </a:rPr>
              <a:t> pin; </a:t>
            </a:r>
            <a:r>
              <a:rPr lang="en-US" sz="2400" dirty="0" err="1">
                <a:latin typeface="Cambria" panose="02040503050406030204" pitchFamily="18" charset="0"/>
                <a:ea typeface="Cambria" panose="02040503050406030204" pitchFamily="18" charset="0"/>
              </a:rPr>
              <a:t>tấm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nhựa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trắng</a:t>
            </a:r>
            <a:endParaRPr lang="en-US" sz="2400" dirty="0">
              <a:latin typeface="Cambria" panose="02040503050406030204" pitchFamily="18" charset="0"/>
              <a:ea typeface="Cambria" panose="02040503050406030204" pitchFamily="18" charset="0"/>
            </a:endParaRPr>
          </a:p>
        </p:txBody>
      </p:sp>
      <p:sp>
        <p:nvSpPr>
          <p:cNvPr id="16" name="Rectangle 15"/>
          <p:cNvSpPr/>
          <p:nvPr/>
        </p:nvSpPr>
        <p:spPr>
          <a:xfrm>
            <a:off x="7831821" y="2453345"/>
            <a:ext cx="2014107" cy="461665"/>
          </a:xfrm>
          <a:prstGeom prst="rect">
            <a:avLst/>
          </a:prstGeom>
          <a:solidFill>
            <a:srgbClr val="FAEDC0"/>
          </a:solidFill>
          <a:ln w="28575">
            <a:solidFill>
              <a:schemeClr val="tx1"/>
            </a:solidFill>
            <a:prstDash val="dash"/>
          </a:ln>
        </p:spPr>
        <p:txBody>
          <a:bodyPr wrap="square">
            <a:spAutoFit/>
          </a:bodyPr>
          <a:lstStyle/>
          <a:p>
            <a:pPr algn="ctr"/>
            <a:r>
              <a:rPr lang="en-US" sz="2400" b="1" dirty="0" err="1">
                <a:latin typeface="Cambria" panose="02040503050406030204" pitchFamily="18" charset="0"/>
                <a:ea typeface="Cambria" panose="02040503050406030204" pitchFamily="18" charset="0"/>
              </a:rPr>
              <a:t>Tiến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hành</a:t>
            </a:r>
            <a:endParaRPr lang="en-US" sz="2400" dirty="0">
              <a:latin typeface="Cambria" panose="02040503050406030204" pitchFamily="18" charset="0"/>
              <a:ea typeface="Cambria" panose="02040503050406030204" pitchFamily="18" charset="0"/>
            </a:endParaRPr>
          </a:p>
        </p:txBody>
      </p:sp>
      <p:sp>
        <p:nvSpPr>
          <p:cNvPr id="17" name="Rectangle 16"/>
          <p:cNvSpPr/>
          <p:nvPr/>
        </p:nvSpPr>
        <p:spPr>
          <a:xfrm>
            <a:off x="6024229" y="2876837"/>
            <a:ext cx="5685947" cy="1785104"/>
          </a:xfrm>
          <a:prstGeom prst="rect">
            <a:avLst/>
          </a:prstGeom>
          <a:noFill/>
          <a:ln w="28575">
            <a:noFill/>
            <a:prstDash val="dash"/>
          </a:ln>
        </p:spPr>
        <p:txBody>
          <a:bodyPr wrap="square">
            <a:spAutoFit/>
          </a:bodyPr>
          <a:lstStyle/>
          <a:p>
            <a:pPr algn="just"/>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Hãy</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thảo</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luận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cách</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làm</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thí</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nghiệm</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dự</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đoán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ánh</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sáng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từ</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đèn</a:t>
            </a:r>
            <a:r>
              <a:rPr lang="en-US" sz="2200" dirty="0">
                <a:latin typeface="Cambria" panose="02040503050406030204" pitchFamily="18" charset="0"/>
                <a:ea typeface="Cambria" panose="02040503050406030204" pitchFamily="18" charset="0"/>
              </a:rPr>
              <a:t> pin </a:t>
            </a:r>
            <a:r>
              <a:rPr lang="en-US" sz="2200" dirty="0" err="1">
                <a:latin typeface="Cambria" panose="02040503050406030204" pitchFamily="18" charset="0"/>
                <a:ea typeface="Cambria" panose="02040503050406030204" pitchFamily="18" charset="0"/>
              </a:rPr>
              <a:t>có</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thể</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truyền</a:t>
            </a:r>
            <a:r>
              <a:rPr lang="en-US" sz="2200" dirty="0">
                <a:latin typeface="Cambria" panose="02040503050406030204" pitchFamily="18" charset="0"/>
                <a:ea typeface="Cambria" panose="02040503050406030204" pitchFamily="18" charset="0"/>
              </a:rPr>
              <a:t> qua </a:t>
            </a:r>
            <a:r>
              <a:rPr lang="en-US" sz="2200" dirty="0" err="1">
                <a:latin typeface="Cambria" panose="02040503050406030204" pitchFamily="18" charset="0"/>
                <a:ea typeface="Cambria" panose="02040503050406030204" pitchFamily="18" charset="0"/>
              </a:rPr>
              <a:t>những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ngôi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sao</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nào</a:t>
            </a:r>
            <a:r>
              <a:rPr lang="en-US" sz="2200" dirty="0">
                <a:latin typeface="Cambria" panose="02040503050406030204" pitchFamily="18" charset="0"/>
                <a:ea typeface="Cambria" panose="02040503050406030204" pitchFamily="18" charset="0"/>
              </a:rPr>
              <a:t>.</a:t>
            </a:r>
          </a:p>
          <a:p>
            <a:pPr algn="just"/>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Đặt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lần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lượt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các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ngôi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sao</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khoảng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giữa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đèn</a:t>
            </a:r>
            <a:r>
              <a:rPr lang="en-US" sz="2200" dirty="0">
                <a:latin typeface="Cambria" panose="02040503050406030204" pitchFamily="18" charset="0"/>
                <a:ea typeface="Cambria" panose="02040503050406030204" pitchFamily="18" charset="0"/>
              </a:rPr>
              <a:t> pin </a:t>
            </a:r>
            <a:r>
              <a:rPr lang="en-US" sz="2200" dirty="0" err="1">
                <a:latin typeface="Cambria" panose="02040503050406030204" pitchFamily="18" charset="0"/>
                <a:ea typeface="Cambria" panose="02040503050406030204" pitchFamily="18" charset="0"/>
              </a:rPr>
              <a:t>và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tấm</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nhựa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trắng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hình</a:t>
            </a:r>
            <a:r>
              <a:rPr lang="en-US" sz="2200" dirty="0">
                <a:latin typeface="Cambria" panose="02040503050406030204" pitchFamily="18" charset="0"/>
                <a:ea typeface="Cambria" panose="02040503050406030204" pitchFamily="18" charset="0"/>
              </a:rPr>
              <a:t> 6). </a:t>
            </a:r>
            <a:r>
              <a:rPr lang="en-US" sz="2200" dirty="0" err="1">
                <a:latin typeface="Cambria" panose="02040503050406030204" pitchFamily="18" charset="0"/>
                <a:ea typeface="Cambria" panose="02040503050406030204" pitchFamily="18" charset="0"/>
              </a:rPr>
              <a:t>Bật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đèn</a:t>
            </a:r>
            <a:r>
              <a:rPr lang="en-US" sz="2200" dirty="0">
                <a:latin typeface="Cambria" panose="02040503050406030204" pitchFamily="18" charset="0"/>
                <a:ea typeface="Cambria" panose="02040503050406030204" pitchFamily="18" charset="0"/>
              </a:rPr>
              <a:t> pin.</a:t>
            </a:r>
          </a:p>
        </p:txBody>
      </p:sp>
      <p:sp>
        <p:nvSpPr>
          <p:cNvPr id="18" name="Rectangle 17"/>
          <p:cNvSpPr/>
          <p:nvPr/>
        </p:nvSpPr>
        <p:spPr>
          <a:xfrm>
            <a:off x="1567483" y="4251989"/>
            <a:ext cx="4090482" cy="2308324"/>
          </a:xfrm>
          <a:prstGeom prst="rect">
            <a:avLst/>
          </a:prstGeom>
          <a:solidFill>
            <a:schemeClr val="accent4">
              <a:lumMod val="75000"/>
            </a:schemeClr>
          </a:solidFill>
          <a:ln w="38100">
            <a:solidFill>
              <a:schemeClr val="tx1"/>
            </a:solidFill>
            <a:prstDash val="solid"/>
          </a:ln>
        </p:spPr>
        <p:txBody>
          <a:bodyPr wrap="square">
            <a:spAutoFit/>
          </a:bodyPr>
          <a:lstStyle/>
          <a:p>
            <a:pPr algn="ctr"/>
            <a:r>
              <a:rPr lang="en-US" sz="2400" dirty="0" err="1">
                <a:solidFill>
                  <a:schemeClr val="bg1"/>
                </a:solidFill>
                <a:latin typeface="Cambria" panose="02040503050406030204" pitchFamily="18" charset="0"/>
                <a:ea typeface="Cambria" panose="02040503050406030204" pitchFamily="18" charset="0"/>
              </a:rPr>
              <a:t>Em</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quan</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sát</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thấy</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gì</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trên</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tấm</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nhựa</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trắng</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sau</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mỗi</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trường</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hợp</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của</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thí</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nghiệm</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Vật</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nào</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cho</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ánh</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sáng</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truyền</a:t>
            </a:r>
            <a:r>
              <a:rPr lang="en-US" sz="2400" dirty="0">
                <a:solidFill>
                  <a:schemeClr val="bg1"/>
                </a:solidFill>
                <a:latin typeface="Cambria" panose="02040503050406030204" pitchFamily="18" charset="0"/>
                <a:ea typeface="Cambria" panose="02040503050406030204" pitchFamily="18" charset="0"/>
              </a:rPr>
              <a:t> qua? </a:t>
            </a:r>
            <a:r>
              <a:rPr lang="en-US" sz="2400" dirty="0" err="1">
                <a:solidFill>
                  <a:schemeClr val="bg1"/>
                </a:solidFill>
                <a:latin typeface="Cambria" panose="02040503050406030204" pitchFamily="18" charset="0"/>
                <a:ea typeface="Cambria" panose="02040503050406030204" pitchFamily="18" charset="0"/>
              </a:rPr>
              <a:t>Vật</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nào</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không</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cho</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ánh</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sáng</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truyền</a:t>
            </a:r>
            <a:r>
              <a:rPr lang="en-US" sz="2400" dirty="0">
                <a:solidFill>
                  <a:schemeClr val="bg1"/>
                </a:solidFill>
                <a:latin typeface="Cambria" panose="02040503050406030204" pitchFamily="18" charset="0"/>
                <a:ea typeface="Cambria" panose="02040503050406030204" pitchFamily="18" charset="0"/>
              </a:rPr>
              <a:t> qua (</a:t>
            </a:r>
            <a:r>
              <a:rPr lang="en-US" sz="2400" dirty="0" err="1">
                <a:solidFill>
                  <a:schemeClr val="bg1"/>
                </a:solidFill>
                <a:latin typeface="Cambria" panose="02040503050406030204" pitchFamily="18" charset="0"/>
                <a:ea typeface="Cambria" panose="02040503050406030204" pitchFamily="18" charset="0"/>
              </a:rPr>
              <a:t>vật</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cản</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ánh</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sáng</a:t>
            </a:r>
            <a:r>
              <a:rPr lang="en-US" sz="2400" dirty="0">
                <a:solidFill>
                  <a:schemeClr val="bg1"/>
                </a:solidFill>
                <a:latin typeface="Cambria" panose="02040503050406030204" pitchFamily="18" charset="0"/>
                <a:ea typeface="Cambria" panose="02040503050406030204" pitchFamily="18" charset="0"/>
              </a:rPr>
              <a:t>)</a:t>
            </a:r>
          </a:p>
        </p:txBody>
      </p:sp>
      <p:sp>
        <p:nvSpPr>
          <p:cNvPr id="19" name="Up Arrow 18"/>
          <p:cNvSpPr/>
          <p:nvPr/>
        </p:nvSpPr>
        <p:spPr>
          <a:xfrm rot="5400000">
            <a:off x="5062177" y="2834735"/>
            <a:ext cx="428849" cy="902661"/>
          </a:xfrm>
          <a:prstGeom prst="upArrow">
            <a:avLst/>
          </a:prstGeom>
          <a:solidFill>
            <a:schemeClr val="accent1">
              <a:lumMod val="60000"/>
              <a:lumOff val="4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a:stretch>
            <a:fillRect/>
          </a:stretch>
        </p:blipFill>
        <p:spPr>
          <a:xfrm>
            <a:off x="6126249" y="4728699"/>
            <a:ext cx="5481906" cy="19468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Up Arrow 20"/>
          <p:cNvSpPr/>
          <p:nvPr/>
        </p:nvSpPr>
        <p:spPr>
          <a:xfrm rot="10800000">
            <a:off x="3105857" y="3671779"/>
            <a:ext cx="413461" cy="521794"/>
          </a:xfrm>
          <a:prstGeom prst="upArrow">
            <a:avLst/>
          </a:prstGeom>
          <a:solidFill>
            <a:schemeClr val="accent4">
              <a:lumMod val="60000"/>
              <a:lumOff val="4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984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randombar(horizontal)">
                                      <p:cBhvr>
                                        <p:cTn id="39" dur="500"/>
                                        <p:tgtEl>
                                          <p:spTgt spid="12"/>
                                        </p:tgtEl>
                                      </p:cBhvr>
                                    </p:animEffect>
                                  </p:childTnLst>
                                </p:cTn>
                              </p:par>
                            </p:childTnLst>
                          </p:cTn>
                        </p:par>
                        <p:par>
                          <p:cTn id="40" fill="hold">
                            <p:stCondLst>
                              <p:cond delay="500"/>
                            </p:stCondLst>
                            <p:childTnLst>
                              <p:par>
                                <p:cTn id="41" presetID="14" presetClass="entr" presetSubtype="1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randombar(horizontal)">
                                      <p:cBhvr>
                                        <p:cTn id="43" dur="500"/>
                                        <p:tgtEl>
                                          <p:spTgt spid="13"/>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randombar(horizontal)">
                                      <p:cBhvr>
                                        <p:cTn id="46" dur="500"/>
                                        <p:tgtEl>
                                          <p:spTgt spid="15"/>
                                        </p:tgtEl>
                                      </p:cBhvr>
                                    </p:animEffect>
                                  </p:childTnLst>
                                </p:cTn>
                              </p:par>
                            </p:childTnLst>
                          </p:cTn>
                        </p:par>
                        <p:par>
                          <p:cTn id="47" fill="hold">
                            <p:stCondLst>
                              <p:cond delay="1000"/>
                            </p:stCondLst>
                            <p:childTnLst>
                              <p:par>
                                <p:cTn id="48" presetID="14" presetClass="entr" presetSubtype="10"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randombar(horizontal)">
                                      <p:cBhvr>
                                        <p:cTn id="50" dur="500"/>
                                        <p:tgtEl>
                                          <p:spTgt spid="16"/>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randombar(horizontal)">
                                      <p:cBhvr>
                                        <p:cTn id="53" dur="500"/>
                                        <p:tgtEl>
                                          <p:spTgt spid="17"/>
                                        </p:tgtEl>
                                      </p:cBhvr>
                                    </p:animEffect>
                                  </p:childTnLst>
                                </p:cTn>
                              </p:par>
                              <p:par>
                                <p:cTn id="54" presetID="14" presetClass="entr" presetSubtype="1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randombar(horizontal)">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randombar(horizontal)">
                                      <p:cBhvr>
                                        <p:cTn id="61" dur="500"/>
                                        <p:tgtEl>
                                          <p:spTgt spid="21"/>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additive="base">
                                        <p:cTn id="66" dur="500" fill="hold"/>
                                        <p:tgtEl>
                                          <p:spTgt spid="18"/>
                                        </p:tgtEl>
                                        <p:attrNameLst>
                                          <p:attrName>ppt_x</p:attrName>
                                        </p:attrNameLst>
                                      </p:cBhvr>
                                      <p:tavLst>
                                        <p:tav tm="0">
                                          <p:val>
                                            <p:strVal val="#ppt_x"/>
                                          </p:val>
                                        </p:tav>
                                        <p:tav tm="100000">
                                          <p:val>
                                            <p:strVal val="#ppt_x"/>
                                          </p:val>
                                        </p:tav>
                                      </p:tavLst>
                                    </p:anim>
                                    <p:anim calcmode="lin" valueType="num">
                                      <p:cBhvr additive="base">
                                        <p:cTn id="6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3" grpId="0" animBg="1"/>
      <p:bldP spid="15" grpId="0"/>
      <p:bldP spid="16" grpId="0" animBg="1"/>
      <p:bldP spid="17" grpId="0"/>
      <p:bldP spid="18" grpId="0" animBg="1"/>
      <p:bldP spid="19"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12598" y="1176077"/>
            <a:ext cx="11259642" cy="5535038"/>
          </a:xfrm>
          <a:prstGeom prst="rect">
            <a:avLst/>
          </a:prstGeom>
          <a:solidFill>
            <a:schemeClr val="bg1">
              <a:alpha val="87000"/>
            </a:schemeClr>
          </a:solidFill>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27922" y="1365070"/>
            <a:ext cx="11016995" cy="646331"/>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rPr>
              <a:t>PHIẾU HỌC TẬP</a:t>
            </a:r>
          </a:p>
        </p:txBody>
      </p:sp>
      <p:pic>
        <p:nvPicPr>
          <p:cNvPr id="10" name="Picture 9"/>
          <p:cNvPicPr>
            <a:picLocks noChangeAspect="1"/>
          </p:cNvPicPr>
          <p:nvPr/>
        </p:nvPicPr>
        <p:blipFill>
          <a:blip r:embed="rId3"/>
          <a:stretch>
            <a:fillRect/>
          </a:stretch>
        </p:blipFill>
        <p:spPr>
          <a:xfrm>
            <a:off x="-169843" y="117583"/>
            <a:ext cx="12388146" cy="101812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4492" y="4166561"/>
            <a:ext cx="7279255" cy="2584928"/>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777640121"/>
              </p:ext>
            </p:extLst>
          </p:nvPr>
        </p:nvGraphicFramePr>
        <p:xfrm>
          <a:off x="547459" y="2166698"/>
          <a:ext cx="10789920" cy="2194560"/>
        </p:xfrm>
        <a:graphic>
          <a:graphicData uri="http://schemas.openxmlformats.org/drawingml/2006/table">
            <a:tbl>
              <a:tblPr firstRow="1" firstCol="1" bandRow="1">
                <a:tableStyleId>{5C22544A-7EE6-4342-B048-85BDC9FD1C3A}</a:tableStyleId>
              </a:tblPr>
              <a:tblGrid>
                <a:gridCol w="1737360">
                  <a:extLst>
                    <a:ext uri="{9D8B030D-6E8A-4147-A177-3AD203B41FA5}">
                      <a16:colId xmlns:a16="http://schemas.microsoft.com/office/drawing/2014/main" val="1735945220"/>
                    </a:ext>
                  </a:extLst>
                </a:gridCol>
                <a:gridCol w="3017520">
                  <a:extLst>
                    <a:ext uri="{9D8B030D-6E8A-4147-A177-3AD203B41FA5}">
                      <a16:colId xmlns:a16="http://schemas.microsoft.com/office/drawing/2014/main" val="4018448629"/>
                    </a:ext>
                  </a:extLst>
                </a:gridCol>
                <a:gridCol w="3017520">
                  <a:extLst>
                    <a:ext uri="{9D8B030D-6E8A-4147-A177-3AD203B41FA5}">
                      <a16:colId xmlns:a16="http://schemas.microsoft.com/office/drawing/2014/main" val="1226574537"/>
                    </a:ext>
                  </a:extLst>
                </a:gridCol>
                <a:gridCol w="3017520">
                  <a:extLst>
                    <a:ext uri="{9D8B030D-6E8A-4147-A177-3AD203B41FA5}">
                      <a16:colId xmlns:a16="http://schemas.microsoft.com/office/drawing/2014/main" val="2883069729"/>
                    </a:ext>
                  </a:extLst>
                </a:gridCol>
              </a:tblGrid>
              <a:tr h="731520">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lnSpc>
                          <a:spcPct val="115000"/>
                        </a:lnSpc>
                        <a:spcAft>
                          <a:spcPts val="0"/>
                        </a:spcAft>
                      </a:pPr>
                      <a:r>
                        <a:rPr lang="en-US" sz="2400" dirty="0" err="1">
                          <a:effectLst/>
                          <a:latin typeface="Cambria" panose="02040503050406030204" pitchFamily="18" charset="0"/>
                          <a:ea typeface="Cambria" panose="02040503050406030204" pitchFamily="18" charset="0"/>
                        </a:rPr>
                        <a:t>Ngôi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sao</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nhựa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đen</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lnSpc>
                          <a:spcPct val="115000"/>
                        </a:lnSpc>
                        <a:spcAft>
                          <a:spcPts val="0"/>
                        </a:spcAft>
                      </a:pPr>
                      <a:r>
                        <a:rPr lang="en-US" sz="2400" dirty="0" err="1">
                          <a:effectLst/>
                          <a:latin typeface="Cambria" panose="02040503050406030204" pitchFamily="18" charset="0"/>
                          <a:ea typeface="Cambria" panose="02040503050406030204" pitchFamily="18" charset="0"/>
                        </a:rPr>
                        <a:t>Ngôi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sao</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bìa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cứng</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lnSpc>
                          <a:spcPct val="115000"/>
                        </a:lnSpc>
                        <a:spcAft>
                          <a:spcPts val="0"/>
                        </a:spcAft>
                      </a:pPr>
                      <a:r>
                        <a:rPr lang="en-US" sz="2400" dirty="0" err="1">
                          <a:effectLst/>
                          <a:latin typeface="Cambria" panose="02040503050406030204" pitchFamily="18" charset="0"/>
                          <a:ea typeface="Cambria" panose="02040503050406030204" pitchFamily="18" charset="0"/>
                        </a:rPr>
                        <a:t>Ngôi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sao</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nhựa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trong</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2065470502"/>
                  </a:ext>
                </a:extLst>
              </a:tr>
              <a:tr h="731520">
                <a:tc>
                  <a:txBody>
                    <a:bodyPr/>
                    <a:lstStyle/>
                    <a:p>
                      <a:pPr algn="ctr">
                        <a:lnSpc>
                          <a:spcPct val="115000"/>
                        </a:lnSpc>
                        <a:spcAft>
                          <a:spcPts val="0"/>
                        </a:spcAft>
                      </a:pPr>
                      <a:r>
                        <a:rPr lang="en-US" sz="2400" dirty="0" err="1">
                          <a:effectLst/>
                          <a:latin typeface="Cambria" panose="02040503050406030204" pitchFamily="18" charset="0"/>
                          <a:ea typeface="Cambria" panose="02040503050406030204" pitchFamily="18" charset="0"/>
                        </a:rPr>
                        <a:t>Dự</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đoán</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7068069"/>
                  </a:ext>
                </a:extLst>
              </a:tr>
              <a:tr h="731520">
                <a:tc>
                  <a:txBody>
                    <a:bodyPr/>
                    <a:lstStyle/>
                    <a:p>
                      <a:pPr algn="ctr">
                        <a:lnSpc>
                          <a:spcPct val="115000"/>
                        </a:lnSpc>
                        <a:spcAft>
                          <a:spcPts val="0"/>
                        </a:spcAft>
                      </a:pPr>
                      <a:r>
                        <a:rPr lang="en-US" sz="2400" dirty="0" err="1">
                          <a:effectLst/>
                          <a:latin typeface="Cambria" panose="02040503050406030204" pitchFamily="18" charset="0"/>
                          <a:ea typeface="Cambria" panose="02040503050406030204" pitchFamily="18" charset="0"/>
                        </a:rPr>
                        <a:t>Kết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quả</a:t>
                      </a:r>
                      <a:r>
                        <a:rPr lang="en-US" sz="2400" dirty="0">
                          <a:effectLst/>
                          <a:latin typeface="Cambria" panose="02040503050406030204" pitchFamily="18" charset="0"/>
                          <a:ea typeface="Cambria" panose="02040503050406030204" pitchFamily="18" charset="0"/>
                        </a:rPr>
                        <a:t> TN</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3710496"/>
                  </a:ext>
                </a:extLst>
              </a:tr>
            </a:tbl>
          </a:graphicData>
        </a:graphic>
      </p:graphicFrame>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659" y="4332173"/>
            <a:ext cx="2372790" cy="2419316"/>
          </a:xfrm>
          <a:prstGeom prst="rect">
            <a:avLst/>
          </a:prstGeom>
        </p:spPr>
      </p:pic>
    </p:spTree>
    <p:extLst>
      <p:ext uri="{BB962C8B-B14F-4D97-AF65-F5344CB8AC3E}">
        <p14:creationId xmlns:p14="http://schemas.microsoft.com/office/powerpoint/2010/main" val="28641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12598" y="257942"/>
            <a:ext cx="11613514" cy="6453173"/>
          </a:xfrm>
          <a:prstGeom prst="rect">
            <a:avLst/>
          </a:prstGeom>
          <a:solidFill>
            <a:schemeClr val="bg1">
              <a:alpha val="87000"/>
            </a:schemeClr>
          </a:solidFill>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402483" y="387497"/>
            <a:ext cx="11433743" cy="1200329"/>
          </a:xfrm>
          <a:prstGeom prst="rect">
            <a:avLst/>
          </a:prstGeom>
          <a:solidFill>
            <a:schemeClr val="accent3">
              <a:lumMod val="40000"/>
              <a:lumOff val="60000"/>
            </a:schemeClr>
          </a:solidFill>
          <a:ln w="28575">
            <a:noFill/>
          </a:ln>
        </p:spPr>
        <p:txBody>
          <a:bodyPr wrap="square" rtlCol="0">
            <a:spAutoFit/>
          </a:bodyPr>
          <a:lstStyle/>
          <a:p>
            <a:pPr algn="ctr"/>
            <a:r>
              <a:rPr lang="en-US" sz="3600" b="1" i="1" dirty="0" err="1">
                <a:latin typeface="Cambria" panose="02040503050406030204" pitchFamily="18" charset="0"/>
                <a:ea typeface="Cambria" panose="02040503050406030204" pitchFamily="18" charset="0"/>
              </a:rPr>
              <a:t>Em</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hãy</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lấy</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ví</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dụ</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về</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những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vật</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có</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thể</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ánh</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sáng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truyền</a:t>
            </a:r>
            <a:r>
              <a:rPr lang="en-US" sz="3600" b="1" i="1" dirty="0">
                <a:latin typeface="Cambria" panose="02040503050406030204" pitchFamily="18" charset="0"/>
                <a:ea typeface="Cambria" panose="02040503050406030204" pitchFamily="18" charset="0"/>
              </a:rPr>
              <a:t> qua </a:t>
            </a:r>
            <a:r>
              <a:rPr lang="en-US" sz="3600" b="1" i="1" dirty="0" err="1">
                <a:latin typeface="Cambria" panose="02040503050406030204" pitchFamily="18" charset="0"/>
                <a:ea typeface="Cambria" panose="02040503050406030204" pitchFamily="18" charset="0"/>
              </a:rPr>
              <a:t>và</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những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vật</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không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cho</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ánh</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sáng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truyền</a:t>
            </a:r>
            <a:r>
              <a:rPr lang="en-US" sz="3600" b="1" i="1" dirty="0">
                <a:latin typeface="Cambria" panose="02040503050406030204" pitchFamily="18" charset="0"/>
                <a:ea typeface="Cambria" panose="02040503050406030204" pitchFamily="18" charset="0"/>
              </a:rPr>
              <a:t> qua</a:t>
            </a:r>
          </a:p>
        </p:txBody>
      </p:sp>
      <p:pic>
        <p:nvPicPr>
          <p:cNvPr id="2050" name="Picture 2" descr="Can You Drink Bottled Water That's Been Left In The Su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711" y="1690117"/>
            <a:ext cx="2907505" cy="31458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 wonder how he made the ball swimming. Stunning hue set -by jack0wski |  Crystal photography, Nature photography, Sunset photograph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6888" b="26056"/>
          <a:stretch/>
        </p:blipFill>
        <p:spPr bwMode="auto">
          <a:xfrm>
            <a:off x="8277035" y="1690117"/>
            <a:ext cx="3341961" cy="314586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352 Mẫu Đèn Ốp Trần Xu Hướng 2022 Đẹp Nhất - Đèn An Phước"/>
          <p:cNvPicPr>
            <a:picLocks noChangeAspect="1" noChangeArrowheads="1"/>
          </p:cNvPicPr>
          <p:nvPr/>
        </p:nvPicPr>
        <p:blipFill rotWithShape="1">
          <a:blip r:embed="rId5">
            <a:extLst>
              <a:ext uri="{28A0092B-C50C-407E-A947-70E740481C1C}">
                <a14:useLocalDpi xmlns:a14="http://schemas.microsoft.com/office/drawing/2010/main" val="0"/>
              </a:ext>
            </a:extLst>
          </a:blip>
          <a:srcRect b="24626"/>
          <a:stretch/>
        </p:blipFill>
        <p:spPr bwMode="auto">
          <a:xfrm>
            <a:off x="3634698" y="1690117"/>
            <a:ext cx="4373589" cy="314586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85253" y="4835982"/>
            <a:ext cx="11433743" cy="523220"/>
          </a:xfrm>
          <a:prstGeom prst="rect">
            <a:avLst/>
          </a:prstGeom>
          <a:noFill/>
          <a:ln w="28575">
            <a:noFill/>
          </a:ln>
        </p:spPr>
        <p:txBody>
          <a:bodyPr wrap="square" rtlCol="0">
            <a:spAutoFit/>
          </a:bodyPr>
          <a:lstStyle/>
          <a:p>
            <a:pPr algn="ctr"/>
            <a:r>
              <a:rPr lang="en-US" sz="2800" b="1" i="1" dirty="0" err="1">
                <a:solidFill>
                  <a:schemeClr val="tx1">
                    <a:lumMod val="65000"/>
                    <a:lumOff val="35000"/>
                  </a:schemeClr>
                </a:solidFill>
                <a:latin typeface="Cambria" panose="02040503050406030204" pitchFamily="18" charset="0"/>
                <a:ea typeface="Cambria" panose="02040503050406030204" pitchFamily="18" charset="0"/>
              </a:rPr>
              <a:t>Vật</a:t>
            </a:r>
            <a:r>
              <a:rPr lang="en-US" sz="2800" b="1" i="1" dirty="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a:solidFill>
                  <a:schemeClr val="tx1">
                    <a:lumMod val="65000"/>
                    <a:lumOff val="35000"/>
                  </a:schemeClr>
                </a:solidFill>
                <a:latin typeface="Cambria" panose="02040503050406030204" pitchFamily="18" charset="0"/>
                <a:ea typeface="Cambria" panose="02040503050406030204" pitchFamily="18" charset="0"/>
              </a:rPr>
              <a:t>ánh</a:t>
            </a:r>
            <a:r>
              <a:rPr lang="en-US" sz="2800" b="1" i="1" dirty="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a:solidFill>
                  <a:schemeClr val="tx1">
                    <a:lumMod val="65000"/>
                    <a:lumOff val="35000"/>
                  </a:schemeClr>
                </a:solidFill>
                <a:latin typeface="Cambria" panose="02040503050406030204" pitchFamily="18" charset="0"/>
                <a:ea typeface="Cambria" panose="02040503050406030204" pitchFamily="18" charset="0"/>
              </a:rPr>
              <a:t>sáng</a:t>
            </a:r>
            <a:r>
              <a:rPr lang="en-US" sz="2800" b="1" i="1" dirty="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a:solidFill>
                  <a:schemeClr val="tx1">
                    <a:lumMod val="65000"/>
                    <a:lumOff val="35000"/>
                  </a:schemeClr>
                </a:solidFill>
                <a:latin typeface="Cambria" panose="02040503050406030204" pitchFamily="18" charset="0"/>
                <a:ea typeface="Cambria" panose="02040503050406030204" pitchFamily="18" charset="0"/>
              </a:rPr>
              <a:t>có</a:t>
            </a:r>
            <a:r>
              <a:rPr lang="en-US" sz="2800" b="1" i="1" dirty="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a:solidFill>
                  <a:schemeClr val="tx1">
                    <a:lumMod val="65000"/>
                    <a:lumOff val="35000"/>
                  </a:schemeClr>
                </a:solidFill>
                <a:latin typeface="Cambria" panose="02040503050406030204" pitchFamily="18" charset="0"/>
                <a:ea typeface="Cambria" panose="02040503050406030204" pitchFamily="18" charset="0"/>
              </a:rPr>
              <a:t>thể</a:t>
            </a:r>
            <a:r>
              <a:rPr lang="en-US" sz="2800" b="1" i="1" dirty="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a:solidFill>
                  <a:schemeClr val="tx1">
                    <a:lumMod val="65000"/>
                    <a:lumOff val="35000"/>
                  </a:schemeClr>
                </a:solidFill>
                <a:latin typeface="Cambria" panose="02040503050406030204" pitchFamily="18" charset="0"/>
                <a:ea typeface="Cambria" panose="02040503050406030204" pitchFamily="18" charset="0"/>
              </a:rPr>
              <a:t>truyền</a:t>
            </a:r>
            <a:r>
              <a:rPr lang="en-US" sz="2800" b="1" i="1" dirty="0">
                <a:solidFill>
                  <a:schemeClr val="tx1">
                    <a:lumMod val="65000"/>
                    <a:lumOff val="35000"/>
                  </a:schemeClr>
                </a:solidFill>
                <a:latin typeface="Cambria" panose="02040503050406030204" pitchFamily="18" charset="0"/>
                <a:ea typeface="Cambria" panose="02040503050406030204" pitchFamily="18" charset="0"/>
              </a:rPr>
              <a:t> qua</a:t>
            </a:r>
          </a:p>
        </p:txBody>
      </p:sp>
      <p:sp>
        <p:nvSpPr>
          <p:cNvPr id="16" name="TextBox 15"/>
          <p:cNvSpPr txBox="1"/>
          <p:nvPr/>
        </p:nvSpPr>
        <p:spPr>
          <a:xfrm>
            <a:off x="1051561" y="5359202"/>
            <a:ext cx="9626496" cy="646331"/>
          </a:xfrm>
          <a:prstGeom prst="rect">
            <a:avLst/>
          </a:prstGeom>
          <a:noFill/>
          <a:ln w="28575">
            <a:noFill/>
          </a:ln>
        </p:spPr>
        <p:txBody>
          <a:bodyPr wrap="square" rtlCol="0">
            <a:spAutoFit/>
          </a:bodyPr>
          <a:lstStyle/>
          <a:p>
            <a:pPr algn="ctr"/>
            <a:r>
              <a:rPr lang="en-US" sz="3600" b="1" i="1" dirty="0" err="1">
                <a:solidFill>
                  <a:schemeClr val="accent2">
                    <a:lumMod val="75000"/>
                  </a:schemeClr>
                </a:solidFill>
                <a:latin typeface="Cambria" panose="02040503050406030204" pitchFamily="18" charset="0"/>
                <a:ea typeface="Cambria" panose="02040503050406030204" pitchFamily="18" charset="0"/>
              </a:rPr>
              <a:t>Em</a:t>
            </a:r>
            <a:r>
              <a:rPr lang="en-US" sz="3600" b="1" i="1" dirty="0">
                <a:solidFill>
                  <a:schemeClr val="accent2">
                    <a:lumMod val="75000"/>
                  </a:schemeClr>
                </a:solidFill>
                <a:latin typeface="Cambria" panose="02040503050406030204" pitchFamily="18" charset="0"/>
                <a:ea typeface="Cambria" panose="02040503050406030204" pitchFamily="18" charset="0"/>
              </a:rPr>
              <a:t> </a:t>
            </a:r>
            <a:r>
              <a:rPr lang="en-US" sz="3600" b="1" i="1" dirty="0" err="1">
                <a:solidFill>
                  <a:schemeClr val="accent2">
                    <a:lumMod val="75000"/>
                  </a:schemeClr>
                </a:solidFill>
                <a:latin typeface="Cambria" panose="02040503050406030204" pitchFamily="18" charset="0"/>
                <a:ea typeface="Cambria" panose="02040503050406030204" pitchFamily="18" charset="0"/>
              </a:rPr>
              <a:t>có</a:t>
            </a:r>
            <a:r>
              <a:rPr lang="en-US" sz="3600" b="1" i="1" dirty="0">
                <a:solidFill>
                  <a:schemeClr val="accent2">
                    <a:lumMod val="75000"/>
                  </a:schemeClr>
                </a:solidFill>
                <a:latin typeface="Cambria" panose="02040503050406030204" pitchFamily="18" charset="0"/>
                <a:ea typeface="Cambria" panose="02040503050406030204" pitchFamily="18" charset="0"/>
              </a:rPr>
              <a:t> </a:t>
            </a:r>
            <a:r>
              <a:rPr lang="en-US" sz="3600" b="1" i="1" dirty="0" err="1">
                <a:solidFill>
                  <a:schemeClr val="accent2">
                    <a:lumMod val="75000"/>
                  </a:schemeClr>
                </a:solidFill>
                <a:latin typeface="Cambria" panose="02040503050406030204" pitchFamily="18" charset="0"/>
                <a:ea typeface="Cambria" panose="02040503050406030204" pitchFamily="18" charset="0"/>
              </a:rPr>
              <a:t>nhận</a:t>
            </a:r>
            <a:r>
              <a:rPr lang="en-US" sz="3600" b="1" i="1" dirty="0">
                <a:solidFill>
                  <a:schemeClr val="accent2">
                    <a:lumMod val="75000"/>
                  </a:schemeClr>
                </a:solidFill>
                <a:latin typeface="Cambria" panose="02040503050406030204" pitchFamily="18" charset="0"/>
                <a:ea typeface="Cambria" panose="02040503050406030204" pitchFamily="18" charset="0"/>
              </a:rPr>
              <a:t> </a:t>
            </a:r>
            <a:r>
              <a:rPr lang="en-US" sz="3600" b="1" i="1" dirty="0" err="1">
                <a:solidFill>
                  <a:schemeClr val="accent2">
                    <a:lumMod val="75000"/>
                  </a:schemeClr>
                </a:solidFill>
                <a:latin typeface="Cambria" panose="02040503050406030204" pitchFamily="18" charset="0"/>
                <a:ea typeface="Cambria" panose="02040503050406030204" pitchFamily="18" charset="0"/>
              </a:rPr>
              <a:t>xét</a:t>
            </a:r>
            <a:r>
              <a:rPr lang="en-US" sz="3600" b="1" i="1" dirty="0">
                <a:solidFill>
                  <a:schemeClr val="accent2">
                    <a:lumMod val="75000"/>
                  </a:schemeClr>
                </a:solidFill>
                <a:latin typeface="Cambria" panose="02040503050406030204" pitchFamily="18" charset="0"/>
                <a:ea typeface="Cambria" panose="02040503050406030204" pitchFamily="18" charset="0"/>
              </a:rPr>
              <a:t> </a:t>
            </a:r>
            <a:r>
              <a:rPr lang="en-US" sz="3600" b="1" i="1" dirty="0" err="1">
                <a:solidFill>
                  <a:schemeClr val="accent2">
                    <a:lumMod val="75000"/>
                  </a:schemeClr>
                </a:solidFill>
                <a:latin typeface="Cambria" panose="02040503050406030204" pitchFamily="18" charset="0"/>
                <a:ea typeface="Cambria" panose="02040503050406030204" pitchFamily="18" charset="0"/>
              </a:rPr>
              <a:t>gì</a:t>
            </a:r>
            <a:r>
              <a:rPr lang="en-US" sz="3600" b="1" i="1" dirty="0">
                <a:solidFill>
                  <a:schemeClr val="accent2">
                    <a:lumMod val="75000"/>
                  </a:schemeClr>
                </a:solidFill>
                <a:latin typeface="Cambria" panose="02040503050406030204" pitchFamily="18" charset="0"/>
                <a:ea typeface="Cambria" panose="02040503050406030204" pitchFamily="18" charset="0"/>
              </a:rPr>
              <a:t> </a:t>
            </a:r>
            <a:r>
              <a:rPr lang="en-US" sz="3600" b="1" i="1" dirty="0" err="1">
                <a:solidFill>
                  <a:schemeClr val="accent2">
                    <a:lumMod val="75000"/>
                  </a:schemeClr>
                </a:solidFill>
                <a:latin typeface="Cambria" panose="02040503050406030204" pitchFamily="18" charset="0"/>
                <a:ea typeface="Cambria" panose="02040503050406030204" pitchFamily="18" charset="0"/>
              </a:rPr>
              <a:t>về</a:t>
            </a:r>
            <a:r>
              <a:rPr lang="en-US" sz="3600" b="1" i="1" dirty="0">
                <a:solidFill>
                  <a:schemeClr val="accent2">
                    <a:lumMod val="75000"/>
                  </a:schemeClr>
                </a:solidFill>
                <a:latin typeface="Cambria" panose="02040503050406030204" pitchFamily="18" charset="0"/>
                <a:ea typeface="Cambria" panose="02040503050406030204" pitchFamily="18" charset="0"/>
              </a:rPr>
              <a:t> </a:t>
            </a:r>
            <a:r>
              <a:rPr lang="en-US" sz="3600" b="1" i="1" dirty="0" err="1">
                <a:solidFill>
                  <a:schemeClr val="accent2">
                    <a:lumMod val="75000"/>
                  </a:schemeClr>
                </a:solidFill>
                <a:latin typeface="Cambria" panose="02040503050406030204" pitchFamily="18" charset="0"/>
                <a:ea typeface="Cambria" panose="02040503050406030204" pitchFamily="18" charset="0"/>
              </a:rPr>
              <a:t>chất</a:t>
            </a:r>
            <a:r>
              <a:rPr lang="en-US" sz="3600" b="1" i="1" dirty="0">
                <a:solidFill>
                  <a:schemeClr val="accent2">
                    <a:lumMod val="75000"/>
                  </a:schemeClr>
                </a:solidFill>
                <a:latin typeface="Cambria" panose="02040503050406030204" pitchFamily="18" charset="0"/>
                <a:ea typeface="Cambria" panose="02040503050406030204" pitchFamily="18" charset="0"/>
              </a:rPr>
              <a:t> </a:t>
            </a:r>
            <a:r>
              <a:rPr lang="en-US" sz="3600" b="1" i="1" dirty="0" err="1">
                <a:solidFill>
                  <a:schemeClr val="accent2">
                    <a:lumMod val="75000"/>
                  </a:schemeClr>
                </a:solidFill>
                <a:latin typeface="Cambria" panose="02040503050406030204" pitchFamily="18" charset="0"/>
                <a:ea typeface="Cambria" panose="02040503050406030204" pitchFamily="18" charset="0"/>
              </a:rPr>
              <a:t>liệu</a:t>
            </a:r>
            <a:r>
              <a:rPr lang="en-US" sz="3600" b="1" i="1" dirty="0">
                <a:solidFill>
                  <a:schemeClr val="accent2">
                    <a:lumMod val="75000"/>
                  </a:schemeClr>
                </a:solidFill>
                <a:latin typeface="Cambria" panose="02040503050406030204" pitchFamily="18" charset="0"/>
                <a:ea typeface="Cambria" panose="02040503050406030204" pitchFamily="18" charset="0"/>
              </a:rPr>
              <a:t> </a:t>
            </a:r>
            <a:r>
              <a:rPr lang="en-US" sz="3600" b="1" i="1" dirty="0" err="1">
                <a:solidFill>
                  <a:schemeClr val="accent2">
                    <a:lumMod val="75000"/>
                  </a:schemeClr>
                </a:solidFill>
                <a:latin typeface="Cambria" panose="02040503050406030204" pitchFamily="18" charset="0"/>
                <a:ea typeface="Cambria" panose="02040503050406030204" pitchFamily="18" charset="0"/>
              </a:rPr>
              <a:t>những</a:t>
            </a:r>
            <a:r>
              <a:rPr lang="en-US" sz="3600" b="1" i="1" dirty="0">
                <a:solidFill>
                  <a:schemeClr val="accent2">
                    <a:lumMod val="75000"/>
                  </a:schemeClr>
                </a:solidFill>
                <a:latin typeface="Cambria" panose="02040503050406030204" pitchFamily="18" charset="0"/>
                <a:ea typeface="Cambria" panose="02040503050406030204" pitchFamily="18" charset="0"/>
              </a:rPr>
              <a:t> </a:t>
            </a:r>
            <a:r>
              <a:rPr lang="en-US" sz="3600" b="1" i="1" dirty="0" err="1">
                <a:solidFill>
                  <a:schemeClr val="accent2">
                    <a:lumMod val="75000"/>
                  </a:schemeClr>
                </a:solidFill>
                <a:latin typeface="Cambria" panose="02040503050406030204" pitchFamily="18" charset="0"/>
                <a:ea typeface="Cambria" panose="02040503050406030204" pitchFamily="18" charset="0"/>
              </a:rPr>
              <a:t>vật</a:t>
            </a:r>
            <a:r>
              <a:rPr lang="en-US" sz="3600" b="1" i="1" dirty="0">
                <a:solidFill>
                  <a:schemeClr val="accent2">
                    <a:lumMod val="75000"/>
                  </a:schemeClr>
                </a:solidFill>
                <a:latin typeface="Cambria" panose="02040503050406030204" pitchFamily="18" charset="0"/>
                <a:ea typeface="Cambria" panose="02040503050406030204" pitchFamily="18" charset="0"/>
              </a:rPr>
              <a:t> </a:t>
            </a:r>
            <a:r>
              <a:rPr lang="en-US" sz="3600" b="1" i="1" dirty="0" err="1">
                <a:solidFill>
                  <a:schemeClr val="accent2">
                    <a:lumMod val="75000"/>
                  </a:schemeClr>
                </a:solidFill>
                <a:latin typeface="Cambria" panose="02040503050406030204" pitchFamily="18" charset="0"/>
                <a:ea typeface="Cambria" panose="02040503050406030204" pitchFamily="18" charset="0"/>
              </a:rPr>
              <a:t>này</a:t>
            </a:r>
            <a:r>
              <a:rPr lang="en-US" sz="3600" b="1" i="1" dirty="0">
                <a:solidFill>
                  <a:schemeClr val="accent2">
                    <a:lumMod val="75000"/>
                  </a:schemeClr>
                </a:solidFill>
                <a:latin typeface="Cambria" panose="02040503050406030204" pitchFamily="18" charset="0"/>
                <a:ea typeface="Cambria" panose="02040503050406030204" pitchFamily="18" charset="0"/>
              </a:rPr>
              <a:t>?</a:t>
            </a:r>
          </a:p>
        </p:txBody>
      </p:sp>
      <p:sp>
        <p:nvSpPr>
          <p:cNvPr id="17" name="TextBox 16"/>
          <p:cNvSpPr txBox="1"/>
          <p:nvPr/>
        </p:nvSpPr>
        <p:spPr>
          <a:xfrm>
            <a:off x="3634698" y="5938568"/>
            <a:ext cx="3458820" cy="646331"/>
          </a:xfrm>
          <a:prstGeom prst="rect">
            <a:avLst/>
          </a:prstGeom>
          <a:noFill/>
          <a:ln w="28575">
            <a:noFill/>
          </a:ln>
        </p:spPr>
        <p:txBody>
          <a:bodyPr wrap="square" rtlCol="0">
            <a:spAutoFit/>
          </a:bodyPr>
          <a:lstStyle/>
          <a:p>
            <a:pPr algn="ctr"/>
            <a:r>
              <a:rPr lang="en-US" sz="3600" b="1" dirty="0">
                <a:solidFill>
                  <a:srgbClr val="C00000"/>
                </a:solidFill>
                <a:latin typeface="Cambria" panose="02040503050406030204" pitchFamily="18" charset="0"/>
                <a:ea typeface="Cambria" panose="02040503050406030204" pitchFamily="18" charset="0"/>
                <a:sym typeface="Wingdings" panose="05000000000000000000" pitchFamily="2" charset="2"/>
              </a:rPr>
              <a:t> </a:t>
            </a:r>
            <a:r>
              <a:rPr lang="en-US" sz="3600" b="1" dirty="0" err="1">
                <a:solidFill>
                  <a:srgbClr val="C00000"/>
                </a:solidFill>
                <a:latin typeface="Cambria" panose="02040503050406030204" pitchFamily="18" charset="0"/>
                <a:ea typeface="Cambria" panose="02040503050406030204" pitchFamily="18" charset="0"/>
              </a:rPr>
              <a:t>Trong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suốt</a:t>
            </a:r>
            <a:endParaRPr lang="en-US" sz="36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6961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randombar(horizontal)">
                                      <p:cBhvr>
                                        <p:cTn id="17" dur="500"/>
                                        <p:tgtEl>
                                          <p:spTgt spid="2050"/>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2054"/>
                                        </p:tgtEl>
                                        <p:attrNameLst>
                                          <p:attrName>style.visibility</p:attrName>
                                        </p:attrNameLst>
                                      </p:cBhvr>
                                      <p:to>
                                        <p:strVal val="visible"/>
                                      </p:to>
                                    </p:set>
                                    <p:animEffect transition="in" filter="randombar(horizontal)">
                                      <p:cBhvr>
                                        <p:cTn id="21" dur="500"/>
                                        <p:tgtEl>
                                          <p:spTgt spid="2054"/>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2052"/>
                                        </p:tgtEl>
                                        <p:attrNameLst>
                                          <p:attrName>style.visibility</p:attrName>
                                        </p:attrNameLst>
                                      </p:cBhvr>
                                      <p:to>
                                        <p:strVal val="visible"/>
                                      </p:to>
                                    </p:set>
                                    <p:animEffect transition="in" filter="randombar(horizontal)">
                                      <p:cBhvr>
                                        <p:cTn id="25" dur="500"/>
                                        <p:tgtEl>
                                          <p:spTgt spid="2052"/>
                                        </p:tgtEl>
                                      </p:cBhvr>
                                    </p:animEffect>
                                  </p:childTnLst>
                                </p:cTn>
                              </p:par>
                            </p:childTnLst>
                          </p:cTn>
                        </p:par>
                        <p:par>
                          <p:cTn id="26" fill="hold">
                            <p:stCondLst>
                              <p:cond delay="1500"/>
                            </p:stCondLst>
                            <p:childTnLst>
                              <p:par>
                                <p:cTn id="27" presetID="14" presetClass="entr" presetSubtype="1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xEl>
                                              <p:pRg st="0" end="0"/>
                                            </p:txEl>
                                          </p:spTgt>
                                        </p:tgtEl>
                                        <p:attrNameLst>
                                          <p:attrName>style.visibility</p:attrName>
                                        </p:attrNameLst>
                                      </p:cBhvr>
                                      <p:to>
                                        <p:strVal val="visible"/>
                                      </p:to>
                                    </p:set>
                                    <p:animEffect transition="in" filter="barn(inVertical)">
                                      <p:cBhvr>
                                        <p:cTn id="34" dur="500"/>
                                        <p:tgtEl>
                                          <p:spTgt spid="1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15"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12598" y="257942"/>
            <a:ext cx="11613514" cy="6453173"/>
          </a:xfrm>
          <a:prstGeom prst="rect">
            <a:avLst/>
          </a:prstGeom>
          <a:solidFill>
            <a:schemeClr val="bg1">
              <a:alpha val="87000"/>
            </a:schemeClr>
          </a:solidFill>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402483" y="387497"/>
            <a:ext cx="11433743" cy="1200329"/>
          </a:xfrm>
          <a:prstGeom prst="rect">
            <a:avLst/>
          </a:prstGeom>
          <a:solidFill>
            <a:schemeClr val="accent3">
              <a:lumMod val="40000"/>
              <a:lumOff val="60000"/>
            </a:schemeClr>
          </a:solidFill>
          <a:ln w="28575">
            <a:noFill/>
          </a:ln>
        </p:spPr>
        <p:txBody>
          <a:bodyPr wrap="square" rtlCol="0">
            <a:spAutoFit/>
          </a:bodyPr>
          <a:lstStyle/>
          <a:p>
            <a:pPr algn="ctr"/>
            <a:r>
              <a:rPr lang="en-US" sz="3600" b="1" i="1" dirty="0" err="1">
                <a:latin typeface="Cambria" panose="02040503050406030204" pitchFamily="18" charset="0"/>
                <a:ea typeface="Cambria" panose="02040503050406030204" pitchFamily="18" charset="0"/>
              </a:rPr>
              <a:t>Em</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hãy</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lấy</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ví</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dụ</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về</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những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vật</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có</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thể</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ánh</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sáng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truyền</a:t>
            </a:r>
            <a:r>
              <a:rPr lang="en-US" sz="3600" b="1" i="1" dirty="0">
                <a:latin typeface="Cambria" panose="02040503050406030204" pitchFamily="18" charset="0"/>
                <a:ea typeface="Cambria" panose="02040503050406030204" pitchFamily="18" charset="0"/>
              </a:rPr>
              <a:t> qua </a:t>
            </a:r>
            <a:r>
              <a:rPr lang="en-US" sz="3600" b="1" i="1" dirty="0" err="1">
                <a:latin typeface="Cambria" panose="02040503050406030204" pitchFamily="18" charset="0"/>
                <a:ea typeface="Cambria" panose="02040503050406030204" pitchFamily="18" charset="0"/>
              </a:rPr>
              <a:t>và</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những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vật</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không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cho</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ánh</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sáng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truyền</a:t>
            </a:r>
            <a:r>
              <a:rPr lang="en-US" sz="3600" b="1" i="1" dirty="0">
                <a:latin typeface="Cambria" panose="02040503050406030204" pitchFamily="18" charset="0"/>
                <a:ea typeface="Cambria" panose="02040503050406030204" pitchFamily="18" charset="0"/>
              </a:rPr>
              <a:t> qua</a:t>
            </a:r>
          </a:p>
        </p:txBody>
      </p:sp>
      <p:sp>
        <p:nvSpPr>
          <p:cNvPr id="15" name="TextBox 14"/>
          <p:cNvSpPr txBox="1"/>
          <p:nvPr/>
        </p:nvSpPr>
        <p:spPr>
          <a:xfrm>
            <a:off x="0" y="5229522"/>
            <a:ext cx="11433743" cy="523220"/>
          </a:xfrm>
          <a:prstGeom prst="rect">
            <a:avLst/>
          </a:prstGeom>
          <a:noFill/>
          <a:ln w="28575">
            <a:noFill/>
          </a:ln>
        </p:spPr>
        <p:txBody>
          <a:bodyPr wrap="square" rtlCol="0">
            <a:spAutoFit/>
          </a:bodyPr>
          <a:lstStyle/>
          <a:p>
            <a:pPr algn="ctr"/>
            <a:r>
              <a:rPr lang="en-US" sz="2800" b="1" i="1" dirty="0" err="1">
                <a:solidFill>
                  <a:schemeClr val="tx1">
                    <a:lumMod val="65000"/>
                    <a:lumOff val="35000"/>
                  </a:schemeClr>
                </a:solidFill>
                <a:latin typeface="Cambria" panose="02040503050406030204" pitchFamily="18" charset="0"/>
                <a:ea typeface="Cambria" panose="02040503050406030204" pitchFamily="18" charset="0"/>
              </a:rPr>
              <a:t>Vật</a:t>
            </a:r>
            <a:r>
              <a:rPr lang="en-US" sz="2800" b="1" i="1" dirty="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a:solidFill>
                  <a:schemeClr val="tx1">
                    <a:lumMod val="65000"/>
                    <a:lumOff val="35000"/>
                  </a:schemeClr>
                </a:solidFill>
                <a:latin typeface="Cambria" panose="02040503050406030204" pitchFamily="18" charset="0"/>
                <a:ea typeface="Cambria" panose="02040503050406030204" pitchFamily="18" charset="0"/>
              </a:rPr>
              <a:t>ánh</a:t>
            </a:r>
            <a:r>
              <a:rPr lang="en-US" sz="2800" b="1" i="1" dirty="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a:solidFill>
                  <a:schemeClr val="tx1">
                    <a:lumMod val="65000"/>
                    <a:lumOff val="35000"/>
                  </a:schemeClr>
                </a:solidFill>
                <a:latin typeface="Cambria" panose="02040503050406030204" pitchFamily="18" charset="0"/>
                <a:ea typeface="Cambria" panose="02040503050406030204" pitchFamily="18" charset="0"/>
              </a:rPr>
              <a:t>sáng</a:t>
            </a:r>
            <a:r>
              <a:rPr lang="en-US" sz="2800" b="1" i="1" dirty="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a:solidFill>
                  <a:schemeClr val="tx1">
                    <a:lumMod val="65000"/>
                    <a:lumOff val="35000"/>
                  </a:schemeClr>
                </a:solidFill>
                <a:latin typeface="Cambria" panose="02040503050406030204" pitchFamily="18" charset="0"/>
                <a:ea typeface="Cambria" panose="02040503050406030204" pitchFamily="18" charset="0"/>
              </a:rPr>
              <a:t>không</a:t>
            </a:r>
            <a:r>
              <a:rPr lang="en-US" sz="2800" b="1" i="1" dirty="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a:solidFill>
                  <a:schemeClr val="tx1">
                    <a:lumMod val="65000"/>
                    <a:lumOff val="35000"/>
                  </a:schemeClr>
                </a:solidFill>
                <a:latin typeface="Cambria" panose="02040503050406030204" pitchFamily="18" charset="0"/>
                <a:ea typeface="Cambria" panose="02040503050406030204" pitchFamily="18" charset="0"/>
              </a:rPr>
              <a:t>thể</a:t>
            </a:r>
            <a:r>
              <a:rPr lang="en-US" sz="2800" b="1" i="1" dirty="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a:solidFill>
                  <a:schemeClr val="tx1">
                    <a:lumMod val="65000"/>
                    <a:lumOff val="35000"/>
                  </a:schemeClr>
                </a:solidFill>
                <a:latin typeface="Cambria" panose="02040503050406030204" pitchFamily="18" charset="0"/>
                <a:ea typeface="Cambria" panose="02040503050406030204" pitchFamily="18" charset="0"/>
              </a:rPr>
              <a:t>truyền</a:t>
            </a:r>
            <a:r>
              <a:rPr lang="en-US" sz="2800" b="1" i="1" dirty="0">
                <a:solidFill>
                  <a:schemeClr val="tx1">
                    <a:lumMod val="65000"/>
                    <a:lumOff val="35000"/>
                  </a:schemeClr>
                </a:solidFill>
                <a:latin typeface="Cambria" panose="02040503050406030204" pitchFamily="18" charset="0"/>
                <a:ea typeface="Cambria" panose="02040503050406030204" pitchFamily="18" charset="0"/>
              </a:rPr>
              <a:t> qua</a:t>
            </a:r>
          </a:p>
        </p:txBody>
      </p:sp>
      <p:pic>
        <p:nvPicPr>
          <p:cNvPr id="3074" name="Picture 2" descr="Quy cách xây tường rào đẹp - Xây tường rào cao bao nhiêu là hợp l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189" y="2285963"/>
            <a:ext cx="4643130" cy="282891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ác loại đất trồng cây phổ biến và chất lượng nhất hiện nay không thể bỏ qu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9710" y="2285963"/>
            <a:ext cx="5215078" cy="2828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93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par>
                                <p:cTn id="8" presetID="14" presetClass="entr" presetSubtype="1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randombar(horizontal)">
                                      <p:cBhvr>
                                        <p:cTn id="10" dur="500"/>
                                        <p:tgtEl>
                                          <p:spTgt spid="307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40468" y="1108953"/>
            <a:ext cx="11692647" cy="5535038"/>
          </a:xfrm>
          <a:prstGeom prst="rect">
            <a:avLst/>
          </a:prstGeom>
          <a:solidFill>
            <a:schemeClr val="bg1">
              <a:alpha val="87000"/>
            </a:schemeClr>
          </a:solidFill>
          <a:ln>
            <a:prstDash val="dashDot"/>
          </a:ln>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31347" y="1724955"/>
            <a:ext cx="5074954" cy="2009061"/>
          </a:xfrm>
          <a:prstGeom prst="roundRect">
            <a:avLst/>
          </a:prstGeom>
          <a:solidFill>
            <a:srgbClr val="DEDFBB"/>
          </a:solidFill>
          <a:ln w="38100">
            <a:solidFill>
              <a:schemeClr val="tx1"/>
            </a:solidFill>
            <a:prstDash val="dashDot"/>
          </a:ln>
          <a:effectLst>
            <a:outerShdw blurRad="63500" sx="102000" sy="102000" algn="ctr" rotWithShape="0">
              <a:prstClr val="black">
                <a:alpha val="40000"/>
              </a:prstClr>
            </a:outerShdw>
          </a:effectLst>
        </p:spPr>
        <p:txBody>
          <a:bodyPr wrap="square">
            <a:spAutoFit/>
          </a:bodyPr>
          <a:lstStyle/>
          <a:p>
            <a:pPr algn="ctr"/>
            <a:r>
              <a:rPr lang="pt-BR" sz="2800" b="1" i="1" dirty="0">
                <a:latin typeface="Cambria" panose="02040503050406030204" pitchFamily="18" charset="0"/>
                <a:ea typeface="Cambria" panose="02040503050406030204" pitchFamily="18" charset="0"/>
              </a:rPr>
              <a:t>Ở thí nghiệm 6, tại sao trên tấm nhựa trắng có bóng của ngôi sao nhựa đen và ngôi sao bìa cứng?</a:t>
            </a:r>
            <a:endParaRPr lang="en-US" sz="5400" b="1" dirty="0">
              <a:latin typeface="Cambria" panose="02040503050406030204" pitchFamily="18" charset="0"/>
              <a:ea typeface="Cambria" panose="02040503050406030204" pitchFamily="18" charset="0"/>
            </a:endParaRPr>
          </a:p>
        </p:txBody>
      </p:sp>
      <p:sp>
        <p:nvSpPr>
          <p:cNvPr id="14" name="Rectangle 13"/>
          <p:cNvSpPr/>
          <p:nvPr/>
        </p:nvSpPr>
        <p:spPr>
          <a:xfrm>
            <a:off x="5792884" y="3964578"/>
            <a:ext cx="6132136" cy="2677656"/>
          </a:xfrm>
          <a:prstGeom prst="rect">
            <a:avLst/>
          </a:prstGeom>
        </p:spPr>
        <p:txBody>
          <a:bodyPr wrap="square">
            <a:spAutoFit/>
          </a:bodyPr>
          <a:lstStyle/>
          <a:p>
            <a:pPr algn="ctr"/>
            <a:r>
              <a:rPr lang="en-US" sz="2800" dirty="0">
                <a:latin typeface="Cambria" panose="02040503050406030204" pitchFamily="18" charset="0"/>
                <a:ea typeface="Cambria" panose="02040503050406030204" pitchFamily="18" charset="0"/>
              </a:rPr>
              <a:t>T</a:t>
            </a:r>
            <a:r>
              <a:rPr lang="vi-VN" sz="2800" dirty="0">
                <a:latin typeface="Cambria" panose="02040503050406030204" pitchFamily="18" charset="0"/>
                <a:ea typeface="Cambria" panose="02040503050406030204" pitchFamily="18" charset="0"/>
              </a:rPr>
              <a:t>rên tấm nhựa trắng có bóng của ngôi sao nhựa đen và ngôi sao bìa cứng vì ngôi sao nhựa đen và ngôi sao bìa cứng là vật cản sáng nên khi được bóng đèn chiếu sáng thì trên tấm nhựa trắng sẽ xuất hiện bóng.</a:t>
            </a:r>
            <a:endParaRPr lang="en-US" sz="8000" i="1" dirty="0">
              <a:solidFill>
                <a:srgbClr val="C0000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4288" y="4188808"/>
            <a:ext cx="4220501" cy="2606780"/>
          </a:xfrm>
          <a:prstGeom prst="rect">
            <a:avLst/>
          </a:prstGeom>
        </p:spPr>
      </p:pic>
      <p:pic>
        <p:nvPicPr>
          <p:cNvPr id="11" name="Picture 10"/>
          <p:cNvPicPr>
            <a:picLocks noChangeAspect="1"/>
          </p:cNvPicPr>
          <p:nvPr/>
        </p:nvPicPr>
        <p:blipFill>
          <a:blip r:embed="rId5"/>
          <a:stretch>
            <a:fillRect/>
          </a:stretch>
        </p:blipFill>
        <p:spPr>
          <a:xfrm>
            <a:off x="6221300" y="1707440"/>
            <a:ext cx="5481906" cy="19468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6"/>
          <a:stretch>
            <a:fillRect/>
          </a:stretch>
        </p:blipFill>
        <p:spPr>
          <a:xfrm>
            <a:off x="651143" y="193744"/>
            <a:ext cx="11071296" cy="1511939"/>
          </a:xfrm>
          <a:prstGeom prst="rect">
            <a:avLst/>
          </a:prstGeom>
        </p:spPr>
      </p:pic>
      <p:sp>
        <p:nvSpPr>
          <p:cNvPr id="10" name="Rectangle 9"/>
          <p:cNvSpPr/>
          <p:nvPr/>
        </p:nvSpPr>
        <p:spPr>
          <a:xfrm>
            <a:off x="651143" y="4239898"/>
            <a:ext cx="5141741" cy="1754326"/>
          </a:xfrm>
          <a:prstGeom prst="rect">
            <a:avLst/>
          </a:prstGeom>
          <a:solidFill>
            <a:schemeClr val="accent2">
              <a:lumMod val="20000"/>
              <a:lumOff val="80000"/>
            </a:schemeClr>
          </a:solidFill>
        </p:spPr>
        <p:txBody>
          <a:bodyPr wrap="square">
            <a:spAutoFit/>
          </a:bodyPr>
          <a:lstStyle/>
          <a:p>
            <a:pPr algn="just"/>
            <a:r>
              <a:rPr lang="en-US" sz="3600" b="1" i="1" dirty="0" err="1">
                <a:solidFill>
                  <a:srgbClr val="C00000"/>
                </a:solidFill>
                <a:latin typeface="Cambria" panose="02040503050406030204" pitchFamily="18" charset="0"/>
                <a:ea typeface="Cambria" panose="02040503050406030204" pitchFamily="18" charset="0"/>
              </a:rPr>
              <a:t>Khi</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được</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chiếu</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sáng</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thì</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phía</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sau</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vật</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cản</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sáng</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có</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bóng</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của</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vật</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đó</a:t>
            </a:r>
            <a:r>
              <a:rPr lang="en-US" sz="3600" b="1" i="1" dirty="0">
                <a:solidFill>
                  <a:srgbClr val="C00000"/>
                </a:solidFill>
                <a:latin typeface="Cambria" panose="02040503050406030204" pitchFamily="18" charset="0"/>
                <a:ea typeface="Cambria" panose="02040503050406030204" pitchFamily="18" charset="0"/>
              </a:rPr>
              <a:t>. </a:t>
            </a:r>
            <a:endParaRPr lang="en-US" sz="3600" dirty="0"/>
          </a:p>
        </p:txBody>
      </p:sp>
    </p:spTree>
    <p:extLst>
      <p:ext uri="{BB962C8B-B14F-4D97-AF65-F5344CB8AC3E}">
        <p14:creationId xmlns:p14="http://schemas.microsoft.com/office/powerpoint/2010/main" val="401988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4"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40468" y="1108953"/>
            <a:ext cx="11692647" cy="5535038"/>
          </a:xfrm>
          <a:prstGeom prst="rect">
            <a:avLst/>
          </a:prstGeom>
          <a:solidFill>
            <a:schemeClr val="bg1">
              <a:alpha val="87000"/>
            </a:schemeClr>
          </a:solidFill>
          <a:ln>
            <a:prstDash val="dashDot"/>
          </a:ln>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868068" y="1758481"/>
            <a:ext cx="4276301" cy="1532334"/>
          </a:xfrm>
          <a:prstGeom prst="roundRect">
            <a:avLst/>
          </a:prstGeom>
          <a:solidFill>
            <a:schemeClr val="accent4">
              <a:lumMod val="75000"/>
            </a:schemeClr>
          </a:solidFill>
          <a:ln w="38100">
            <a:solidFill>
              <a:schemeClr val="tx1"/>
            </a:solidFill>
            <a:prstDash val="dashDot"/>
          </a:ln>
          <a:effectLst>
            <a:outerShdw blurRad="63500" sx="102000" sy="102000" algn="ctr" rotWithShape="0">
              <a:prstClr val="black">
                <a:alpha val="40000"/>
              </a:prstClr>
            </a:outerShdw>
          </a:effectLst>
        </p:spPr>
        <p:txBody>
          <a:bodyPr wrap="square">
            <a:spAutoFit/>
          </a:bodyPr>
          <a:lstStyle/>
          <a:p>
            <a:pPr algn="ctr"/>
            <a:r>
              <a:rPr lang="pt-BR" sz="2800" i="1" dirty="0">
                <a:solidFill>
                  <a:schemeClr val="bg1"/>
                </a:solidFill>
                <a:latin typeface="Cambria" panose="02040503050406030204" pitchFamily="18" charset="0"/>
                <a:ea typeface="Cambria" panose="02040503050406030204" pitchFamily="18" charset="0"/>
              </a:rPr>
              <a:t>Kích thước của bóng phụ thuộc vào yếu tố nào và phụ thuộc như thế nào?</a:t>
            </a:r>
            <a:endParaRPr lang="en-US" sz="7200" b="1" dirty="0">
              <a:solidFill>
                <a:schemeClr val="bg1"/>
              </a:solidFill>
              <a:latin typeface="Cambria" panose="02040503050406030204" pitchFamily="18" charset="0"/>
              <a:ea typeface="Cambria" panose="02040503050406030204" pitchFamily="18" charset="0"/>
            </a:endParaRPr>
          </a:p>
        </p:txBody>
      </p:sp>
      <p:sp>
        <p:nvSpPr>
          <p:cNvPr id="14" name="Rectangle 13"/>
          <p:cNvSpPr/>
          <p:nvPr/>
        </p:nvSpPr>
        <p:spPr>
          <a:xfrm>
            <a:off x="5532699" y="1514861"/>
            <a:ext cx="6400800" cy="4093428"/>
          </a:xfrm>
          <a:prstGeom prst="rect">
            <a:avLst/>
          </a:prstGeom>
        </p:spPr>
        <p:txBody>
          <a:bodyPr wrap="square">
            <a:spAutoFit/>
          </a:bodyPr>
          <a:lstStyle/>
          <a:p>
            <a:pPr algn="just"/>
            <a:r>
              <a:rPr lang="pt-BR" sz="2600" dirty="0">
                <a:latin typeface="Cambria" panose="02040503050406030204" pitchFamily="18" charset="0"/>
                <a:ea typeface="Cambria" panose="02040503050406030204" pitchFamily="18" charset="0"/>
              </a:rPr>
              <a:t>Tiếp tục tiến hành thí nghiệm 3 Dự đoán thay đổi kích thước bóng của ngôi sao khi:</a:t>
            </a:r>
          </a:p>
          <a:p>
            <a:pPr algn="just"/>
            <a:endParaRPr lang="pt-BR" sz="2600" dirty="0">
              <a:latin typeface="Cambria" panose="02040503050406030204" pitchFamily="18" charset="0"/>
              <a:ea typeface="Cambria" panose="02040503050406030204" pitchFamily="18" charset="0"/>
            </a:endParaRPr>
          </a:p>
          <a:p>
            <a:pPr algn="just"/>
            <a:r>
              <a:rPr lang="pt-BR" sz="2600" i="1" dirty="0">
                <a:solidFill>
                  <a:srgbClr val="C00000"/>
                </a:solidFill>
                <a:latin typeface="Cambria" panose="02040503050406030204" pitchFamily="18" charset="0"/>
                <a:ea typeface="Cambria" panose="02040503050406030204" pitchFamily="18" charset="0"/>
              </a:rPr>
              <a:t>+ Di chuyển đèn lại gần ngôi sao.</a:t>
            </a:r>
          </a:p>
          <a:p>
            <a:pPr algn="just"/>
            <a:endParaRPr lang="pt-BR" sz="2600" i="1" dirty="0">
              <a:solidFill>
                <a:srgbClr val="C00000"/>
              </a:solidFill>
              <a:latin typeface="Cambria" panose="02040503050406030204" pitchFamily="18" charset="0"/>
              <a:ea typeface="Cambria" panose="02040503050406030204" pitchFamily="18" charset="0"/>
            </a:endParaRPr>
          </a:p>
          <a:p>
            <a:pPr algn="just"/>
            <a:r>
              <a:rPr lang="pt-BR" sz="2600" i="1" dirty="0">
                <a:solidFill>
                  <a:srgbClr val="C00000"/>
                </a:solidFill>
                <a:latin typeface="Cambria" panose="02040503050406030204" pitchFamily="18" charset="0"/>
                <a:ea typeface="Cambria" panose="02040503050406030204" pitchFamily="18" charset="0"/>
              </a:rPr>
              <a:t>+ Di chuyển đèn ra xa ngôi sao.</a:t>
            </a:r>
          </a:p>
          <a:p>
            <a:pPr algn="just"/>
            <a:endParaRPr lang="pt-BR" sz="2600" i="1" dirty="0">
              <a:solidFill>
                <a:srgbClr val="C00000"/>
              </a:solidFill>
              <a:latin typeface="Cambria" panose="02040503050406030204" pitchFamily="18" charset="0"/>
              <a:ea typeface="Cambria" panose="02040503050406030204" pitchFamily="18" charset="0"/>
            </a:endParaRPr>
          </a:p>
          <a:p>
            <a:r>
              <a:rPr lang="pt-BR" sz="2600" i="1" dirty="0">
                <a:solidFill>
                  <a:srgbClr val="C00000"/>
                </a:solidFill>
                <a:latin typeface="Cambria" panose="02040503050406030204" pitchFamily="18" charset="0"/>
                <a:ea typeface="Cambria" panose="02040503050406030204" pitchFamily="18" charset="0"/>
              </a:rPr>
              <a:t>+ Di chuyển ngôi sao lại gần tấm nhựa trắng.</a:t>
            </a:r>
          </a:p>
          <a:p>
            <a:endParaRPr lang="pt-BR" sz="2600" i="1" dirty="0">
              <a:solidFill>
                <a:srgbClr val="C00000"/>
              </a:solidFill>
              <a:latin typeface="Cambria" panose="02040503050406030204" pitchFamily="18" charset="0"/>
              <a:ea typeface="Cambria" panose="02040503050406030204" pitchFamily="18" charset="0"/>
            </a:endParaRPr>
          </a:p>
          <a:p>
            <a:pPr algn="just"/>
            <a:r>
              <a:rPr lang="pt-BR" sz="2600" i="1" dirty="0">
                <a:solidFill>
                  <a:srgbClr val="C00000"/>
                </a:solidFill>
                <a:latin typeface="Cambria" panose="02040503050406030204" pitchFamily="18" charset="0"/>
                <a:ea typeface="Cambria" panose="02040503050406030204" pitchFamily="18" charset="0"/>
              </a:rPr>
              <a:t>+ Di chuyển ngôi sao lại xa tấm nhựa trắng.</a:t>
            </a:r>
            <a:endParaRPr lang="en-US" sz="2600" i="1" dirty="0">
              <a:solidFill>
                <a:srgbClr val="C0000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4"/>
          <a:stretch>
            <a:fillRect/>
          </a:stretch>
        </p:blipFill>
        <p:spPr>
          <a:xfrm>
            <a:off x="651143" y="108947"/>
            <a:ext cx="11071296" cy="151193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562" y="3819646"/>
            <a:ext cx="5422195" cy="2824345"/>
          </a:xfrm>
          <a:prstGeom prst="rect">
            <a:avLst/>
          </a:prstGeom>
        </p:spPr>
      </p:pic>
      <p:sp>
        <p:nvSpPr>
          <p:cNvPr id="2" name="TextBox 1"/>
          <p:cNvSpPr txBox="1"/>
          <p:nvPr/>
        </p:nvSpPr>
        <p:spPr>
          <a:xfrm>
            <a:off x="6263011" y="3099910"/>
            <a:ext cx="2401619" cy="461665"/>
          </a:xfrm>
          <a:prstGeom prst="rect">
            <a:avLst/>
          </a:prstGeom>
          <a:noFill/>
        </p:spPr>
        <p:txBody>
          <a:bodyPr wrap="none" rtlCol="0">
            <a:spAutoFit/>
          </a:bodyPr>
          <a:lstStyle/>
          <a:p>
            <a:r>
              <a:rPr lang="en-US" sz="2400" b="1" i="1" dirty="0">
                <a:latin typeface="Cambria" panose="02040503050406030204" pitchFamily="18" charset="0"/>
                <a:ea typeface="Cambria" panose="02040503050406030204" pitchFamily="18" charset="0"/>
                <a:sym typeface="Wingdings" panose="05000000000000000000" pitchFamily="2" charset="2"/>
              </a:rPr>
              <a:t> </a:t>
            </a:r>
            <a:r>
              <a:rPr lang="en-US" sz="2400" b="1" i="1" dirty="0" err="1">
                <a:latin typeface="Cambria" panose="02040503050406030204" pitchFamily="18" charset="0"/>
                <a:ea typeface="Cambria" panose="02040503050406030204" pitchFamily="18" charset="0"/>
              </a:rPr>
              <a:t>Bóng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lớn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dần</a:t>
            </a:r>
            <a:endParaRPr lang="en-US" sz="2400" b="1" i="1" dirty="0">
              <a:latin typeface="Cambria" panose="02040503050406030204" pitchFamily="18" charset="0"/>
              <a:ea typeface="Cambria" panose="02040503050406030204" pitchFamily="18" charset="0"/>
            </a:endParaRPr>
          </a:p>
        </p:txBody>
      </p:sp>
      <p:sp>
        <p:nvSpPr>
          <p:cNvPr id="10" name="TextBox 9"/>
          <p:cNvSpPr txBox="1"/>
          <p:nvPr/>
        </p:nvSpPr>
        <p:spPr>
          <a:xfrm>
            <a:off x="6263010" y="3892434"/>
            <a:ext cx="2452916" cy="461665"/>
          </a:xfrm>
          <a:prstGeom prst="rect">
            <a:avLst/>
          </a:prstGeom>
          <a:noFill/>
        </p:spPr>
        <p:txBody>
          <a:bodyPr wrap="none" rtlCol="0">
            <a:spAutoFit/>
          </a:bodyPr>
          <a:lstStyle/>
          <a:p>
            <a:r>
              <a:rPr lang="en-US" sz="2400" b="1" i="1" dirty="0">
                <a:latin typeface="Cambria" panose="02040503050406030204" pitchFamily="18" charset="0"/>
                <a:ea typeface="Cambria" panose="02040503050406030204" pitchFamily="18" charset="0"/>
                <a:sym typeface="Wingdings" panose="05000000000000000000" pitchFamily="2" charset="2"/>
              </a:rPr>
              <a:t> </a:t>
            </a:r>
            <a:r>
              <a:rPr lang="en-US" sz="2400" b="1" i="1" dirty="0" err="1">
                <a:latin typeface="Cambria" panose="02040503050406030204" pitchFamily="18" charset="0"/>
                <a:ea typeface="Cambria" panose="02040503050406030204" pitchFamily="18" charset="0"/>
              </a:rPr>
              <a:t>Bóng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nhỏ</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dần</a:t>
            </a:r>
            <a:endParaRPr lang="en-US" sz="2400" b="1" i="1" dirty="0">
              <a:latin typeface="Cambria" panose="02040503050406030204" pitchFamily="18" charset="0"/>
              <a:ea typeface="Cambria" panose="02040503050406030204" pitchFamily="18" charset="0"/>
            </a:endParaRPr>
          </a:p>
        </p:txBody>
      </p:sp>
      <p:sp>
        <p:nvSpPr>
          <p:cNvPr id="11" name="TextBox 10"/>
          <p:cNvSpPr txBox="1"/>
          <p:nvPr/>
        </p:nvSpPr>
        <p:spPr>
          <a:xfrm>
            <a:off x="6263010" y="4760007"/>
            <a:ext cx="2452916" cy="461665"/>
          </a:xfrm>
          <a:prstGeom prst="rect">
            <a:avLst/>
          </a:prstGeom>
          <a:noFill/>
        </p:spPr>
        <p:txBody>
          <a:bodyPr wrap="none" rtlCol="0">
            <a:spAutoFit/>
          </a:bodyPr>
          <a:lstStyle/>
          <a:p>
            <a:r>
              <a:rPr lang="en-US" sz="2400" b="1" i="1" dirty="0">
                <a:latin typeface="Cambria" panose="02040503050406030204" pitchFamily="18" charset="0"/>
                <a:ea typeface="Cambria" panose="02040503050406030204" pitchFamily="18" charset="0"/>
                <a:sym typeface="Wingdings" panose="05000000000000000000" pitchFamily="2" charset="2"/>
              </a:rPr>
              <a:t> </a:t>
            </a:r>
            <a:r>
              <a:rPr lang="en-US" sz="2400" b="1" i="1" dirty="0" err="1">
                <a:latin typeface="Cambria" panose="02040503050406030204" pitchFamily="18" charset="0"/>
                <a:ea typeface="Cambria" panose="02040503050406030204" pitchFamily="18" charset="0"/>
              </a:rPr>
              <a:t>Bóng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nhỏ</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dần</a:t>
            </a:r>
            <a:endParaRPr lang="en-US" sz="2400" b="1" i="1" dirty="0">
              <a:latin typeface="Cambria" panose="02040503050406030204" pitchFamily="18" charset="0"/>
              <a:ea typeface="Cambria" panose="02040503050406030204" pitchFamily="18" charset="0"/>
            </a:endParaRPr>
          </a:p>
        </p:txBody>
      </p:sp>
      <p:sp>
        <p:nvSpPr>
          <p:cNvPr id="12" name="TextBox 11"/>
          <p:cNvSpPr txBox="1"/>
          <p:nvPr/>
        </p:nvSpPr>
        <p:spPr>
          <a:xfrm>
            <a:off x="6263010" y="5552532"/>
            <a:ext cx="2401619" cy="461665"/>
          </a:xfrm>
          <a:prstGeom prst="rect">
            <a:avLst/>
          </a:prstGeom>
          <a:noFill/>
        </p:spPr>
        <p:txBody>
          <a:bodyPr wrap="none" rtlCol="0">
            <a:spAutoFit/>
          </a:bodyPr>
          <a:lstStyle/>
          <a:p>
            <a:r>
              <a:rPr lang="en-US" sz="2400" b="1" i="1" dirty="0">
                <a:latin typeface="Cambria" panose="02040503050406030204" pitchFamily="18" charset="0"/>
                <a:ea typeface="Cambria" panose="02040503050406030204" pitchFamily="18" charset="0"/>
                <a:sym typeface="Wingdings" panose="05000000000000000000" pitchFamily="2" charset="2"/>
              </a:rPr>
              <a:t> </a:t>
            </a:r>
            <a:r>
              <a:rPr lang="en-US" sz="2400" b="1" i="1" dirty="0" err="1">
                <a:latin typeface="Cambria" panose="02040503050406030204" pitchFamily="18" charset="0"/>
                <a:ea typeface="Cambria" panose="02040503050406030204" pitchFamily="18" charset="0"/>
              </a:rPr>
              <a:t>Bóng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lớn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dần</a:t>
            </a:r>
            <a:endParaRPr lang="en-US" sz="2400" b="1" i="1" dirty="0">
              <a:latin typeface="Cambria" panose="02040503050406030204" pitchFamily="18" charset="0"/>
              <a:ea typeface="Cambria" panose="02040503050406030204" pitchFamily="18" charset="0"/>
            </a:endParaRPr>
          </a:p>
        </p:txBody>
      </p:sp>
      <p:sp>
        <p:nvSpPr>
          <p:cNvPr id="4" name="Rectangle 3"/>
          <p:cNvSpPr/>
          <p:nvPr/>
        </p:nvSpPr>
        <p:spPr>
          <a:xfrm>
            <a:off x="529872" y="3436567"/>
            <a:ext cx="5031129" cy="3108543"/>
          </a:xfrm>
          <a:prstGeom prst="rect">
            <a:avLst/>
          </a:prstGeom>
          <a:solidFill>
            <a:srgbClr val="C00000"/>
          </a:solidFill>
          <a:ln w="19050">
            <a:solidFill>
              <a:schemeClr val="tx1"/>
            </a:solidFill>
          </a:ln>
        </p:spPr>
        <p:txBody>
          <a:bodyPr wrap="square">
            <a:spAutoFit/>
          </a:bodyPr>
          <a:lstStyle/>
          <a:p>
            <a:pPr algn="just"/>
            <a:r>
              <a:rPr lang="vi-VN" sz="2800" dirty="0">
                <a:solidFill>
                  <a:schemeClr val="bg1"/>
                </a:solidFill>
                <a:latin typeface="Cambria" panose="02040503050406030204" pitchFamily="18" charset="0"/>
                <a:ea typeface="Cambria" panose="02040503050406030204" pitchFamily="18" charset="0"/>
              </a:rPr>
              <a:t>Bóng của một vật thay đổi kích thước khi vị trí của vật hoặc của vật phát sáng thay đổi. Bóng lớn dần khi khoảng cách giữa vật và vật phát sáng nhỏ dần, bóng nhỏ dần khi khoảng cách giữa vật và vật phát sáng xa dần.</a:t>
            </a:r>
            <a:endParaRPr lang="en-US" sz="28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7309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ppt_x"/>
                                          </p:val>
                                        </p:tav>
                                        <p:tav tm="100000">
                                          <p:val>
                                            <p:strVal val="#ppt_x"/>
                                          </p:val>
                                        </p:tav>
                                      </p:tavLst>
                                    </p:anim>
                                    <p:anim calcmode="lin" valueType="num">
                                      <p:cBhvr additive="base">
                                        <p:cTn id="4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2" grpId="0"/>
      <p:bldP spid="10" grpId="0"/>
      <p:bldP spid="11" grpId="0"/>
      <p:bldP spid="12"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233822" y="636607"/>
            <a:ext cx="11692647" cy="5509549"/>
          </a:xfrm>
          <a:prstGeom prst="rect">
            <a:avLst/>
          </a:prstGeom>
          <a:solidFill>
            <a:schemeClr val="bg1">
              <a:alpha val="87000"/>
            </a:schemeClr>
          </a:solidFill>
          <a:ln>
            <a:prstDash val="dashDot"/>
          </a:ln>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462661" y="1919982"/>
            <a:ext cx="11234968" cy="3970318"/>
          </a:xfrm>
          <a:prstGeom prst="rect">
            <a:avLst/>
          </a:prstGeom>
        </p:spPr>
        <p:txBody>
          <a:bodyPr wrap="square">
            <a:spAutoFit/>
          </a:bodyPr>
          <a:lstStyle/>
          <a:p>
            <a:pPr marL="571500" indent="-571500" algn="just">
              <a:buFont typeface="Wingdings" panose="05000000000000000000" pitchFamily="2" charset="2"/>
              <a:buChar char="§"/>
            </a:pPr>
            <a:r>
              <a:rPr lang="en-US" sz="3600" dirty="0" err="1">
                <a:latin typeface="Cambria" panose="02040503050406030204" pitchFamily="18" charset="0"/>
                <a:ea typeface="Cambria" panose="02040503050406030204" pitchFamily="18" charset="0"/>
              </a:rPr>
              <a:t>Khi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được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chiếu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thì</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phía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sau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cản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bóng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đó</a:t>
            </a:r>
            <a:r>
              <a:rPr lang="en-US" sz="3600" dirty="0">
                <a:latin typeface="Cambria" panose="02040503050406030204" pitchFamily="18" charset="0"/>
                <a:ea typeface="Cambria" panose="02040503050406030204" pitchFamily="18" charset="0"/>
              </a:rPr>
              <a:t>. </a:t>
            </a:r>
          </a:p>
          <a:p>
            <a:pPr marL="571500" indent="-571500" algn="just">
              <a:buFont typeface="Wingdings" panose="05000000000000000000" pitchFamily="2" charset="2"/>
              <a:buChar char="§"/>
            </a:pPr>
            <a:r>
              <a:rPr lang="vi-VN" sz="3600" dirty="0">
                <a:latin typeface="Cambria" panose="02040503050406030204" pitchFamily="18" charset="0"/>
                <a:ea typeface="Cambria" panose="02040503050406030204" pitchFamily="18" charset="0"/>
              </a:rPr>
              <a:t>Bóng của một vật thay đổi kích thước khi vị trí của vật hoặc của vật phát sáng thay đổi. Bóng lớn dần khi khoảng cách giữa vật và vật phát sáng nhỏ dần, bóng nhỏ dần khi khoảng cách giữa vật và vật phát sáng xa dần.</a:t>
            </a:r>
            <a:endParaRPr lang="en-US" sz="3600" dirty="0">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4"/>
          <a:stretch>
            <a:fillRect/>
          </a:stretch>
        </p:blipFill>
        <p:spPr>
          <a:xfrm>
            <a:off x="3907347" y="863571"/>
            <a:ext cx="4511431" cy="1457070"/>
          </a:xfrm>
          <a:prstGeom prst="rect">
            <a:avLst/>
          </a:prstGeom>
        </p:spPr>
      </p:pic>
    </p:spTree>
    <p:extLst>
      <p:ext uri="{BB962C8B-B14F-4D97-AF65-F5344CB8AC3E}">
        <p14:creationId xmlns:p14="http://schemas.microsoft.com/office/powerpoint/2010/main" val="98716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61" y="632570"/>
            <a:ext cx="12045639" cy="5571460"/>
          </a:xfrm>
          <a:prstGeom prst="rect">
            <a:avLst/>
          </a:prstGeom>
        </p:spPr>
      </p:pic>
    </p:spTree>
    <p:extLst>
      <p:ext uri="{BB962C8B-B14F-4D97-AF65-F5344CB8AC3E}">
        <p14:creationId xmlns:p14="http://schemas.microsoft.com/office/powerpoint/2010/main" val="39164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490</TotalTime>
  <Words>590</Words>
  <Application>Microsoft Office PowerPoint</Application>
  <PresentationFormat>Widescreen</PresentationFormat>
  <Paragraphs>53</Paragraphs>
  <Slides>11</Slides>
  <Notes>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11</vt:i4>
      </vt:variant>
    </vt:vector>
  </HeadingPairs>
  <TitlesOfParts>
    <vt:vector size="22" baseType="lpstr">
      <vt:lpstr>#9Slide05 SVNVanilla Daisy Pro</vt:lpstr>
      <vt:lpstr>#9Slide07 HoneyCream</vt:lpstr>
      <vt:lpstr>Arial</vt:lpstr>
      <vt:lpstr>Calibri</vt:lpstr>
      <vt:lpstr>Calibri Light</vt:lpstr>
      <vt:lpstr>Cambria</vt:lpstr>
      <vt:lpstr>SVN-Newton</vt:lpstr>
      <vt:lpstr>Times New Roman</vt:lpstr>
      <vt:lpstr>Wingdings</vt:lpstr>
      <vt:lpstr>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Ngọc Đỗ</cp:lastModifiedBy>
  <cp:revision>32</cp:revision>
  <dcterms:created xsi:type="dcterms:W3CDTF">2023-08-27T04:24:13Z</dcterms:created>
  <dcterms:modified xsi:type="dcterms:W3CDTF">2023-10-23T06:47:08Z</dcterms:modified>
</cp:coreProperties>
</file>