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7" r:id="rId2"/>
    <p:sldId id="270" r:id="rId3"/>
    <p:sldId id="271" r:id="rId4"/>
    <p:sldId id="290" r:id="rId5"/>
    <p:sldId id="272" r:id="rId6"/>
    <p:sldId id="273" r:id="rId7"/>
    <p:sldId id="283" r:id="rId8"/>
    <p:sldId id="288" r:id="rId9"/>
  </p:sldIdLst>
  <p:sldSz cx="12192000" cy="6858000"/>
  <p:notesSz cx="6858000" cy="9144000"/>
  <p:embeddedFontLst>
    <p:embeddedFont>
      <p:font typeface="等线" panose="02010600030101010101" pitchFamily="2" charset="-12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B45"/>
    <a:srgbClr val="EEA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1" autoAdjust="0"/>
    <p:restoredTop sz="94660"/>
  </p:normalViewPr>
  <p:slideViewPr>
    <p:cSldViewPr snapToGrid="0">
      <p:cViewPr varScale="1">
        <p:scale>
          <a:sx n="76" d="100"/>
          <a:sy n="76" d="100"/>
        </p:scale>
        <p:origin x="36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67EDD-28DD-4FC1-81A9-7174FAA145CB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D85C-413D-4CD1-98C1-DAD924B3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3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defTabSz="914400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 defTabSz="914400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 defTabSz="914400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algn="ctr" defTabSz="914400"/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Qùa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–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–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400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200" u="sng" dirty="0">
                <a:solidFill>
                  <a:srgbClr val="002060"/>
                </a:solidFill>
              </a:rPr>
              <a:t>0382348780</a:t>
            </a:r>
            <a:r>
              <a:rPr lang="en-US" sz="1200" dirty="0">
                <a:solidFill>
                  <a:srgbClr val="002060"/>
                </a:solidFill>
              </a:rPr>
              <a:t> - </a:t>
            </a:r>
            <a:r>
              <a:rPr lang="en-US" sz="1200" u="sng" dirty="0">
                <a:solidFill>
                  <a:srgbClr val="002060"/>
                </a:solidFill>
              </a:rPr>
              <a:t>0984848929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6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16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04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4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5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3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10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6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FBF0B4F-E5CE-477A-A673-454553CEA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EEFF600-4127-4CD5-8D5B-F39CF3E79364}"/>
              </a:ext>
            </a:extLst>
          </p:cNvPr>
          <p:cNvGrpSpPr/>
          <p:nvPr userDrawn="1"/>
        </p:nvGrpSpPr>
        <p:grpSpPr>
          <a:xfrm>
            <a:off x="3788" y="5033779"/>
            <a:ext cx="12188212" cy="2163708"/>
            <a:chOff x="-69575" y="4694291"/>
            <a:chExt cx="12188212" cy="216370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0A33901-C0FD-4B2E-B7A3-1110664F4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2BC5098-1A16-48BF-952E-080420370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5584FF3-C22C-44DB-A7A7-8AFEBB70B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C83E47CD-5457-442D-9A79-ABD409B842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08069" y="-2142254"/>
            <a:ext cx="6352692" cy="10850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16"/>
          <p:cNvSpPr/>
          <p:nvPr userDrawn="1"/>
        </p:nvSpPr>
        <p:spPr>
          <a:xfrm flipH="1">
            <a:off x="10857867" y="-38249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Măng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 non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1EAF5"/>
              </a:solidFill>
              <a:effectLst/>
              <a:uLnTx/>
              <a:uFillTx/>
              <a:latin typeface="UTM Helve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1693" y="-2161646"/>
            <a:ext cx="2207680" cy="3758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171" y="3185752"/>
            <a:ext cx="2207680" cy="3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6"/>
          <p:cNvSpPr/>
          <p:nvPr userDrawn="1"/>
        </p:nvSpPr>
        <p:spPr>
          <a:xfrm flipH="1">
            <a:off x="10860781" y="0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UTM Edwardian" panose="02040603050506020204" pitchFamily="18" charset="0"/>
                <a:ea typeface="字体视界-狮子座体" panose="02000500000000000000" pitchFamily="2" charset="-122"/>
                <a:cs typeface="+mn-cs"/>
              </a:rPr>
              <a:t>Măng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UTM Edwardian" panose="02040603050506020204" pitchFamily="18" charset="0"/>
                <a:ea typeface="字体视界-狮子座体" panose="02000500000000000000" pitchFamily="2" charset="-122"/>
                <a:cs typeface="+mn-cs"/>
              </a:rPr>
              <a:t> Non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UTM Edwardian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1693" y="-2161646"/>
            <a:ext cx="2207680" cy="3758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171" y="3185752"/>
            <a:ext cx="2207680" cy="3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1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50382710-EE09-4ED9-BCFC-98D87577F06E}"/>
              </a:ext>
            </a:extLst>
          </p:cNvPr>
          <p:cNvGrpSpPr/>
          <p:nvPr/>
        </p:nvGrpSpPr>
        <p:grpSpPr>
          <a:xfrm>
            <a:off x="-115907" y="-2081328"/>
            <a:ext cx="12231983" cy="2202195"/>
            <a:chOff x="-16409" y="-6727"/>
            <a:chExt cx="9125471" cy="167779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88BC31-9BF4-4DD1-9BAE-17BBF362D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5AD22B6-5437-43C9-B3DF-A7B7A6330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8E31355A-947A-4780-9237-F3D5A5FE60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408086" y="1794160"/>
            <a:ext cx="852242" cy="619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4" y="5185201"/>
            <a:ext cx="621445" cy="973912"/>
          </a:xfrm>
          <a:prstGeom prst="rect">
            <a:avLst/>
          </a:prstGeom>
        </p:spPr>
      </p:pic>
      <p:pic>
        <p:nvPicPr>
          <p:cNvPr id="1028" name="Picture 4" descr="sách từ điển , tiếng việt thông dụng , minh thắng book , Thành Yến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67" b="97557" l="9916" r="89662">
                        <a14:foregroundMark x1="27637" y1="13264" x2="27637" y2="13264"/>
                        <a14:foregroundMark x1="42827" y1="15532" x2="42827" y2="15532"/>
                        <a14:foregroundMark x1="38819" y1="13438" x2="38186" y2="13438"/>
                        <a14:foregroundMark x1="30802" y1="14660" x2="30802" y2="14660"/>
                        <a14:foregroundMark x1="30802" y1="14660" x2="30802" y2="14660"/>
                        <a14:foregroundMark x1="48312" y1="11518" x2="48312" y2="11518"/>
                        <a14:foregroundMark x1="48312" y1="11518" x2="48312" y2="11518"/>
                        <a14:foregroundMark x1="56540" y1="13613" x2="56540" y2="13613"/>
                        <a14:foregroundMark x1="59072" y1="14311" x2="60127" y2="14311"/>
                        <a14:foregroundMark x1="67722" y1="14136" x2="67722" y2="14136"/>
                        <a14:foregroundMark x1="69409" y1="13787" x2="74051" y2="13438"/>
                        <a14:foregroundMark x1="76371" y1="12216" x2="76371" y2="12216"/>
                        <a14:foregroundMark x1="78481" y1="13613" x2="78481" y2="13613"/>
                        <a14:foregroundMark x1="78903" y1="13962" x2="78903" y2="13962"/>
                        <a14:foregroundMark x1="79747" y1="14136" x2="79747" y2="14136"/>
                        <a14:foregroundMark x1="68354" y1="15532" x2="66878" y2="15881"/>
                        <a14:foregroundMark x1="61181" y1="14136" x2="61181" y2="14136"/>
                        <a14:foregroundMark x1="61181" y1="14136" x2="61181" y2="14136"/>
                        <a14:foregroundMark x1="61181" y1="14136" x2="60549" y2="14136"/>
                        <a14:foregroundMark x1="53165" y1="13613" x2="53165" y2="13613"/>
                        <a14:foregroundMark x1="51055" y1="13613" x2="51055" y2="13613"/>
                        <a14:foregroundMark x1="48523" y1="13264" x2="48523" y2="13264"/>
                        <a14:foregroundMark x1="48523" y1="13264" x2="48523" y2="13264"/>
                        <a14:foregroundMark x1="47890" y1="13264" x2="47890" y2="13264"/>
                        <a14:foregroundMark x1="44515" y1="13264" x2="43038" y2="12914"/>
                        <a14:foregroundMark x1="39030" y1="12391" x2="39030" y2="12391"/>
                        <a14:foregroundMark x1="38397" y1="12391" x2="38397" y2="12391"/>
                        <a14:foregroundMark x1="35654" y1="12565" x2="35654" y2="12565"/>
                        <a14:foregroundMark x1="33544" y1="13089" x2="33544" y2="13089"/>
                        <a14:foregroundMark x1="33122" y1="13089" x2="33122" y2="1308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475">
            <a:off x="9478611" y="3804580"/>
            <a:ext cx="2321406" cy="280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086" y="112037"/>
            <a:ext cx="10156816" cy="63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027D1CC1-6603-4CAE-AFDC-8F76EAD0B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0035" y="3712190"/>
            <a:ext cx="2911990" cy="314581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506180" y="1096060"/>
            <a:ext cx="76477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vi-VN" sz="4800" b="1" dirty="0">
                <a:solidFill>
                  <a:srgbClr val="48B66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hướng dẫn và thực hành sử dụng từ điển:</a:t>
            </a:r>
            <a:endParaRPr kumimoji="0" lang="en-US" altLang="vi-VN" sz="4800" b="0" i="0" u="none" strike="noStrike" kern="1200" cap="none" spc="0" normalizeH="0" baseline="0" noProof="0" dirty="0">
              <a:ln>
                <a:noFill/>
              </a:ln>
              <a:solidFill>
                <a:srgbClr val="48B6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56351" y="-146018"/>
            <a:ext cx="3253600" cy="3253600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76378" y="1157616"/>
            <a:ext cx="15881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7200" b="1" i="0" u="none" strike="noStrike" kern="1200" cap="none" spc="0" normalizeH="0" baseline="0" noProof="0" dirty="0">
                <a:ln w="28575">
                  <a:solidFill>
                    <a:srgbClr val="FFAEA7"/>
                  </a:solidFill>
                </a:ln>
                <a:solidFill>
                  <a:srgbClr val="593F3D"/>
                </a:solidFill>
                <a:effectLst/>
                <a:uLnTx/>
                <a:uFillTx/>
                <a:latin typeface="UVF Blenda Script" panose="02040603050506020204" pitchFamily="18" charset="0"/>
                <a:ea typeface="+mn-ea"/>
                <a:cs typeface="Times New Roman" panose="02020603050405020304" pitchFamily="18" charset="0"/>
              </a:rPr>
              <a:t>1.</a:t>
            </a:r>
            <a:endParaRPr kumimoji="0" lang="en-US" altLang="vi-VN" sz="7200" b="0" i="0" u="none" strike="noStrike" kern="1200" cap="none" spc="0" normalizeH="0" baseline="0" noProof="0" dirty="0">
              <a:ln w="28575">
                <a:solidFill>
                  <a:srgbClr val="FFAEA7"/>
                </a:solidFill>
              </a:ln>
              <a:solidFill>
                <a:srgbClr val="593F3D"/>
              </a:solidFill>
              <a:effectLst/>
              <a:uLnTx/>
              <a:uFillTx/>
              <a:latin typeface="UVF Blenda Script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矩形 16">
            <a:extLst>
              <a:ext uri="{FF2B5EF4-FFF2-40B4-BE49-F238E27FC236}">
                <a16:creationId xmlns:a16="http://schemas.microsoft.com/office/drawing/2014/main" id="{1F3BDB4D-EE4C-4045-A530-831927839DD2}"/>
              </a:ext>
            </a:extLst>
          </p:cNvPr>
          <p:cNvSpPr/>
          <p:nvPr/>
        </p:nvSpPr>
        <p:spPr>
          <a:xfrm flipH="1">
            <a:off x="10710784" y="5420069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MNT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1EAF5"/>
              </a:solidFill>
              <a:effectLst/>
              <a:uLnTx/>
              <a:uFillTx/>
              <a:latin typeface="UTM Helve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  <p:pic>
        <p:nvPicPr>
          <p:cNvPr id="13" name="Picture 4" descr="sách từ điển , tiếng việt thông dụng , minh thắng book , Thành Yến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7" b="97557" l="9916" r="89662">
                        <a14:foregroundMark x1="27637" y1="13264" x2="27637" y2="13264"/>
                        <a14:foregroundMark x1="42827" y1="15532" x2="42827" y2="15532"/>
                        <a14:foregroundMark x1="38819" y1="13438" x2="38186" y2="13438"/>
                        <a14:foregroundMark x1="30802" y1="14660" x2="30802" y2="14660"/>
                        <a14:foregroundMark x1="30802" y1="14660" x2="30802" y2="14660"/>
                        <a14:foregroundMark x1="48312" y1="11518" x2="48312" y2="11518"/>
                        <a14:foregroundMark x1="48312" y1="11518" x2="48312" y2="11518"/>
                        <a14:foregroundMark x1="56540" y1="13613" x2="56540" y2="13613"/>
                        <a14:foregroundMark x1="59072" y1="14311" x2="60127" y2="14311"/>
                        <a14:foregroundMark x1="67722" y1="14136" x2="67722" y2="14136"/>
                        <a14:foregroundMark x1="69409" y1="13787" x2="74051" y2="13438"/>
                        <a14:foregroundMark x1="76371" y1="12216" x2="76371" y2="12216"/>
                        <a14:foregroundMark x1="78481" y1="13613" x2="78481" y2="13613"/>
                        <a14:foregroundMark x1="78903" y1="13962" x2="78903" y2="13962"/>
                        <a14:foregroundMark x1="79747" y1="14136" x2="79747" y2="14136"/>
                        <a14:foregroundMark x1="68354" y1="15532" x2="66878" y2="15881"/>
                        <a14:foregroundMark x1="61181" y1="14136" x2="61181" y2="14136"/>
                        <a14:foregroundMark x1="61181" y1="14136" x2="61181" y2="14136"/>
                        <a14:foregroundMark x1="61181" y1="14136" x2="60549" y2="14136"/>
                        <a14:foregroundMark x1="53165" y1="13613" x2="53165" y2="13613"/>
                        <a14:foregroundMark x1="51055" y1="13613" x2="51055" y2="13613"/>
                        <a14:foregroundMark x1="48523" y1="13264" x2="48523" y2="13264"/>
                        <a14:foregroundMark x1="48523" y1="13264" x2="48523" y2="13264"/>
                        <a14:foregroundMark x1="47890" y1="13264" x2="47890" y2="13264"/>
                        <a14:foregroundMark x1="44515" y1="13264" x2="43038" y2="12914"/>
                        <a14:foregroundMark x1="39030" y1="12391" x2="39030" y2="12391"/>
                        <a14:foregroundMark x1="38397" y1="12391" x2="38397" y2="12391"/>
                        <a14:foregroundMark x1="35654" y1="12565" x2="35654" y2="12565"/>
                        <a14:foregroundMark x1="33544" y1="13089" x2="33544" y2="13089"/>
                        <a14:foregroundMark x1="33122" y1="13089" x2="33122" y2="1308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027">
            <a:off x="2455949" y="2423257"/>
            <a:ext cx="2649019" cy="32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ừ Điển Tiếng Việt Thông Dụng - Ham Họ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19" y="2914085"/>
            <a:ext cx="1759685" cy="26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ừ Điển Chính Tả Tiếng Việt ( Tác Phẩm Được Viện Ngôn Ngữ Học Thẩm Định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 r="15592"/>
          <a:stretch/>
        </p:blipFill>
        <p:spPr bwMode="auto">
          <a:xfrm rot="340251">
            <a:off x="7598050" y="2914085"/>
            <a:ext cx="1787249" cy="258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49394" y="2342858"/>
            <a:ext cx="5091196" cy="5091196"/>
            <a:chOff x="5693551" y="-328126"/>
            <a:chExt cx="5091196" cy="5091196"/>
          </a:xfrm>
        </p:grpSpPr>
        <p:pic>
          <p:nvPicPr>
            <p:cNvPr id="21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93551" y="-328126"/>
              <a:ext cx="5091196" cy="5091196"/>
            </a:xfrm>
            <a:prstGeom prst="rect">
              <a:avLst/>
            </a:prstGeom>
          </p:spPr>
        </p:pic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40F9FA12-E66D-431B-A66D-2FAAE9525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9099" y="2217472"/>
              <a:ext cx="33401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ts val="0"/>
                </a:spcBef>
                <a:defRPr sz="4400" b="0" spc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汉仪双线体简" panose="02010600000101010101" pitchFamily="2" charset="-122"/>
                  <a:ea typeface="汉仪双线体简" panose="02010600000101010101" pitchFamily="2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633E3B"/>
                  </a:solidFill>
                  <a:effectLst/>
                  <a:latin typeface="UVF Blenda Script" panose="02040603050506020204" pitchFamily="18" charset="0"/>
                  <a:ea typeface="字体视界-狮子座体" panose="02000500000000000000" pitchFamily="2" charset="-122"/>
                </a:rPr>
                <a:t>Cách sử dụng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633E3B"/>
                  </a:solidFill>
                  <a:effectLst/>
                  <a:latin typeface="UVF Blenda Script" panose="02040603050506020204" pitchFamily="18" charset="0"/>
                  <a:ea typeface="字体视界-狮子座体" panose="02000500000000000000" pitchFamily="2" charset="-122"/>
                </a:rPr>
                <a:t>từ điển</a:t>
              </a:r>
              <a:endParaRPr kumimoji="0" lang="en-US" altLang="zh-CN" sz="2800" b="1" i="0" u="none" strike="noStrike" kern="1200" cap="none" spc="0" normalizeH="0" baseline="0" noProof="0" dirty="0">
                <a:ln w="0"/>
                <a:solidFill>
                  <a:srgbClr val="633E3B"/>
                </a:solidFill>
                <a:effectLst/>
                <a:uLnTx/>
                <a:uFillTx/>
                <a:latin typeface="UVF Blenda Script" panose="02040603050506020204" pitchFamily="18" charset="0"/>
                <a:ea typeface="字体视界-狮子座体" panose="02000500000000000000" pitchFamily="2" charset="-122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0345" y="253474"/>
            <a:ext cx="10791354" cy="1370849"/>
            <a:chOff x="2737381" y="2992529"/>
            <a:chExt cx="7423512" cy="1370849"/>
          </a:xfrm>
        </p:grpSpPr>
        <p:grpSp>
          <p:nvGrpSpPr>
            <p:cNvPr id="35" name="Group 34"/>
            <p:cNvGrpSpPr/>
            <p:nvPr/>
          </p:nvGrpSpPr>
          <p:grpSpPr>
            <a:xfrm>
              <a:off x="2737381" y="2992529"/>
              <a:ext cx="7257519" cy="1007971"/>
              <a:chOff x="2737381" y="2992529"/>
              <a:chExt cx="7257519" cy="1007971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3251200" y="2992529"/>
                <a:ext cx="6743700" cy="1007971"/>
              </a:xfrm>
              <a:prstGeom prst="roundRect">
                <a:avLst/>
              </a:prstGeom>
              <a:ln>
                <a:prstDash val="dash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737381" y="2992529"/>
                <a:ext cx="736069" cy="96308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/>
                  <a:t>1</a:t>
                </a:r>
                <a:endParaRPr lang="en-US" sz="4400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639443" y="3163049"/>
              <a:ext cx="65214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Chọn từ điển thích hợp với học sinh tiểu học.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92845" y="1455324"/>
            <a:ext cx="6629399" cy="1929489"/>
            <a:chOff x="2211207" y="2950138"/>
            <a:chExt cx="7783694" cy="1200329"/>
          </a:xfrm>
        </p:grpSpPr>
        <p:grpSp>
          <p:nvGrpSpPr>
            <p:cNvPr id="40" name="Group 39"/>
            <p:cNvGrpSpPr/>
            <p:nvPr/>
          </p:nvGrpSpPr>
          <p:grpSpPr>
            <a:xfrm>
              <a:off x="2211207" y="2954429"/>
              <a:ext cx="7783693" cy="1157938"/>
              <a:chOff x="2211207" y="2954429"/>
              <a:chExt cx="7783693" cy="1157938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3251200" y="2954429"/>
                <a:ext cx="6743700" cy="1157938"/>
              </a:xfrm>
              <a:prstGeom prst="roundRect">
                <a:avLst/>
              </a:prstGeom>
              <a:ln>
                <a:prstDash val="dash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211207" y="3218192"/>
                <a:ext cx="1262245" cy="67421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/>
                  <a:t>2</a:t>
                </a:r>
                <a:endParaRPr lang="en-US" sz="44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473451" y="2950138"/>
              <a:ext cx="65214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Đọc </a:t>
              </a:r>
              <a:r>
                <a:rPr lang="vi-VN" sz="3600" i="1" dirty="0">
                  <a:latin typeface="Cambria" panose="02040503050406030204" pitchFamily="18" charset="0"/>
                  <a:ea typeface="Cambria" panose="02040503050406030204" pitchFamily="18" charset="0"/>
                </a:rPr>
                <a:t>Hướng dẫn sử dụng </a:t>
              </a:r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(cách sắp xếp mục từ và các thông tin cần thiết khác)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74" name="Picture 2" descr="https://img.loigiaihay.com/picture/2023/0417/1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6" t="28779" b="31568"/>
          <a:stretch/>
        </p:blipFill>
        <p:spPr bwMode="auto">
          <a:xfrm>
            <a:off x="4718068" y="3552147"/>
            <a:ext cx="6991330" cy="2975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77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49394" y="2342858"/>
            <a:ext cx="5091196" cy="5091196"/>
            <a:chOff x="5693551" y="-328126"/>
            <a:chExt cx="5091196" cy="5091196"/>
          </a:xfrm>
        </p:grpSpPr>
        <p:pic>
          <p:nvPicPr>
            <p:cNvPr id="21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93551" y="-328126"/>
              <a:ext cx="5091196" cy="5091196"/>
            </a:xfrm>
            <a:prstGeom prst="rect">
              <a:avLst/>
            </a:prstGeom>
          </p:spPr>
        </p:pic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40F9FA12-E66D-431B-A66D-2FAAE9525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9099" y="2217472"/>
              <a:ext cx="33401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ts val="0"/>
                </a:spcBef>
                <a:defRPr sz="4400" b="0" spc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汉仪双线体简" panose="02010600000101010101" pitchFamily="2" charset="-122"/>
                  <a:ea typeface="汉仪双线体简" panose="02010600000101010101" pitchFamily="2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633E3B"/>
                  </a:solidFill>
                  <a:effectLst/>
                  <a:latin typeface="UVF Blenda Script" panose="02040603050506020204" pitchFamily="18" charset="0"/>
                  <a:ea typeface="字体视界-狮子座体" panose="02000500000000000000" pitchFamily="2" charset="-122"/>
                </a:rPr>
                <a:t>Cách sử dụng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633E3B"/>
                  </a:solidFill>
                  <a:effectLst/>
                  <a:latin typeface="UVF Blenda Script" panose="02040603050506020204" pitchFamily="18" charset="0"/>
                  <a:ea typeface="字体视界-狮子座体" panose="02000500000000000000" pitchFamily="2" charset="-122"/>
                </a:rPr>
                <a:t>từ điển</a:t>
              </a:r>
              <a:endParaRPr kumimoji="0" lang="en-US" altLang="zh-CN" sz="2800" b="1" i="0" u="none" strike="noStrike" kern="1200" cap="none" spc="0" normalizeH="0" baseline="0" noProof="0" dirty="0">
                <a:ln w="0"/>
                <a:solidFill>
                  <a:srgbClr val="633E3B"/>
                </a:solidFill>
                <a:effectLst/>
                <a:uLnTx/>
                <a:uFillTx/>
                <a:latin typeface="UVF Blenda Script" panose="02040603050506020204" pitchFamily="18" charset="0"/>
                <a:ea typeface="字体视界-狮子座体" panose="02000500000000000000" pitchFamily="2" charset="-122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0345" y="253474"/>
            <a:ext cx="10791354" cy="1007971"/>
            <a:chOff x="2737381" y="2992529"/>
            <a:chExt cx="7423512" cy="1007971"/>
          </a:xfrm>
        </p:grpSpPr>
        <p:grpSp>
          <p:nvGrpSpPr>
            <p:cNvPr id="35" name="Group 34"/>
            <p:cNvGrpSpPr/>
            <p:nvPr/>
          </p:nvGrpSpPr>
          <p:grpSpPr>
            <a:xfrm>
              <a:off x="2737381" y="2992529"/>
              <a:ext cx="4007544" cy="1007971"/>
              <a:chOff x="2737381" y="2992529"/>
              <a:chExt cx="4007544" cy="1007971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3251200" y="2992529"/>
                <a:ext cx="3493725" cy="1007971"/>
              </a:xfrm>
              <a:prstGeom prst="roundRect">
                <a:avLst/>
              </a:prstGeom>
              <a:ln>
                <a:prstDash val="dash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737381" y="2992529"/>
                <a:ext cx="736069" cy="96308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/>
                  <a:t>3</a:t>
                </a:r>
                <a:endParaRPr lang="en-US" sz="4400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639443" y="3163049"/>
              <a:ext cx="6521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Đọc bảng chữ viết tắt.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28825" y="4959731"/>
            <a:ext cx="6593519" cy="1083772"/>
            <a:chOff x="2253334" y="2868556"/>
            <a:chExt cx="7741567" cy="674211"/>
          </a:xfrm>
        </p:grpSpPr>
        <p:grpSp>
          <p:nvGrpSpPr>
            <p:cNvPr id="40" name="Group 39"/>
            <p:cNvGrpSpPr/>
            <p:nvPr/>
          </p:nvGrpSpPr>
          <p:grpSpPr>
            <a:xfrm>
              <a:off x="2253334" y="2868556"/>
              <a:ext cx="7741566" cy="674211"/>
              <a:chOff x="2253334" y="2868556"/>
              <a:chExt cx="7741566" cy="674211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3251200" y="2954430"/>
                <a:ext cx="6743700" cy="588337"/>
              </a:xfrm>
              <a:prstGeom prst="roundRect">
                <a:avLst/>
              </a:prstGeom>
              <a:ln>
                <a:prstDash val="dash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253334" y="2868556"/>
                <a:ext cx="1262245" cy="67421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/>
                  <a:t>4</a:t>
                </a:r>
                <a:endParaRPr lang="en-US" sz="44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473452" y="3027310"/>
              <a:ext cx="6521449" cy="40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Tra từ cần tìm nghĩa.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098" name="Picture 2" descr="https://img.loigiaihay.com/picture/2023/0417/1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37" t="70415" r="7238"/>
          <a:stretch/>
        </p:blipFill>
        <p:spPr bwMode="auto">
          <a:xfrm>
            <a:off x="3756316" y="1431965"/>
            <a:ext cx="7930410" cy="323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2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27862" y="1233340"/>
            <a:ext cx="11350422" cy="6119294"/>
            <a:chOff x="-1134966" y="-1390315"/>
            <a:chExt cx="11350422" cy="611929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269966B-89BF-4E91-B71C-337E0A9F6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34966" y="-237477"/>
              <a:ext cx="4966456" cy="496645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352069" y="-1390315"/>
              <a:ext cx="7863387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D94E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Dựa</a:t>
              </a:r>
              <a:r>
                <a:rPr kumimoji="0" lang="vi-VN" altLang="vi-VN" sz="4000" b="1" i="0" u="none" strike="noStrike" kern="1200" cap="none" spc="0" normalizeH="0" noProof="0" dirty="0">
                  <a:ln>
                    <a:noFill/>
                  </a:ln>
                  <a:solidFill>
                    <a:srgbClr val="D94E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vào các bước tìm nghĩa của từ theo ví dụ dưới đây, tìm nhanh nghĩa của các từ </a:t>
              </a:r>
              <a:r>
                <a:rPr kumimoji="0" lang="vi-VN" altLang="vi-VN" sz="4000" b="1" i="1" u="none" strike="noStrike" kern="1200" cap="none" spc="0" normalizeH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cao ngất, cheo leo, hoang vu</a:t>
              </a:r>
              <a:r>
                <a:rPr kumimoji="0" lang="vi-VN" altLang="vi-VN" sz="4000" b="1" i="1" u="none" strike="noStrike" kern="1200" cap="none" spc="0" normalizeH="0" noProof="0" dirty="0">
                  <a:ln>
                    <a:noFill/>
                  </a:ln>
                  <a:solidFill>
                    <a:srgbClr val="D94E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vi-VN" sz="4000" b="1" u="none" strike="noStrike" kern="1200" cap="none" spc="0" normalizeH="0" noProof="0" dirty="0">
                  <a:ln>
                    <a:noFill/>
                  </a:ln>
                  <a:solidFill>
                    <a:srgbClr val="D94E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 từ điển.</a:t>
              </a:r>
              <a:endPara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D94E0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4" descr="sách từ điển , tiếng việt thông dụng , minh thắng book , Thành Yến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7" b="97557" l="9916" r="89662">
                        <a14:foregroundMark x1="27637" y1="13264" x2="27637" y2="13264"/>
                        <a14:foregroundMark x1="42827" y1="15532" x2="42827" y2="15532"/>
                        <a14:foregroundMark x1="38819" y1="13438" x2="38186" y2="13438"/>
                        <a14:foregroundMark x1="30802" y1="14660" x2="30802" y2="14660"/>
                        <a14:foregroundMark x1="30802" y1="14660" x2="30802" y2="14660"/>
                        <a14:foregroundMark x1="48312" y1="11518" x2="48312" y2="11518"/>
                        <a14:foregroundMark x1="48312" y1="11518" x2="48312" y2="11518"/>
                        <a14:foregroundMark x1="56540" y1="13613" x2="56540" y2="13613"/>
                        <a14:foregroundMark x1="59072" y1="14311" x2="60127" y2="14311"/>
                        <a14:foregroundMark x1="67722" y1="14136" x2="67722" y2="14136"/>
                        <a14:foregroundMark x1="69409" y1="13787" x2="74051" y2="13438"/>
                        <a14:foregroundMark x1="76371" y1="12216" x2="76371" y2="12216"/>
                        <a14:foregroundMark x1="78481" y1="13613" x2="78481" y2="13613"/>
                        <a14:foregroundMark x1="78903" y1="13962" x2="78903" y2="13962"/>
                        <a14:foregroundMark x1="79747" y1="14136" x2="79747" y2="14136"/>
                        <a14:foregroundMark x1="68354" y1="15532" x2="66878" y2="15881"/>
                        <a14:foregroundMark x1="61181" y1="14136" x2="61181" y2="14136"/>
                        <a14:foregroundMark x1="61181" y1="14136" x2="61181" y2="14136"/>
                        <a14:foregroundMark x1="61181" y1="14136" x2="60549" y2="14136"/>
                        <a14:foregroundMark x1="53165" y1="13613" x2="53165" y2="13613"/>
                        <a14:foregroundMark x1="51055" y1="13613" x2="51055" y2="13613"/>
                        <a14:foregroundMark x1="48523" y1="13264" x2="48523" y2="13264"/>
                        <a14:foregroundMark x1="48523" y1="13264" x2="48523" y2="13264"/>
                        <a14:foregroundMark x1="47890" y1="13264" x2="47890" y2="13264"/>
                        <a14:foregroundMark x1="44515" y1="13264" x2="43038" y2="12914"/>
                        <a14:foregroundMark x1="39030" y1="12391" x2="39030" y2="12391"/>
                        <a14:foregroundMark x1="38397" y1="12391" x2="38397" y2="12391"/>
                        <a14:foregroundMark x1="35654" y1="12565" x2="35654" y2="12565"/>
                        <a14:foregroundMark x1="33544" y1="13089" x2="33544" y2="13089"/>
                        <a14:foregroundMark x1="33122" y1="13089" x2="33122" y2="1308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027">
            <a:off x="2838627" y="3763628"/>
            <a:ext cx="2302182" cy="27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Từ Điển Tiếng Việt Thông Dụng - Ham Họ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415" y="4196559"/>
            <a:ext cx="1529289" cy="23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Từ Điển Chính Tả Tiếng Việt ( Tác Phẩm Được Viện Ngôn Ngữ Học Thẩm Định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 r="15592"/>
          <a:stretch/>
        </p:blipFill>
        <p:spPr bwMode="auto">
          <a:xfrm rot="340251">
            <a:off x="7840172" y="4193237"/>
            <a:ext cx="1553244" cy="22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3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18407"/>
              </p:ext>
            </p:extLst>
          </p:nvPr>
        </p:nvGraphicFramePr>
        <p:xfrm>
          <a:off x="1028700" y="575502"/>
          <a:ext cx="10281145" cy="593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9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0371">
                <a:tc gridSpan="2"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Ví</a:t>
                      </a:r>
                      <a:r>
                        <a:rPr lang="vi-VN" sz="40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dụ tìm nghĩa của từ </a:t>
                      </a:r>
                      <a:r>
                        <a:rPr lang="vi-VN" sz="4000" i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bình minh</a:t>
                      </a:r>
                      <a:endParaRPr lang="vi-VN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F2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827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1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82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682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3" name="图片 11">
            <a:extLst>
              <a:ext uri="{FF2B5EF4-FFF2-40B4-BE49-F238E27FC236}">
                <a16:creationId xmlns:a16="http://schemas.microsoft.com/office/drawing/2014/main" id="{FA50429C-FD6D-4949-AEA9-DB36C9A69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17701" flipH="1">
            <a:off x="-173160" y="-469440"/>
            <a:ext cx="1968910" cy="23497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5769" y="1334411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altLang="vi-V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 1: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55769" y="2838985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altLang="vi-V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 2: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5769" y="4674217"/>
            <a:ext cx="1382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altLang="vi-V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55769" y="5688389"/>
            <a:ext cx="1382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86993" y="1342682"/>
            <a:ext cx="5266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vi-VN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Times" panose="02040603050506020204" pitchFamily="18" charset="0"/>
                <a:ea typeface="+mn-ea"/>
                <a:cs typeface="Times New Roman" panose="02020603050405020304" pitchFamily="18" charset="0"/>
              </a:rPr>
              <a:t> mục chữ B trong từ điển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01202" y="2452893"/>
            <a:ext cx="78349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kumimoji="0" lang="vi-VN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từ </a:t>
            </a:r>
            <a:r>
              <a:rPr kumimoji="0" lang="vi-VN" altLang="vi-VN" sz="32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 minh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tiếng </a:t>
            </a:r>
            <a:r>
              <a:rPr lang="vi-VN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noProof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tiếng đứng sau </a:t>
            </a:r>
            <a:r>
              <a:rPr lang="vi-VN" sz="3200" b="1" i="1" noProof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bình: </a:t>
            </a:r>
            <a:r>
              <a:rPr lang="vi-VN" sz="3200" b="1" noProof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 + minh </a:t>
            </a:r>
            <a:r>
              <a:rPr lang="vi-VN" sz="3200" b="1" noProof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bình minh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01202" y="4674217"/>
            <a:ext cx="529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nghĩa của từ </a:t>
            </a:r>
            <a:r>
              <a:rPr lang="vi-VN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 minh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01202" y="5688388"/>
            <a:ext cx="8508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ví dụ để hiểu thêm ý nghĩa và cách dùng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矩形 16">
            <a:extLst>
              <a:ext uri="{FF2B5EF4-FFF2-40B4-BE49-F238E27FC236}">
                <a16:creationId xmlns:a16="http://schemas.microsoft.com/office/drawing/2014/main" id="{6767DEAC-46E0-4B1C-B0AF-0A19531A8392}"/>
              </a:ext>
            </a:extLst>
          </p:cNvPr>
          <p:cNvSpPr/>
          <p:nvPr/>
        </p:nvSpPr>
        <p:spPr>
          <a:xfrm flipH="1">
            <a:off x="11133623" y="4817806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MNT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1EAF5"/>
              </a:solidFill>
              <a:effectLst/>
              <a:uLnTx/>
              <a:uFillTx/>
              <a:latin typeface="UTM Helve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5071" t="36903" r="14397" b="49291"/>
          <a:stretch/>
        </p:blipFill>
        <p:spPr>
          <a:xfrm>
            <a:off x="6501087" y="1849767"/>
            <a:ext cx="4479563" cy="16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6" grpId="0"/>
      <p:bldP spid="37" grpId="0"/>
      <p:bldP spid="38" grpId="0"/>
      <p:bldP spid="39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6383" y="466929"/>
            <a:ext cx="11031166" cy="59795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47623" y="810696"/>
            <a:ext cx="10394828" cy="666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3. Những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 nào dưới đây nêu đúng 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công dụng của từ điển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623" y="1816819"/>
            <a:ext cx="1165893" cy="1133107"/>
            <a:chOff x="2339307" y="2422892"/>
            <a:chExt cx="1165893" cy="1133107"/>
          </a:xfrm>
        </p:grpSpPr>
        <p:pic>
          <p:nvPicPr>
            <p:cNvPr id="11" name="图片 32">
              <a:extLst>
                <a:ext uri="{FF2B5EF4-FFF2-40B4-BE49-F238E27FC236}">
                  <a16:creationId xmlns:a16="http://schemas.microsoft.com/office/drawing/2014/main" id="{D00CE4AE-443B-4AA5-A7B0-A3073FB3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307" y="2422892"/>
              <a:ext cx="1165893" cy="1133107"/>
            </a:xfrm>
            <a:prstGeom prst="rect">
              <a:avLst/>
            </a:prstGeom>
          </p:spPr>
        </p:pic>
        <p:sp>
          <p:nvSpPr>
            <p:cNvPr id="12" name="文本框 36">
              <a:extLst>
                <a:ext uri="{FF2B5EF4-FFF2-40B4-BE49-F238E27FC236}">
                  <a16:creationId xmlns:a16="http://schemas.microsoft.com/office/drawing/2014/main" id="{1270AAC5-467F-42FC-9183-93CFE05923B9}"/>
                </a:ext>
              </a:extLst>
            </p:cNvPr>
            <p:cNvSpPr txBox="1"/>
            <p:nvPr/>
          </p:nvSpPr>
          <p:spPr>
            <a:xfrm>
              <a:off x="2627653" y="2668224"/>
              <a:ext cx="67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A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39826" y="2982543"/>
            <a:ext cx="1165893" cy="1133107"/>
            <a:chOff x="2339307" y="2422892"/>
            <a:chExt cx="1165893" cy="1133107"/>
          </a:xfrm>
        </p:grpSpPr>
        <p:pic>
          <p:nvPicPr>
            <p:cNvPr id="14" name="图片 32">
              <a:extLst>
                <a:ext uri="{FF2B5EF4-FFF2-40B4-BE49-F238E27FC236}">
                  <a16:creationId xmlns:a16="http://schemas.microsoft.com/office/drawing/2014/main" id="{D00CE4AE-443B-4AA5-A7B0-A3073FB3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307" y="2422892"/>
              <a:ext cx="1165893" cy="1133107"/>
            </a:xfrm>
            <a:prstGeom prst="rect">
              <a:avLst/>
            </a:prstGeom>
          </p:spPr>
        </p:pic>
        <p:sp>
          <p:nvSpPr>
            <p:cNvPr id="15" name="文本框 36">
              <a:extLst>
                <a:ext uri="{FF2B5EF4-FFF2-40B4-BE49-F238E27FC236}">
                  <a16:creationId xmlns:a16="http://schemas.microsoft.com/office/drawing/2014/main" id="{1270AAC5-467F-42FC-9183-93CFE05923B9}"/>
                </a:ext>
              </a:extLst>
            </p:cNvPr>
            <p:cNvSpPr txBox="1"/>
            <p:nvPr/>
          </p:nvSpPr>
          <p:spPr>
            <a:xfrm>
              <a:off x="2627653" y="2655524"/>
              <a:ext cx="67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B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03730" y="4136977"/>
            <a:ext cx="1165893" cy="1133107"/>
            <a:chOff x="2339307" y="2422892"/>
            <a:chExt cx="1165893" cy="1133107"/>
          </a:xfrm>
        </p:grpSpPr>
        <p:pic>
          <p:nvPicPr>
            <p:cNvPr id="17" name="图片 32">
              <a:extLst>
                <a:ext uri="{FF2B5EF4-FFF2-40B4-BE49-F238E27FC236}">
                  <a16:creationId xmlns:a16="http://schemas.microsoft.com/office/drawing/2014/main" id="{D00CE4AE-443B-4AA5-A7B0-A3073FB3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307" y="2422892"/>
              <a:ext cx="1165893" cy="1133107"/>
            </a:xfrm>
            <a:prstGeom prst="rect">
              <a:avLst/>
            </a:prstGeom>
          </p:spPr>
        </p:pic>
        <p:sp>
          <p:nvSpPr>
            <p:cNvPr id="18" name="文本框 36">
              <a:extLst>
                <a:ext uri="{FF2B5EF4-FFF2-40B4-BE49-F238E27FC236}">
                  <a16:creationId xmlns:a16="http://schemas.microsoft.com/office/drawing/2014/main" id="{1270AAC5-467F-42FC-9183-93CFE05923B9}"/>
                </a:ext>
              </a:extLst>
            </p:cNvPr>
            <p:cNvSpPr txBox="1"/>
            <p:nvPr/>
          </p:nvSpPr>
          <p:spPr>
            <a:xfrm>
              <a:off x="2627653" y="2655524"/>
              <a:ext cx="67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ea"/>
                <a:sym typeface="+mn-lt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915874" y="2198866"/>
            <a:ext cx="8782605" cy="712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Cung cấp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thông tin về từ loại (danh từ, động từ, tính từ,...)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45075" y="3272823"/>
            <a:ext cx="8579495" cy="654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Cung cấp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cách sử dụng thông qua ví dụ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0703" y="4427579"/>
            <a:ext cx="6255541" cy="666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Dạy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nhớ các từ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7">
            <a:extLst>
              <a:ext uri="{FF2B5EF4-FFF2-40B4-BE49-F238E27FC236}">
                <a16:creationId xmlns:a16="http://schemas.microsoft.com/office/drawing/2014/main" id="{7C6D2BA5-2C8C-4AEA-9B72-49EDB313CD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04" y="3794759"/>
            <a:ext cx="3235549" cy="3235549"/>
          </a:xfrm>
          <a:prstGeom prst="rect">
            <a:avLst/>
          </a:prstGeom>
        </p:spPr>
      </p:pic>
      <p:sp>
        <p:nvSpPr>
          <p:cNvPr id="23" name="矩形 16">
            <a:extLst>
              <a:ext uri="{FF2B5EF4-FFF2-40B4-BE49-F238E27FC236}">
                <a16:creationId xmlns:a16="http://schemas.microsoft.com/office/drawing/2014/main" id="{A68EEBC1-BB9B-45AD-B611-B4EE48E2F49F}"/>
              </a:ext>
            </a:extLst>
          </p:cNvPr>
          <p:cNvSpPr/>
          <p:nvPr/>
        </p:nvSpPr>
        <p:spPr>
          <a:xfrm flipH="1">
            <a:off x="10906806" y="4364001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MNT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1EAF5"/>
              </a:solidFill>
              <a:effectLst/>
              <a:uLnTx/>
              <a:uFillTx/>
              <a:latin typeface="Cambria" panose="02040503050406030204" pitchFamily="18" charset="0"/>
              <a:ea typeface="字体视界-狮子座体" panose="02000500000000000000" pitchFamily="2" charset="-12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84552" y="5314805"/>
            <a:ext cx="1165893" cy="1133107"/>
            <a:chOff x="2339307" y="2422892"/>
            <a:chExt cx="1165893" cy="1133107"/>
          </a:xfrm>
        </p:grpSpPr>
        <p:pic>
          <p:nvPicPr>
            <p:cNvPr id="25" name="图片 32">
              <a:extLst>
                <a:ext uri="{FF2B5EF4-FFF2-40B4-BE49-F238E27FC236}">
                  <a16:creationId xmlns:a16="http://schemas.microsoft.com/office/drawing/2014/main" id="{D00CE4AE-443B-4AA5-A7B0-A3073FB3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307" y="2422892"/>
              <a:ext cx="1165893" cy="1133107"/>
            </a:xfrm>
            <a:prstGeom prst="rect">
              <a:avLst/>
            </a:prstGeom>
          </p:spPr>
        </p:pic>
        <p:sp>
          <p:nvSpPr>
            <p:cNvPr id="26" name="文本框 36">
              <a:extLst>
                <a:ext uri="{FF2B5EF4-FFF2-40B4-BE49-F238E27FC236}">
                  <a16:creationId xmlns:a16="http://schemas.microsoft.com/office/drawing/2014/main" id="{1270AAC5-467F-42FC-9183-93CFE05923B9}"/>
                </a:ext>
              </a:extLst>
            </p:cNvPr>
            <p:cNvSpPr txBox="1"/>
            <p:nvPr/>
          </p:nvSpPr>
          <p:spPr>
            <a:xfrm>
              <a:off x="2627653" y="2655524"/>
              <a:ext cx="679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D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ea"/>
                <a:sym typeface="+mn-lt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177942" y="5650128"/>
            <a:ext cx="6255541" cy="666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hiểu nghĩa của từ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1"/>
      <p:bldP spid="20" grpId="0"/>
      <p:bldP spid="21" grpId="0"/>
      <p:bldP spid="21" grpId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52B41A72-BC3E-4A11-88AA-7471D38CFA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b="6179"/>
          <a:stretch/>
        </p:blipFill>
        <p:spPr>
          <a:xfrm>
            <a:off x="3757935" y="4191993"/>
            <a:ext cx="4563799" cy="2139538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63550EC9-5DCA-4704-BAA9-761CEA914443}"/>
              </a:ext>
            </a:extLst>
          </p:cNvPr>
          <p:cNvGrpSpPr/>
          <p:nvPr/>
        </p:nvGrpSpPr>
        <p:grpSpPr>
          <a:xfrm>
            <a:off x="0" y="4855566"/>
            <a:ext cx="12188212" cy="2163708"/>
            <a:chOff x="-69575" y="4694291"/>
            <a:chExt cx="12188212" cy="2163708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C58AE85C-4D2E-4179-9CDA-035617D7D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8F8E7C32-39A2-4D48-9118-97506FB359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3CDD32BD-9243-4D1C-99AF-DB54352770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E7D7E42-C1CD-4043-BF02-10F788F75CB6}"/>
              </a:ext>
            </a:extLst>
          </p:cNvPr>
          <p:cNvGrpSpPr/>
          <p:nvPr/>
        </p:nvGrpSpPr>
        <p:grpSpPr>
          <a:xfrm>
            <a:off x="-43771" y="-521324"/>
            <a:ext cx="12231983" cy="2202195"/>
            <a:chOff x="-16409" y="-6727"/>
            <a:chExt cx="9125471" cy="1677790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0BAA4933-7AD2-4B4E-9457-2AED67A36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6F8A42DD-7625-4359-9A9A-0C016D6DE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9F0D6EF1-A749-4E6A-855B-08CD0FCA34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92904" y="2657546"/>
            <a:ext cx="3997224" cy="399722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147173B2-93D8-46D1-92E3-603BF7677F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9357774" y="1709193"/>
            <a:ext cx="1600685" cy="1164261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A47840AB-77D5-488C-BD50-5D53664266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0005625" y="1350051"/>
            <a:ext cx="852242" cy="61988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615B079B-72D4-40CE-9EAE-26818A8746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2342" y="3207062"/>
            <a:ext cx="3535793" cy="353579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67457C18-0EC6-45A2-8B19-98A0D77286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414512" y="2119743"/>
            <a:ext cx="852242" cy="619880"/>
          </a:xfrm>
          <a:prstGeom prst="rect">
            <a:avLst/>
          </a:prstGeom>
        </p:spPr>
      </p:pic>
      <p:sp>
        <p:nvSpPr>
          <p:cNvPr id="21" name="矩形 16"/>
          <p:cNvSpPr/>
          <p:nvPr/>
        </p:nvSpPr>
        <p:spPr>
          <a:xfrm rot="20399440" flipH="1">
            <a:off x="808008" y="757047"/>
            <a:ext cx="26614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633E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LinotypeZapfino KT" panose="02040603050506020204" pitchFamily="18" charset="0"/>
                <a:ea typeface="字体视界-狮子座体" panose="02000500000000000000" pitchFamily="2" charset="-122"/>
                <a:cs typeface="+mn-cs"/>
              </a:rPr>
              <a:t>Goodbye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633E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LinotypeZapfino KT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  <p:grpSp>
        <p:nvGrpSpPr>
          <p:cNvPr id="22" name="组合 23">
            <a:extLst>
              <a:ext uri="{FF2B5EF4-FFF2-40B4-BE49-F238E27FC236}">
                <a16:creationId xmlns:a16="http://schemas.microsoft.com/office/drawing/2014/main" id="{461AAE58-56E5-46B6-A0BC-7E6596C8C20D}"/>
              </a:ext>
            </a:extLst>
          </p:cNvPr>
          <p:cNvGrpSpPr/>
          <p:nvPr/>
        </p:nvGrpSpPr>
        <p:grpSpPr>
          <a:xfrm>
            <a:off x="2138725" y="1587436"/>
            <a:ext cx="8027822" cy="3101326"/>
            <a:chOff x="2412137" y="1452348"/>
            <a:chExt cx="8027822" cy="3101326"/>
          </a:xfrm>
        </p:grpSpPr>
        <p:sp>
          <p:nvSpPr>
            <p:cNvPr id="23" name="矩形 25">
              <a:extLst>
                <a:ext uri="{FF2B5EF4-FFF2-40B4-BE49-F238E27FC236}">
                  <a16:creationId xmlns:a16="http://schemas.microsoft.com/office/drawing/2014/main" id="{55F0CED4-F146-4265-B110-FDF9BB6D9E3B}"/>
                </a:ext>
              </a:extLst>
            </p:cNvPr>
            <p:cNvSpPr/>
            <p:nvPr/>
          </p:nvSpPr>
          <p:spPr>
            <a:xfrm>
              <a:off x="2412137" y="1452348"/>
              <a:ext cx="8027822" cy="304698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err="1">
                  <a:ln w="76200">
                    <a:solidFill>
                      <a:srgbClr val="24D9EC"/>
                    </a:solidFill>
                  </a:ln>
                  <a:solidFill>
                    <a:srgbClr val="24D9EC"/>
                  </a:solidFill>
                  <a:effectLst/>
                  <a:uLnTx/>
                  <a:uFillTx/>
                  <a:latin typeface="UVF Blenda Script" panose="02040603050506020204" pitchFamily="18" charset="0"/>
                  <a:ea typeface="字体视界-遇见字体" panose="02010601030101010101" pitchFamily="2" charset="-122"/>
                  <a:cs typeface="+mn-cs"/>
                </a:rPr>
                <a:t>Chúc</a:t>
              </a:r>
              <a:r>
                <a:rPr kumimoji="0" lang="en-US" altLang="zh-CN" sz="9600" b="1" i="0" u="none" strike="noStrike" kern="1200" cap="none" spc="0" normalizeH="0" baseline="0" noProof="0" dirty="0">
                  <a:ln w="76200">
                    <a:solidFill>
                      <a:srgbClr val="24D9EC"/>
                    </a:solidFill>
                  </a:ln>
                  <a:solidFill>
                    <a:srgbClr val="24D9EC"/>
                  </a:solidFill>
                  <a:effectLst/>
                  <a:uLnTx/>
                  <a:uFillTx/>
                  <a:latin typeface="UVF Blenda Script" panose="02040603050506020204" pitchFamily="18" charset="0"/>
                  <a:ea typeface="字体视界-遇见字体" panose="02010601030101010101" pitchFamily="2" charset="-122"/>
                  <a:cs typeface="+mn-cs"/>
                </a:rPr>
                <a:t> </a:t>
              </a:r>
              <a:r>
                <a:rPr kumimoji="0" lang="en-US" altLang="zh-CN" sz="9600" b="1" i="0" u="none" strike="noStrike" kern="1200" cap="none" spc="0" normalizeH="0" baseline="0" noProof="0" dirty="0" err="1">
                  <a:ln w="76200">
                    <a:solidFill>
                      <a:srgbClr val="24D9EC"/>
                    </a:solidFill>
                  </a:ln>
                  <a:solidFill>
                    <a:srgbClr val="24D9EC"/>
                  </a:solidFill>
                  <a:effectLst/>
                  <a:uLnTx/>
                  <a:uFillTx/>
                  <a:latin typeface="UVF Blenda Script" panose="02040603050506020204" pitchFamily="18" charset="0"/>
                  <a:ea typeface="字体视界-遇见字体" panose="02010601030101010101" pitchFamily="2" charset="-122"/>
                  <a:cs typeface="+mn-cs"/>
                </a:rPr>
                <a:t>các</a:t>
              </a:r>
              <a:r>
                <a:rPr kumimoji="0" lang="en-US" altLang="zh-CN" sz="9600" b="1" i="0" u="none" strike="noStrike" kern="1200" cap="none" spc="0" normalizeH="0" baseline="0" noProof="0" dirty="0">
                  <a:ln w="76200">
                    <a:solidFill>
                      <a:srgbClr val="24D9EC"/>
                    </a:solidFill>
                  </a:ln>
                  <a:solidFill>
                    <a:srgbClr val="24D9EC"/>
                  </a:solidFill>
                  <a:effectLst/>
                  <a:uLnTx/>
                  <a:uFillTx/>
                  <a:latin typeface="UVF Blenda Script" panose="02040603050506020204" pitchFamily="18" charset="0"/>
                  <a:ea typeface="字体视界-遇见字体" panose="02010601030101010101" pitchFamily="2" charset="-122"/>
                  <a:cs typeface="+mn-cs"/>
                </a:rPr>
                <a:t> con </a:t>
              </a:r>
              <a:r>
                <a:rPr kumimoji="0" lang="en-US" altLang="zh-CN" sz="9600" b="1" i="0" u="none" strike="noStrike" kern="1200" cap="none" spc="0" normalizeH="0" baseline="0" noProof="0" dirty="0" err="1">
                  <a:ln w="76200">
                    <a:solidFill>
                      <a:srgbClr val="24D9EC"/>
                    </a:solidFill>
                  </a:ln>
                  <a:solidFill>
                    <a:srgbClr val="24D9EC"/>
                  </a:solidFill>
                  <a:effectLst/>
                  <a:uLnTx/>
                  <a:uFillTx/>
                  <a:latin typeface="UVF Blenda Script" panose="02040603050506020204" pitchFamily="18" charset="0"/>
                  <a:ea typeface="字体视界-遇见字体" panose="02010601030101010101" pitchFamily="2" charset="-122"/>
                  <a:cs typeface="+mn-cs"/>
                </a:rPr>
                <a:t>học</a:t>
              </a:r>
              <a:r>
                <a:rPr kumimoji="0" lang="en-US" altLang="zh-CN" sz="9600" b="1" i="0" u="none" strike="noStrike" kern="1200" cap="none" spc="0" normalizeH="0" baseline="0" noProof="0" dirty="0">
                  <a:ln w="76200">
                    <a:solidFill>
                      <a:srgbClr val="24D9EC"/>
                    </a:solidFill>
                  </a:ln>
                  <a:solidFill>
                    <a:srgbClr val="24D9EC"/>
                  </a:solidFill>
                  <a:effectLst/>
                  <a:uLnTx/>
                  <a:uFillTx/>
                  <a:latin typeface="UVF Blenda Script" panose="02040603050506020204" pitchFamily="18" charset="0"/>
                  <a:ea typeface="字体视界-遇见字体" panose="02010601030101010101" pitchFamily="2" charset="-122"/>
                  <a:cs typeface="+mn-cs"/>
                </a:rPr>
                <a:t> </a:t>
              </a:r>
              <a:r>
                <a:rPr kumimoji="0" lang="en-US" altLang="zh-CN" sz="9600" b="1" i="0" u="none" strike="noStrike" kern="1200" cap="none" spc="0" normalizeH="0" baseline="0" noProof="0" dirty="0" err="1">
                  <a:ln w="76200">
                    <a:solidFill>
                      <a:srgbClr val="24D9EC"/>
                    </a:solidFill>
                  </a:ln>
                  <a:solidFill>
                    <a:srgbClr val="24D9EC"/>
                  </a:solidFill>
                  <a:effectLst/>
                  <a:uLnTx/>
                  <a:uFillTx/>
                  <a:latin typeface="UVF Blenda Script" panose="02040603050506020204" pitchFamily="18" charset="0"/>
                  <a:ea typeface="字体视界-遇见字体" panose="02010601030101010101" pitchFamily="2" charset="-122"/>
                  <a:cs typeface="+mn-cs"/>
                </a:rPr>
                <a:t>tốt</a:t>
              </a:r>
              <a:r>
                <a:rPr kumimoji="0" lang="en-US" altLang="zh-CN" sz="9600" b="1" i="0" u="none" strike="noStrike" kern="1200" cap="none" spc="0" normalizeH="0" baseline="0" noProof="0" dirty="0">
                  <a:ln w="76200">
                    <a:solidFill>
                      <a:srgbClr val="24D9EC"/>
                    </a:solidFill>
                  </a:ln>
                  <a:solidFill>
                    <a:srgbClr val="24D9EC"/>
                  </a:solidFill>
                  <a:effectLst/>
                  <a:uLnTx/>
                  <a:uFillTx/>
                  <a:latin typeface="UVF Blenda Script" panose="02040603050506020204" pitchFamily="18" charset="0"/>
                  <a:ea typeface="字体视界-遇见字体" panose="02010601030101010101" pitchFamily="2" charset="-122"/>
                  <a:cs typeface="+mn-cs"/>
                </a:rPr>
                <a:t>!</a:t>
              </a:r>
              <a:endParaRPr kumimoji="0" lang="zh-CN" altLang="en-US" sz="9600" b="1" i="0" u="none" strike="noStrike" kern="1200" cap="none" spc="0" normalizeH="0" baseline="0" noProof="0" dirty="0">
                <a:ln w="76200">
                  <a:solidFill>
                    <a:srgbClr val="24D9EC"/>
                  </a:solidFill>
                </a:ln>
                <a:solidFill>
                  <a:srgbClr val="24D9EC"/>
                </a:solidFill>
                <a:effectLst/>
                <a:uLnTx/>
                <a:uFillTx/>
                <a:latin typeface="UVF Blenda Script" panose="02040603050506020204" pitchFamily="18" charset="0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24" name="矩形 27">
              <a:extLst>
                <a:ext uri="{FF2B5EF4-FFF2-40B4-BE49-F238E27FC236}">
                  <a16:creationId xmlns:a16="http://schemas.microsoft.com/office/drawing/2014/main" id="{37646F65-5EE7-46D2-BAC6-00B7A06BF23F}"/>
                </a:ext>
              </a:extLst>
            </p:cNvPr>
            <p:cNvSpPr/>
            <p:nvPr/>
          </p:nvSpPr>
          <p:spPr>
            <a:xfrm>
              <a:off x="2497213" y="1506686"/>
              <a:ext cx="7824296" cy="304698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UVF Blenda Script" panose="02040603050506020204" pitchFamily="18" charset="0"/>
                  <a:ea typeface="字体视界-遇见字体" panose="02010601030101010101" pitchFamily="2" charset="-122"/>
                  <a:cs typeface="+mn-cs"/>
                </a:rPr>
                <a:t>Chúc</a:t>
              </a:r>
              <a:r>
                <a:rPr kumimoji="0" lang="en-US" altLang="zh-CN" sz="9600" b="1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UVF Blenda Script" panose="02040603050506020204" pitchFamily="18" charset="0"/>
                  <a:ea typeface="字体视界-遇见字体" panose="02010601030101010101" pitchFamily="2" charset="-122"/>
                  <a:cs typeface="+mn-cs"/>
                </a:rPr>
                <a:t> </a:t>
              </a:r>
              <a:r>
                <a:rPr kumimoji="0" lang="en-US" altLang="zh-CN" sz="9600" b="1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UVF Blenda Script" panose="02040603050506020204" pitchFamily="18" charset="0"/>
                  <a:ea typeface="字体视界-遇见字体" panose="02010601030101010101" pitchFamily="2" charset="-122"/>
                  <a:cs typeface="+mn-cs"/>
                </a:rPr>
                <a:t>các</a:t>
              </a:r>
              <a:r>
                <a:rPr kumimoji="0" lang="en-US" altLang="zh-CN" sz="9600" b="1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UVF Blenda Script" panose="02040603050506020204" pitchFamily="18" charset="0"/>
                  <a:ea typeface="字体视界-遇见字体" panose="02010601030101010101" pitchFamily="2" charset="-122"/>
                  <a:cs typeface="+mn-cs"/>
                </a:rPr>
                <a:t> con </a:t>
              </a:r>
              <a:r>
                <a:rPr kumimoji="0" lang="en-US" altLang="zh-CN" sz="9600" b="1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UVF Blenda Script" panose="02040603050506020204" pitchFamily="18" charset="0"/>
                  <a:ea typeface="字体视界-遇见字体" panose="02010601030101010101" pitchFamily="2" charset="-122"/>
                  <a:cs typeface="+mn-cs"/>
                </a:rPr>
                <a:t>học</a:t>
              </a:r>
              <a:r>
                <a:rPr kumimoji="0" lang="en-US" altLang="zh-CN" sz="9600" b="1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UVF Blenda Script" panose="02040603050506020204" pitchFamily="18" charset="0"/>
                  <a:ea typeface="字体视界-遇见字体" panose="02010601030101010101" pitchFamily="2" charset="-122"/>
                  <a:cs typeface="+mn-cs"/>
                </a:rPr>
                <a:t> </a:t>
              </a:r>
              <a:r>
                <a:rPr kumimoji="0" lang="en-US" altLang="zh-CN" sz="9600" b="1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UVF Blenda Script" panose="02040603050506020204" pitchFamily="18" charset="0"/>
                  <a:ea typeface="字体视界-遇见字体" panose="02010601030101010101" pitchFamily="2" charset="-122"/>
                  <a:cs typeface="+mn-cs"/>
                </a:rPr>
                <a:t>tốt</a:t>
              </a:r>
              <a:r>
                <a:rPr kumimoji="0" lang="en-US" altLang="zh-CN" sz="9600" b="1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UVF Blenda Script" panose="02040603050506020204" pitchFamily="18" charset="0"/>
                  <a:ea typeface="字体视界-遇见字体" panose="02010601030101010101" pitchFamily="2" charset="-122"/>
                  <a:cs typeface="+mn-cs"/>
                </a:rPr>
                <a:t>!</a:t>
              </a:r>
              <a:endParaRPr kumimoji="0" lang="zh-CN" altLang="en-US" sz="96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VF Blenda Script" panose="02040603050506020204" pitchFamily="18" charset="0"/>
                <a:ea typeface="字体视界-遇见字体" panose="02010601030101010101" pitchFamily="2" charset="-122"/>
                <a:cs typeface="+mn-cs"/>
              </a:endParaRPr>
            </a:p>
          </p:txBody>
        </p:sp>
      </p:grpSp>
      <p:sp>
        <p:nvSpPr>
          <p:cNvPr id="19" name="矩形 16">
            <a:extLst>
              <a:ext uri="{FF2B5EF4-FFF2-40B4-BE49-F238E27FC236}">
                <a16:creationId xmlns:a16="http://schemas.microsoft.com/office/drawing/2014/main" id="{BFEA4F93-D11E-4BD7-B5C1-3BDA35C79E3B}"/>
              </a:ext>
            </a:extLst>
          </p:cNvPr>
          <p:cNvSpPr/>
          <p:nvPr/>
        </p:nvSpPr>
        <p:spPr>
          <a:xfrm flipH="1">
            <a:off x="1849926" y="4494321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MNT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1EAF5"/>
              </a:solidFill>
              <a:effectLst/>
              <a:uLnTx/>
              <a:uFillTx/>
              <a:latin typeface="UTM Helve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  <p:sp>
        <p:nvSpPr>
          <p:cNvPr id="20" name="矩形 16">
            <a:extLst>
              <a:ext uri="{FF2B5EF4-FFF2-40B4-BE49-F238E27FC236}">
                <a16:creationId xmlns:a16="http://schemas.microsoft.com/office/drawing/2014/main" id="{F5E0A394-3B22-4C4A-8204-EDA3E65D1B31}"/>
              </a:ext>
            </a:extLst>
          </p:cNvPr>
          <p:cNvSpPr/>
          <p:nvPr/>
        </p:nvSpPr>
        <p:spPr>
          <a:xfrm flipH="1">
            <a:off x="10431746" y="4605626"/>
            <a:ext cx="148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1EAF5"/>
                </a:solidFill>
                <a:effectLst/>
                <a:uLnTx/>
                <a:uFillTx/>
                <a:latin typeface="UTM Helve" panose="02040603050506020204" pitchFamily="18" charset="0"/>
                <a:ea typeface="字体视界-狮子座体" panose="02000500000000000000" pitchFamily="2" charset="-122"/>
                <a:cs typeface="+mn-cs"/>
              </a:rPr>
              <a:t>MNT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1EAF5"/>
              </a:solidFill>
              <a:effectLst/>
              <a:uLnTx/>
              <a:uFillTx/>
              <a:latin typeface="UTM Helve" panose="02040603050506020204" pitchFamily="18" charset="0"/>
              <a:ea typeface="字体视界-狮子座体" panose="02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3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www.99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294</Words>
  <Application>Microsoft Office PowerPoint</Application>
  <PresentationFormat>Widescreen</PresentationFormat>
  <Paragraphs>57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等线</vt:lpstr>
      <vt:lpstr>UTM LinotypeZapfino KT</vt:lpstr>
      <vt:lpstr>Times New Roman</vt:lpstr>
      <vt:lpstr>Cambria</vt:lpstr>
      <vt:lpstr>UTM Edwardian</vt:lpstr>
      <vt:lpstr>Calibri</vt:lpstr>
      <vt:lpstr>UTM Times</vt:lpstr>
      <vt:lpstr>Arial</vt:lpstr>
      <vt:lpstr>UVF Blenda Script</vt:lpstr>
      <vt:lpstr>UTM Helve</vt:lpstr>
      <vt:lpstr>www.99ppt.com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Ngọc Đỗ</cp:lastModifiedBy>
  <cp:revision>14</cp:revision>
  <dcterms:created xsi:type="dcterms:W3CDTF">2023-09-13T12:12:34Z</dcterms:created>
  <dcterms:modified xsi:type="dcterms:W3CDTF">2023-10-23T10:36:53Z</dcterms:modified>
</cp:coreProperties>
</file>