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7" r:id="rId4"/>
    <p:sldId id="273" r:id="rId5"/>
    <p:sldId id="290" r:id="rId6"/>
    <p:sldId id="292" r:id="rId7"/>
    <p:sldId id="277" r:id="rId8"/>
    <p:sldId id="279" r:id="rId9"/>
    <p:sldId id="281" r:id="rId10"/>
    <p:sldId id="282" r:id="rId11"/>
    <p:sldId id="283" r:id="rId12"/>
    <p:sldId id="285" r:id="rId13"/>
    <p:sldId id="265" r:id="rId14"/>
    <p:sldId id="274" r:id="rId15"/>
    <p:sldId id="312" r:id="rId16"/>
    <p:sldId id="289" r:id="rId17"/>
    <p:sldId id="294" r:id="rId18"/>
    <p:sldId id="295" r:id="rId19"/>
    <p:sldId id="296" r:id="rId20"/>
    <p:sldId id="297" r:id="rId21"/>
    <p:sldId id="298" r:id="rId22"/>
    <p:sldId id="299" r:id="rId23"/>
    <p:sldId id="301" r:id="rId24"/>
    <p:sldId id="2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8E"/>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88" d="100"/>
          <a:sy n="88" d="100"/>
        </p:scale>
        <p:origin x="494"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39054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B5CE061-A645-4742-94F4-1EC8A7BF4E87}" type="datetimeFigureOut">
              <a:rPr lang="en-US" smtClean="0"/>
              <a:t>9/23/2023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FD369E0-E76D-4CC9-AA7D-ECD027C806B2}" type="slidenum">
              <a:rPr lang="en-US" smtClean="0"/>
              <a:t>‹#›</a:t>
            </a:fld>
            <a:endParaRPr lang="en-US"/>
          </a:p>
        </p:txBody>
      </p:sp>
    </p:spTree>
    <p:extLst>
      <p:ext uri="{BB962C8B-B14F-4D97-AF65-F5344CB8AC3E}">
        <p14:creationId xmlns:p14="http://schemas.microsoft.com/office/powerpoint/2010/main" val="19878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B5CE061-A645-4742-94F4-1EC8A7BF4E87}" type="datetimeFigureOut">
              <a:rPr lang="en-US" smtClean="0"/>
              <a:t>9/23/2023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FD369E0-E76D-4CC9-AA7D-ECD027C806B2}" type="slidenum">
              <a:rPr lang="en-US" smtClean="0"/>
              <a:t>‹#›</a:t>
            </a:fld>
            <a:endParaRPr lang="en-US"/>
          </a:p>
        </p:txBody>
      </p:sp>
    </p:spTree>
    <p:extLst>
      <p:ext uri="{BB962C8B-B14F-4D97-AF65-F5344CB8AC3E}">
        <p14:creationId xmlns:p14="http://schemas.microsoft.com/office/powerpoint/2010/main" val="3599346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2" descr="Background dễ thươ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490085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2" descr="Tổng hợp hình nền Blue Wallpaper đẹp nhất | Dark blue wallpaper, Blue  wallpapers, Blue background wallpaper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3200" b="0" i="0" u="none" strike="noStrike" kern="1200" cap="none" spc="0" normalizeH="0" baseline="0" noProof="0" dirty="0">
              <a:ln>
                <a:noFill/>
              </a:ln>
              <a:solidFill>
                <a:schemeClr val="accent1">
                  <a:lumMod val="20000"/>
                  <a:lumOff val="8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80797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2" descr="Tổng hợp hình nền Blue Wallpaper đẹp nhất | Dark blue wallpaper, Blue  wallpapers, Blue background wallpaper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xmlns="" id="{BA31A3EC-1A25-4C9F-9818-B95A8AB334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4864398" y="-483461"/>
            <a:ext cx="2477069" cy="12205854"/>
          </a:xfrm>
          <a:prstGeom prst="rect">
            <a:avLst/>
          </a:prstGeom>
        </p:spPr>
      </p:pic>
      <p:pic>
        <p:nvPicPr>
          <p:cNvPr id="10" name="图片 6">
            <a:extLst>
              <a:ext uri="{FF2B5EF4-FFF2-40B4-BE49-F238E27FC236}">
                <a16:creationId xmlns:a16="http://schemas.microsoft.com/office/drawing/2014/main" xmlns="" id="{F318CB0C-34CF-4DCC-A074-B07B5325719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5400000">
            <a:off x="5096410" y="-251448"/>
            <a:ext cx="2013046" cy="12205855"/>
          </a:xfrm>
          <a:prstGeom prst="rect">
            <a:avLst/>
          </a:prstGeom>
        </p:spPr>
      </p:pic>
    </p:spTree>
    <p:extLst>
      <p:ext uri="{BB962C8B-B14F-4D97-AF65-F5344CB8AC3E}">
        <p14:creationId xmlns:p14="http://schemas.microsoft.com/office/powerpoint/2010/main" val="185166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2" descr="Tổng hợp hình nền Blue Wallpaper đẹp nhất | Dark blue wallpaper, Blue  wallpapers, Blue background wallpaper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8">
            <a:extLst>
              <a:ext uri="{FF2B5EF4-FFF2-40B4-BE49-F238E27FC236}">
                <a16:creationId xmlns:a16="http://schemas.microsoft.com/office/drawing/2014/main" xmlns="" id="{BA31A3EC-1A25-4C9F-9818-B95A8AB334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4864399" y="-483460"/>
            <a:ext cx="2477069" cy="12205854"/>
          </a:xfrm>
          <a:prstGeom prst="rect">
            <a:avLst/>
          </a:prstGeom>
        </p:spPr>
      </p:pic>
      <p:sp>
        <p:nvSpPr>
          <p:cNvPr id="11" name="圆角矩形 2"/>
          <p:cNvSpPr/>
          <p:nvPr userDrawn="1"/>
        </p:nvSpPr>
        <p:spPr>
          <a:xfrm>
            <a:off x="304800" y="285750"/>
            <a:ext cx="11582400" cy="6293167"/>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pic>
        <p:nvPicPr>
          <p:cNvPr id="13" name="图片 6">
            <a:extLst>
              <a:ext uri="{FF2B5EF4-FFF2-40B4-BE49-F238E27FC236}">
                <a16:creationId xmlns:a16="http://schemas.microsoft.com/office/drawing/2014/main" xmlns="" id="{F318CB0C-34CF-4DCC-A074-B07B5325719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5400000">
            <a:off x="5096410" y="-251448"/>
            <a:ext cx="2013046" cy="12205855"/>
          </a:xfrm>
          <a:prstGeom prst="rect">
            <a:avLst/>
          </a:prstGeom>
        </p:spPr>
      </p:pic>
    </p:spTree>
    <p:extLst>
      <p:ext uri="{BB962C8B-B14F-4D97-AF65-F5344CB8AC3E}">
        <p14:creationId xmlns:p14="http://schemas.microsoft.com/office/powerpoint/2010/main" val="197632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762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FD369E0-E76D-4CC9-AA7D-ECD027C806B2}" type="slidenum">
              <a:rPr lang="en-US" smtClean="0"/>
              <a:t>‹#›</a:t>
            </a:fld>
            <a:endParaRPr lang="en-US"/>
          </a:p>
        </p:txBody>
      </p:sp>
    </p:spTree>
    <p:extLst>
      <p:ext uri="{BB962C8B-B14F-4D97-AF65-F5344CB8AC3E}">
        <p14:creationId xmlns:p14="http://schemas.microsoft.com/office/powerpoint/2010/main" val="2280178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B5CE061-A645-4742-94F4-1EC8A7BF4E87}" type="datetimeFigureOut">
              <a:rPr lang="en-US" smtClean="0"/>
              <a:t>9/23/2023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FD369E0-E76D-4CC9-AA7D-ECD027C806B2}" type="slidenum">
              <a:rPr lang="en-US" smtClean="0"/>
              <a:t>‹#›</a:t>
            </a:fld>
            <a:endParaRPr lang="en-US"/>
          </a:p>
        </p:txBody>
      </p:sp>
    </p:spTree>
    <p:extLst>
      <p:ext uri="{BB962C8B-B14F-4D97-AF65-F5344CB8AC3E}">
        <p14:creationId xmlns:p14="http://schemas.microsoft.com/office/powerpoint/2010/main" val="2900627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B5CE061-A645-4742-94F4-1EC8A7BF4E87}" type="datetimeFigureOut">
              <a:rPr lang="en-US" smtClean="0"/>
              <a:t>9/23/2023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FD369E0-E76D-4CC9-AA7D-ECD027C806B2}" type="slidenum">
              <a:rPr lang="en-US" smtClean="0"/>
              <a:t>‹#›</a:t>
            </a:fld>
            <a:endParaRPr lang="en-US"/>
          </a:p>
        </p:txBody>
      </p:sp>
    </p:spTree>
    <p:extLst>
      <p:ext uri="{BB962C8B-B14F-4D97-AF65-F5344CB8AC3E}">
        <p14:creationId xmlns:p14="http://schemas.microsoft.com/office/powerpoint/2010/main" val="1837746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989968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7.png"/><Relationship Id="rId26" Type="http://schemas.openxmlformats.org/officeDocument/2006/relationships/image" Target="../media/image21.png"/><Relationship Id="rId21" Type="http://schemas.microsoft.com/office/2007/relationships/hdphoto" Target="../media/hdphoto6.wdp"/><Relationship Id="rId34" Type="http://schemas.openxmlformats.org/officeDocument/2006/relationships/image" Target="../media/image27.png"/><Relationship Id="rId7" Type="http://schemas.openxmlformats.org/officeDocument/2006/relationships/image" Target="../media/image10.png"/><Relationship Id="rId12" Type="http://schemas.openxmlformats.org/officeDocument/2006/relationships/image" Target="../media/image13.png"/><Relationship Id="rId17" Type="http://schemas.microsoft.com/office/2007/relationships/hdphoto" Target="../media/hdphoto4.wdp"/><Relationship Id="rId25" Type="http://schemas.microsoft.com/office/2007/relationships/hdphoto" Target="../media/hdphoto8.wdp"/><Relationship Id="rId33" Type="http://schemas.openxmlformats.org/officeDocument/2006/relationships/image" Target="../media/image26.png"/><Relationship Id="rId2" Type="http://schemas.openxmlformats.org/officeDocument/2006/relationships/image" Target="../media/image5.jpg"/><Relationship Id="rId16" Type="http://schemas.openxmlformats.org/officeDocument/2006/relationships/image" Target="../media/image16.png"/><Relationship Id="rId20" Type="http://schemas.openxmlformats.org/officeDocument/2006/relationships/image" Target="../media/image18.png"/><Relationship Id="rId29"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2.wdp"/><Relationship Id="rId24" Type="http://schemas.openxmlformats.org/officeDocument/2006/relationships/image" Target="../media/image20.png"/><Relationship Id="rId32" Type="http://schemas.openxmlformats.org/officeDocument/2006/relationships/image" Target="../media/image25.png"/><Relationship Id="rId37" Type="http://schemas.openxmlformats.org/officeDocument/2006/relationships/image" Target="../media/image30.png"/><Relationship Id="rId5" Type="http://schemas.openxmlformats.org/officeDocument/2006/relationships/image" Target="../media/image8.png"/><Relationship Id="rId15" Type="http://schemas.microsoft.com/office/2007/relationships/hdphoto" Target="../media/hdphoto3.wdp"/><Relationship Id="rId23" Type="http://schemas.microsoft.com/office/2007/relationships/hdphoto" Target="../media/hdphoto7.wdp"/><Relationship Id="rId28" Type="http://schemas.microsoft.com/office/2007/relationships/hdphoto" Target="../media/hdphoto9.wdp"/><Relationship Id="rId36" Type="http://schemas.openxmlformats.org/officeDocument/2006/relationships/image" Target="../media/image29.png"/><Relationship Id="rId10" Type="http://schemas.openxmlformats.org/officeDocument/2006/relationships/image" Target="../media/image12.png"/><Relationship Id="rId19" Type="http://schemas.microsoft.com/office/2007/relationships/hdphoto" Target="../media/hdphoto5.wdp"/><Relationship Id="rId31" Type="http://schemas.openxmlformats.org/officeDocument/2006/relationships/image" Target="../media/image24.png"/><Relationship Id="rId4" Type="http://schemas.openxmlformats.org/officeDocument/2006/relationships/image" Target="../media/image7.png"/><Relationship Id="rId9" Type="http://schemas.microsoft.com/office/2007/relationships/hdphoto" Target="../media/hdphoto1.wdp"/><Relationship Id="rId14" Type="http://schemas.openxmlformats.org/officeDocument/2006/relationships/image" Target="../media/image15.png"/><Relationship Id="rId22" Type="http://schemas.openxmlformats.org/officeDocument/2006/relationships/image" Target="../media/image19.png"/><Relationship Id="rId27" Type="http://schemas.openxmlformats.org/officeDocument/2006/relationships/image" Target="../media/image22.png"/><Relationship Id="rId30" Type="http://schemas.microsoft.com/office/2007/relationships/hdphoto" Target="../media/hdphoto10.wdp"/><Relationship Id="rId35" Type="http://schemas.openxmlformats.org/officeDocument/2006/relationships/image" Target="../media/image28.png"/><Relationship Id="rId8" Type="http://schemas.openxmlformats.org/officeDocument/2006/relationships/image" Target="../media/image11.png"/><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image" Target="../media/image45.png"/><Relationship Id="rId5" Type="http://schemas.microsoft.com/office/2007/relationships/hdphoto" Target="../media/hdphoto14.wdp"/><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6" Type="http://schemas.microsoft.com/office/2007/relationships/hdphoto" Target="../media/hdphoto11.wdp"/><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descr="图片包含 天空, 室内, 餐桌&#10;&#10;已生成高可信度的说明">
            <a:extLst>
              <a:ext uri="{FF2B5EF4-FFF2-40B4-BE49-F238E27FC236}">
                <a16:creationId xmlns:a16="http://schemas.microsoft.com/office/drawing/2014/main" xmlns="" id="{A1269313-5DD9-4F0D-8F98-0C7E2621C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8" y="-7470"/>
            <a:ext cx="12187592" cy="6855520"/>
          </a:xfrm>
          <a:prstGeom prst="rect">
            <a:avLst/>
          </a:prstGeom>
        </p:spPr>
      </p:pic>
      <p:pic>
        <p:nvPicPr>
          <p:cNvPr id="5" name="图片 7">
            <a:extLst>
              <a:ext uri="{FF2B5EF4-FFF2-40B4-BE49-F238E27FC236}">
                <a16:creationId xmlns:a16="http://schemas.microsoft.com/office/drawing/2014/main" xmlns="" id="{986DA844-B53A-4B4C-8668-E2211BD28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5183" y="1885257"/>
            <a:ext cx="1166622" cy="771320"/>
          </a:xfrm>
          <a:prstGeom prst="rect">
            <a:avLst/>
          </a:prstGeom>
        </p:spPr>
      </p:pic>
      <p:pic>
        <p:nvPicPr>
          <p:cNvPr id="6" name="图片 12">
            <a:extLst>
              <a:ext uri="{FF2B5EF4-FFF2-40B4-BE49-F238E27FC236}">
                <a16:creationId xmlns:a16="http://schemas.microsoft.com/office/drawing/2014/main" xmlns="" id="{83116125-9C47-4150-8750-472452AABA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481" y="1942447"/>
            <a:ext cx="356446" cy="565098"/>
          </a:xfrm>
          <a:prstGeom prst="rect">
            <a:avLst/>
          </a:prstGeom>
        </p:spPr>
      </p:pic>
      <p:pic>
        <p:nvPicPr>
          <p:cNvPr id="7" name="图片 19">
            <a:extLst>
              <a:ext uri="{FF2B5EF4-FFF2-40B4-BE49-F238E27FC236}">
                <a16:creationId xmlns:a16="http://schemas.microsoft.com/office/drawing/2014/main" xmlns="" id="{DFF417E0-06F2-4124-87DB-48215350BE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61586" y="-249285"/>
            <a:ext cx="3079632" cy="1749112"/>
          </a:xfrm>
          <a:prstGeom prst="rect">
            <a:avLst/>
          </a:prstGeom>
        </p:spPr>
      </p:pic>
      <p:pic>
        <p:nvPicPr>
          <p:cNvPr id="9" name="图片 30">
            <a:extLst>
              <a:ext uri="{FF2B5EF4-FFF2-40B4-BE49-F238E27FC236}">
                <a16:creationId xmlns:a16="http://schemas.microsoft.com/office/drawing/2014/main" xmlns="" id="{3ACA92A3-189C-46EF-A946-BB25D2E5E0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02741" y="2037577"/>
            <a:ext cx="286557" cy="466679"/>
          </a:xfrm>
          <a:prstGeom prst="rect">
            <a:avLst/>
          </a:prstGeom>
        </p:spPr>
      </p:pic>
      <p:pic>
        <p:nvPicPr>
          <p:cNvPr id="10" name="图片 31">
            <a:extLst>
              <a:ext uri="{FF2B5EF4-FFF2-40B4-BE49-F238E27FC236}">
                <a16:creationId xmlns:a16="http://schemas.microsoft.com/office/drawing/2014/main" xmlns="" id="{A6227709-4B3F-4AF3-A1B1-7A78E2CF41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2726" y="3345076"/>
            <a:ext cx="228177" cy="361744"/>
          </a:xfrm>
          <a:prstGeom prst="rect">
            <a:avLst/>
          </a:prstGeom>
        </p:spPr>
      </p:pic>
      <p:pic>
        <p:nvPicPr>
          <p:cNvPr id="11" name="图片 32">
            <a:extLst>
              <a:ext uri="{FF2B5EF4-FFF2-40B4-BE49-F238E27FC236}">
                <a16:creationId xmlns:a16="http://schemas.microsoft.com/office/drawing/2014/main" xmlns="" id="{052AADDD-F477-4B18-A02B-14350D707C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1486" y="1511728"/>
            <a:ext cx="187379" cy="305160"/>
          </a:xfrm>
          <a:prstGeom prst="rect">
            <a:avLst/>
          </a:prstGeom>
        </p:spPr>
      </p:pic>
      <p:pic>
        <p:nvPicPr>
          <p:cNvPr id="12" name="Picture 11">
            <a:extLst>
              <a:ext uri="{FF2B5EF4-FFF2-40B4-BE49-F238E27FC236}">
                <a16:creationId xmlns:a16="http://schemas.microsoft.com/office/drawing/2014/main" xmlns="" id="{941875D1-DDE3-4B84-BB24-E4F1D5547D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7553" y="-739537"/>
            <a:ext cx="3021359" cy="2086296"/>
          </a:xfrm>
          <a:prstGeom prst="rect">
            <a:avLst/>
          </a:prstGeom>
        </p:spPr>
      </p:pic>
      <p:pic>
        <p:nvPicPr>
          <p:cNvPr id="13" name="Picture 12" descr="Diagram&#10;&#10;Description automatically generated with medium confidence">
            <a:extLst>
              <a:ext uri="{FF2B5EF4-FFF2-40B4-BE49-F238E27FC236}">
                <a16:creationId xmlns:a16="http://schemas.microsoft.com/office/drawing/2014/main" xmlns="" id="{1729ED9A-2433-4F63-8BD8-26FA3B2F536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065" b="97742" l="0" r="99667">
                        <a14:foregroundMark x1="222" y1="37419" x2="222" y2="37419"/>
                        <a14:foregroundMark x1="89444" y1="77903" x2="89444" y2="77903"/>
                        <a14:foregroundMark x1="74000" y1="83548" x2="74000" y2="83548"/>
                        <a14:foregroundMark x1="66667" y1="87419" x2="66667" y2="87419"/>
                        <a14:foregroundMark x1="60333" y1="88871" x2="60333" y2="88871"/>
                        <a14:foregroundMark x1="95778" y1="60161" x2="95778" y2="60161"/>
                        <a14:foregroundMark x1="94889" y1="53226" x2="94889" y2="53226"/>
                        <a14:foregroundMark x1="94222" y1="83871" x2="94222" y2="83871"/>
                        <a14:foregroundMark x1="95333" y1="94677" x2="95333" y2="94677"/>
                        <a14:foregroundMark x1="86444" y1="97742" x2="86444" y2="97742"/>
                        <a14:foregroundMark x1="81667" y1="93710" x2="81667" y2="93710"/>
                        <a14:foregroundMark x1="97111" y1="97419" x2="97111" y2="97419"/>
                        <a14:foregroundMark x1="99667" y1="67419" x2="99667" y2="67419"/>
                        <a14:foregroundMark x1="91667" y1="6774" x2="91667" y2="6774"/>
                        <a14:foregroundMark x1="85778" y1="3065" x2="85778" y2="3065"/>
                      </a14:backgroundRemoval>
                    </a14:imgEffect>
                  </a14:imgLayer>
                </a14:imgProps>
              </a:ext>
              <a:ext uri="{28A0092B-C50C-407E-A947-70E740481C1C}">
                <a14:useLocalDpi xmlns:a14="http://schemas.microsoft.com/office/drawing/2010/main" val="0"/>
              </a:ext>
            </a:extLst>
          </a:blip>
          <a:stretch>
            <a:fillRect/>
          </a:stretch>
        </p:blipFill>
        <p:spPr>
          <a:xfrm>
            <a:off x="0" y="2460443"/>
            <a:ext cx="12277198" cy="4630140"/>
          </a:xfrm>
          <a:prstGeom prst="rect">
            <a:avLst/>
          </a:prstGeom>
        </p:spPr>
      </p:pic>
      <p:pic>
        <p:nvPicPr>
          <p:cNvPr id="14" name="Picture 13" descr="A tree with green leaves&#10;&#10;Description automatically generated with medium confidence">
            <a:extLst>
              <a:ext uri="{FF2B5EF4-FFF2-40B4-BE49-F238E27FC236}">
                <a16:creationId xmlns:a16="http://schemas.microsoft.com/office/drawing/2014/main" xmlns="" id="{02588B91-69BA-4590-BE8E-4B51F59DEEA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851" b="93284" l="3994" r="97125">
                        <a14:foregroundMark x1="7827" y1="52612" x2="7827" y2="52612"/>
                        <a14:foregroundMark x1="4153" y1="46455" x2="4153" y2="46455"/>
                        <a14:foregroundMark x1="92971" y1="45336" x2="92971" y2="45336"/>
                        <a14:foregroundMark x1="97125" y1="45709" x2="97125" y2="45709"/>
                        <a14:foregroundMark x1="49521" y1="4851" x2="49521" y2="4851"/>
                        <a14:foregroundMark x1="50479" y1="93284" x2="50479" y2="93284"/>
                        <a14:backgroundMark x1="50160" y1="59515" x2="50160" y2="59515"/>
                        <a14:backgroundMark x1="36741" y1="65672" x2="55591" y2="64179"/>
                        <a14:backgroundMark x1="55591" y1="64179" x2="72364" y2="66045"/>
                        <a14:backgroundMark x1="72364" y1="66045" x2="73323" y2="66791"/>
                      </a14:backgroundRemoval>
                    </a14:imgEffect>
                  </a14:imgLayer>
                </a14:imgProps>
              </a:ext>
              <a:ext uri="{28A0092B-C50C-407E-A947-70E740481C1C}">
                <a14:useLocalDpi xmlns:a14="http://schemas.microsoft.com/office/drawing/2010/main" val="0"/>
              </a:ext>
            </a:extLst>
          </a:blip>
          <a:stretch>
            <a:fillRect/>
          </a:stretch>
        </p:blipFill>
        <p:spPr>
          <a:xfrm>
            <a:off x="8153078" y="-780945"/>
            <a:ext cx="6154786" cy="5570751"/>
          </a:xfrm>
          <a:prstGeom prst="rect">
            <a:avLst/>
          </a:prstGeom>
        </p:spPr>
      </p:pic>
      <p:pic>
        <p:nvPicPr>
          <p:cNvPr id="15" name="Picture 14" descr="A tree with green leaves&#10;&#10;Description automatically generated with medium confidence">
            <a:extLst>
              <a:ext uri="{FF2B5EF4-FFF2-40B4-BE49-F238E27FC236}">
                <a16:creationId xmlns:a16="http://schemas.microsoft.com/office/drawing/2014/main" xmlns="" id="{90B51EFB-5A4A-47D8-92C1-C5BA1AA8A643}"/>
              </a:ext>
            </a:extLst>
          </p:cNvPr>
          <p:cNvPicPr>
            <a:picLocks noChangeAspect="1"/>
          </p:cNvPicPr>
          <p:nvPr/>
        </p:nvPicPr>
        <p:blipFill>
          <a:blip r:embed="rId12">
            <a:extLst>
              <a:ext uri="{BEBA8EAE-BF5A-486C-A8C5-ECC9F3942E4B}">
                <a14:imgProps xmlns:a14="http://schemas.microsoft.com/office/drawing/2010/main">
                  <a14:imgLayer r:embed="rId11">
                    <a14:imgEffect>
                      <a14:backgroundRemoval t="4851" b="93284" l="3994" r="97125">
                        <a14:foregroundMark x1="7827" y1="52612" x2="7827" y2="52612"/>
                        <a14:foregroundMark x1="4153" y1="46455" x2="4153" y2="46455"/>
                        <a14:foregroundMark x1="92971" y1="45336" x2="92971" y2="45336"/>
                        <a14:foregroundMark x1="97125" y1="45709" x2="97125" y2="45709"/>
                        <a14:foregroundMark x1="49521" y1="4851" x2="49521" y2="4851"/>
                        <a14:foregroundMark x1="50479" y1="93284" x2="50479" y2="93284"/>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818952" y="-524285"/>
            <a:ext cx="5962650" cy="7040623"/>
          </a:xfrm>
          <a:prstGeom prst="rect">
            <a:avLst/>
          </a:prstGeom>
        </p:spPr>
      </p:pic>
      <p:pic>
        <p:nvPicPr>
          <p:cNvPr id="16" name="Picture 15">
            <a:extLst>
              <a:ext uri="{FF2B5EF4-FFF2-40B4-BE49-F238E27FC236}">
                <a16:creationId xmlns:a16="http://schemas.microsoft.com/office/drawing/2014/main" xmlns="" id="{E984B8DE-AB7A-46B5-A565-E842BF34B8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8076" y="-313924"/>
            <a:ext cx="3021359" cy="2086296"/>
          </a:xfrm>
          <a:prstGeom prst="rect">
            <a:avLst/>
          </a:prstGeom>
        </p:spPr>
      </p:pic>
      <p:pic>
        <p:nvPicPr>
          <p:cNvPr id="17" name="Picture 16">
            <a:extLst>
              <a:ext uri="{FF2B5EF4-FFF2-40B4-BE49-F238E27FC236}">
                <a16:creationId xmlns:a16="http://schemas.microsoft.com/office/drawing/2014/main" xmlns="" id="{6D735CD7-F9C3-4DC7-A055-095F4ACC49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7561" y="-5202"/>
            <a:ext cx="3491986" cy="2411271"/>
          </a:xfrm>
          <a:prstGeom prst="rect">
            <a:avLst/>
          </a:prstGeom>
        </p:spPr>
      </p:pic>
      <p:pic>
        <p:nvPicPr>
          <p:cNvPr id="19" name="图片 25">
            <a:extLst>
              <a:ext uri="{FF2B5EF4-FFF2-40B4-BE49-F238E27FC236}">
                <a16:creationId xmlns:a16="http://schemas.microsoft.com/office/drawing/2014/main" xmlns="" id="{8F89B80A-4479-47D0-B567-C2093381D7C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78566" y="7460"/>
            <a:ext cx="2668298" cy="1507198"/>
          </a:xfrm>
          <a:prstGeom prst="rect">
            <a:avLst/>
          </a:prstGeom>
        </p:spPr>
      </p:pic>
      <p:pic>
        <p:nvPicPr>
          <p:cNvPr id="20" name="Picture 19" descr="A picture containing vector graphics&#10;&#10;Description automatically generated">
            <a:extLst>
              <a:ext uri="{FF2B5EF4-FFF2-40B4-BE49-F238E27FC236}">
                <a16:creationId xmlns:a16="http://schemas.microsoft.com/office/drawing/2014/main" xmlns="" id="{9B878B62-FDA8-4357-817E-CC9240230CB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foregroundMark x1="45469" y1="29531" x2="45469" y2="29531"/>
                        <a14:foregroundMark x1="45781" y1="29531" x2="47031" y2="29219"/>
                        <a14:foregroundMark x1="52812" y1="25938" x2="52812" y2="25938"/>
                        <a14:foregroundMark x1="51875" y1="25938" x2="49219" y2="25938"/>
                        <a14:foregroundMark x1="37188" y1="35313" x2="37188" y2="35313"/>
                        <a14:foregroundMark x1="37188" y1="35313" x2="37188" y2="35313"/>
                        <a14:foregroundMark x1="58906" y1="53438" x2="58906" y2="53438"/>
                        <a14:foregroundMark x1="59844" y1="53438" x2="59844" y2="53438"/>
                        <a14:foregroundMark x1="36875" y1="33906" x2="36875" y2="33906"/>
                        <a14:foregroundMark x1="36875" y1="33594" x2="36875" y2="33594"/>
                        <a14:foregroundMark x1="37188" y1="33594" x2="37188" y2="33594"/>
                        <a14:foregroundMark x1="40000" y1="32969" x2="40000" y2="32969"/>
                      </a14:backgroundRemoval>
                    </a14:imgEffect>
                  </a14:imgLayer>
                </a14:imgProps>
              </a:ext>
              <a:ext uri="{28A0092B-C50C-407E-A947-70E740481C1C}">
                <a14:useLocalDpi xmlns:a14="http://schemas.microsoft.com/office/drawing/2010/main" val="0"/>
              </a:ext>
            </a:extLst>
          </a:blip>
          <a:stretch>
            <a:fillRect/>
          </a:stretch>
        </p:blipFill>
        <p:spPr>
          <a:xfrm>
            <a:off x="2318483" y="4860049"/>
            <a:ext cx="2060310" cy="2060310"/>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xmlns="" id="{E769D532-0881-46C7-BC13-7ECEE1CD9124}"/>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1563">
                        <a14:foregroundMark x1="44063" y1="27500" x2="44063" y2="27500"/>
                        <a14:foregroundMark x1="51406" y1="27187" x2="51406" y2="27187"/>
                        <a14:foregroundMark x1="51406" y1="27031" x2="50313" y2="27031"/>
                        <a14:foregroundMark x1="45313" y1="29063" x2="45313" y2="29063"/>
                        <a14:foregroundMark x1="43906" y1="30469" x2="54688" y2="24063"/>
                        <a14:foregroundMark x1="54688" y1="24063" x2="54688" y2="24063"/>
                        <a14:foregroundMark x1="37969" y1="32813" x2="38906" y2="34063"/>
                        <a14:foregroundMark x1="40938" y1="39844" x2="66875" y2="51094"/>
                        <a14:foregroundMark x1="66875" y1="51094" x2="56875" y2="38750"/>
                        <a14:foregroundMark x1="56875" y1="38750" x2="41250" y2="40625"/>
                        <a14:foregroundMark x1="41250" y1="40625" x2="39063" y2="41563"/>
                        <a14:foregroundMark x1="43906" y1="36719" x2="35625" y2="41406"/>
                        <a14:foregroundMark x1="35625" y1="41406" x2="32500" y2="54844"/>
                        <a14:foregroundMark x1="32500" y1="54844" x2="52500" y2="60000"/>
                        <a14:foregroundMark x1="52500" y1="60000" x2="62344" y2="41875"/>
                        <a14:foregroundMark x1="62344" y1="41875" x2="47500" y2="35469"/>
                        <a14:foregroundMark x1="47500" y1="35469" x2="44531" y2="35156"/>
                        <a14:foregroundMark x1="56094" y1="44844" x2="56094" y2="44844"/>
                        <a14:foregroundMark x1="55937" y1="44844" x2="55937" y2="44844"/>
                        <a14:foregroundMark x1="50938" y1="50156" x2="50938" y2="50156"/>
                        <a14:foregroundMark x1="36719" y1="41406" x2="55156" y2="50938"/>
                        <a14:foregroundMark x1="55156" y1="50938" x2="59219" y2="39844"/>
                        <a14:foregroundMark x1="59219" y1="39844" x2="43906" y2="36875"/>
                        <a14:foregroundMark x1="43906" y1="36875" x2="40781" y2="39063"/>
                        <a14:foregroundMark x1="43438" y1="41563" x2="43281" y2="54688"/>
                        <a14:foregroundMark x1="43281" y1="54688" x2="53125" y2="57969"/>
                        <a14:foregroundMark x1="53125" y1="57969" x2="50000" y2="45156"/>
                        <a14:foregroundMark x1="50000" y1="45156" x2="42813" y2="42031"/>
                        <a14:foregroundMark x1="42813" y1="42031" x2="40781" y2="42031"/>
                        <a14:foregroundMark x1="33750" y1="42188" x2="39844" y2="51563"/>
                        <a14:foregroundMark x1="39844" y1="51563" x2="41406" y2="43750"/>
                        <a14:foregroundMark x1="41406" y1="43750" x2="34063" y2="42344"/>
                        <a14:foregroundMark x1="91250" y1="49688" x2="91250" y2="49688"/>
                        <a14:foregroundMark x1="90781" y1="54063" x2="91250" y2="54063"/>
                        <a14:foregroundMark x1="91563" y1="54063" x2="91563" y2="54063"/>
                      </a14:backgroundRemoval>
                    </a14:imgEffect>
                  </a14:imgLayer>
                </a14:imgProps>
              </a:ext>
              <a:ext uri="{28A0092B-C50C-407E-A947-70E740481C1C}">
                <a14:useLocalDpi xmlns:a14="http://schemas.microsoft.com/office/drawing/2010/main" val="0"/>
              </a:ext>
            </a:extLst>
          </a:blip>
          <a:stretch>
            <a:fillRect/>
          </a:stretch>
        </p:blipFill>
        <p:spPr>
          <a:xfrm>
            <a:off x="-76051" y="4628553"/>
            <a:ext cx="2592425" cy="2592425"/>
          </a:xfrm>
          <a:prstGeom prst="rect">
            <a:avLst/>
          </a:prstGeom>
        </p:spPr>
      </p:pic>
      <p:pic>
        <p:nvPicPr>
          <p:cNvPr id="22" name="Picture 21" descr="Shape, circle&#10;&#10;Description automatically generated">
            <a:extLst>
              <a:ext uri="{FF2B5EF4-FFF2-40B4-BE49-F238E27FC236}">
                <a16:creationId xmlns:a16="http://schemas.microsoft.com/office/drawing/2014/main" xmlns="" id="{977F9162-E171-4687-967F-7A461A13627A}"/>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foregroundMark x1="63500" y1="33796" x2="63500" y2="33796"/>
                        <a14:foregroundMark x1="50700" y1="53611" x2="50700" y2="53611"/>
                      </a14:backgroundRemoval>
                    </a14:imgEffect>
                  </a14:imgLayer>
                </a14:imgProps>
              </a:ext>
              <a:ext uri="{28A0092B-C50C-407E-A947-70E740481C1C}">
                <a14:useLocalDpi xmlns:a14="http://schemas.microsoft.com/office/drawing/2010/main" val="0"/>
              </a:ext>
            </a:extLst>
          </a:blip>
          <a:srcRect l="56431" b="47434"/>
          <a:stretch/>
        </p:blipFill>
        <p:spPr>
          <a:xfrm rot="1075092">
            <a:off x="6879503" y="4415144"/>
            <a:ext cx="1100659" cy="1434158"/>
          </a:xfrm>
          <a:prstGeom prst="rect">
            <a:avLst/>
          </a:prstGeom>
        </p:spPr>
      </p:pic>
      <p:pic>
        <p:nvPicPr>
          <p:cNvPr id="23" name="Picture 22" descr="Shape, circle&#10;&#10;Description automatically generated">
            <a:extLst>
              <a:ext uri="{FF2B5EF4-FFF2-40B4-BE49-F238E27FC236}">
                <a16:creationId xmlns:a16="http://schemas.microsoft.com/office/drawing/2014/main" xmlns="" id="{E740C11D-B5E7-40D1-8725-7E76FCC51BF5}"/>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10000" b="90000" l="10000" r="90000">
                        <a14:foregroundMark x1="63500" y1="33796" x2="63500" y2="33796"/>
                        <a14:foregroundMark x1="50700" y1="53611" x2="50700" y2="53611"/>
                      </a14:backgroundRemoval>
                    </a14:imgEffect>
                  </a14:imgLayer>
                </a14:imgProps>
              </a:ext>
              <a:ext uri="{28A0092B-C50C-407E-A947-70E740481C1C}">
                <a14:useLocalDpi xmlns:a14="http://schemas.microsoft.com/office/drawing/2010/main" val="0"/>
              </a:ext>
            </a:extLst>
          </a:blip>
          <a:srcRect r="56279" b="48008"/>
          <a:stretch/>
        </p:blipFill>
        <p:spPr>
          <a:xfrm rot="1647050">
            <a:off x="7708688" y="4610648"/>
            <a:ext cx="891006" cy="860590"/>
          </a:xfrm>
          <a:prstGeom prst="rect">
            <a:avLst/>
          </a:prstGeom>
        </p:spPr>
      </p:pic>
      <p:pic>
        <p:nvPicPr>
          <p:cNvPr id="24" name="Picture 23" descr="Shape, circle&#10;&#10;Description automatically generated">
            <a:extLst>
              <a:ext uri="{FF2B5EF4-FFF2-40B4-BE49-F238E27FC236}">
                <a16:creationId xmlns:a16="http://schemas.microsoft.com/office/drawing/2014/main" xmlns="" id="{A3705DB2-D027-4AA9-B8BB-1CF0F4C67AF7}"/>
              </a:ext>
            </a:extLst>
          </p:cNvPr>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90000" l="10000" r="90000">
                        <a14:foregroundMark x1="63500" y1="33796" x2="63500" y2="33796"/>
                        <a14:foregroundMark x1="50700" y1="53611" x2="50700" y2="53611"/>
                        <a14:foregroundMark x1="44800" y1="61759" x2="44800" y2="61759"/>
                        <a14:foregroundMark x1="44600" y1="61296" x2="44600" y2="61296"/>
                        <a14:foregroundMark x1="58000" y1="60185" x2="58700" y2="60185"/>
                        <a14:foregroundMark x1="58900" y1="60185" x2="58900" y2="60185"/>
                        <a14:foregroundMark x1="59600" y1="58426" x2="60400" y2="59074"/>
                        <a14:foregroundMark x1="60800" y1="59907" x2="60800" y2="60556"/>
                        <a14:foregroundMark x1="60800" y1="60556" x2="59000" y2="60556"/>
                        <a14:foregroundMark x1="58400" y1="60370" x2="58400" y2="60370"/>
                        <a14:foregroundMark x1="57700" y1="60000" x2="56800" y2="61481"/>
                        <a14:foregroundMark x1="56800" y1="61481" x2="56800" y2="61481"/>
                        <a14:foregroundMark x1="45200" y1="57315" x2="45200" y2="57315"/>
                        <a14:foregroundMark x1="50500" y1="58796" x2="41800" y2="57315"/>
                        <a14:foregroundMark x1="41800" y1="57315" x2="45300" y2="61481"/>
                        <a14:foregroundMark x1="58700" y1="57315" x2="50200" y2="62315"/>
                        <a14:foregroundMark x1="50200" y1="62315" x2="57700" y2="61019"/>
                        <a14:foregroundMark x1="57700" y1="61019" x2="58700" y2="59907"/>
                        <a14:foregroundMark x1="44300" y1="56389" x2="44300" y2="56389"/>
                        <a14:foregroundMark x1="60700" y1="58889" x2="60700" y2="58889"/>
                        <a14:foregroundMark x1="58700" y1="61574" x2="58700" y2="61574"/>
                        <a14:backgroundMark x1="63000" y1="41481" x2="63000" y2="41481"/>
                        <a14:backgroundMark x1="63000" y1="37685" x2="67300" y2="50648"/>
                        <a14:backgroundMark x1="67300" y1="50648" x2="60100" y2="35463"/>
                        <a14:backgroundMark x1="61600" y1="36574" x2="61600" y2="47870"/>
                        <a14:backgroundMark x1="61600" y1="47870" x2="65400" y2="39444"/>
                        <a14:backgroundMark x1="65400" y1="39444" x2="61100" y2="47593"/>
                        <a14:backgroundMark x1="61100" y1="47593" x2="65400" y2="52222"/>
                        <a14:backgroundMark x1="66400" y1="37500" x2="65800" y2="44815"/>
                        <a14:backgroundMark x1="65800" y1="44815" x2="65800" y2="37778"/>
                        <a14:backgroundMark x1="65800" y1="37778" x2="64000" y2="39722"/>
                        <a14:backgroundMark x1="41400" y1="35556" x2="40000" y2="46389"/>
                        <a14:backgroundMark x1="40000" y1="46389" x2="36100" y2="51481"/>
                        <a14:backgroundMark x1="44800" y1="55989" x2="44800" y2="55556"/>
                      </a14:backgroundRemoval>
                    </a14:imgEffect>
                  </a14:imgLayer>
                </a14:imgProps>
              </a:ext>
              <a:ext uri="{28A0092B-C50C-407E-A947-70E740481C1C}">
                <a14:useLocalDpi xmlns:a14="http://schemas.microsoft.com/office/drawing/2010/main" val="0"/>
              </a:ext>
            </a:extLst>
          </a:blip>
          <a:srcRect l="37513" t="40976" r="36045" b="23865"/>
          <a:stretch/>
        </p:blipFill>
        <p:spPr>
          <a:xfrm rot="1215557">
            <a:off x="5227054" y="4893524"/>
            <a:ext cx="900318" cy="1292911"/>
          </a:xfrm>
          <a:prstGeom prst="rect">
            <a:avLst/>
          </a:prstGeom>
        </p:spPr>
      </p:pic>
      <p:pic>
        <p:nvPicPr>
          <p:cNvPr id="25" name="Picture 24" descr="Shape&#10;&#10;Description automatically generated">
            <a:extLst>
              <a:ext uri="{FF2B5EF4-FFF2-40B4-BE49-F238E27FC236}">
                <a16:creationId xmlns:a16="http://schemas.microsoft.com/office/drawing/2014/main" xmlns="" id="{44048CE8-63EE-4E59-A141-6A68A823F292}"/>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Layer>
                </a14:imgProps>
              </a:ext>
              <a:ext uri="{28A0092B-C50C-407E-A947-70E740481C1C}">
                <a14:useLocalDpi xmlns:a14="http://schemas.microsoft.com/office/drawing/2010/main" val="0"/>
              </a:ext>
            </a:extLst>
          </a:blip>
          <a:srcRect r="48791" b="56535"/>
          <a:stretch/>
        </p:blipFill>
        <p:spPr>
          <a:xfrm>
            <a:off x="-1109804" y="-860017"/>
            <a:ext cx="4194742" cy="2902183"/>
          </a:xfrm>
          <a:prstGeom prst="rect">
            <a:avLst/>
          </a:prstGeom>
        </p:spPr>
      </p:pic>
      <p:pic>
        <p:nvPicPr>
          <p:cNvPr id="26" name="Picture 25" descr="Shape&#10;&#10;Description automatically generated">
            <a:extLst>
              <a:ext uri="{FF2B5EF4-FFF2-40B4-BE49-F238E27FC236}">
                <a16:creationId xmlns:a16="http://schemas.microsoft.com/office/drawing/2014/main" xmlns="" id="{A66A1244-0032-493F-98F4-114B350F7B36}"/>
              </a:ext>
            </a:extLst>
          </p:cNvPr>
          <p:cNvPicPr>
            <a:picLocks noChangeAspect="1"/>
          </p:cNvPicPr>
          <p:nvPr/>
        </p:nvPicPr>
        <p:blipFill rotWithShape="1">
          <a:blip r:embed="rId26">
            <a:extLst>
              <a:ext uri="{BEBA8EAE-BF5A-486C-A8C5-ECC9F3942E4B}">
                <a14:imgProps xmlns:a14="http://schemas.microsoft.com/office/drawing/2010/main">
                  <a14:imgLayer r:embed="rId25">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val="0"/>
              </a:ext>
            </a:extLst>
          </a:blip>
          <a:srcRect l="46234" t="54656" r="9215"/>
          <a:stretch/>
        </p:blipFill>
        <p:spPr>
          <a:xfrm>
            <a:off x="2004115" y="-743633"/>
            <a:ext cx="3649409" cy="3027614"/>
          </a:xfrm>
          <a:prstGeom prst="rect">
            <a:avLst/>
          </a:prstGeom>
        </p:spPr>
      </p:pic>
      <p:pic>
        <p:nvPicPr>
          <p:cNvPr id="28" name="Picture 27">
            <a:extLst>
              <a:ext uri="{FF2B5EF4-FFF2-40B4-BE49-F238E27FC236}">
                <a16:creationId xmlns:a16="http://schemas.microsoft.com/office/drawing/2014/main" xmlns="" id="{77FF0F21-1846-4D31-A386-9E59BCF665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2922" y="784923"/>
            <a:ext cx="3069438" cy="2119495"/>
          </a:xfrm>
          <a:prstGeom prst="rect">
            <a:avLst/>
          </a:prstGeom>
        </p:spPr>
      </p:pic>
      <p:pic>
        <p:nvPicPr>
          <p:cNvPr id="29" name="Picture 28">
            <a:extLst>
              <a:ext uri="{FF2B5EF4-FFF2-40B4-BE49-F238E27FC236}">
                <a16:creationId xmlns:a16="http://schemas.microsoft.com/office/drawing/2014/main" xmlns="" id="{B60D497E-3A73-4C79-8035-E41A537A64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19995" y="-141026"/>
            <a:ext cx="3491986" cy="2411271"/>
          </a:xfrm>
          <a:prstGeom prst="rect">
            <a:avLst/>
          </a:prstGeom>
        </p:spPr>
      </p:pic>
      <p:pic>
        <p:nvPicPr>
          <p:cNvPr id="32" name="Picture 31" descr="Icon&#10;&#10;Description automatically generated">
            <a:extLst>
              <a:ext uri="{FF2B5EF4-FFF2-40B4-BE49-F238E27FC236}">
                <a16:creationId xmlns:a16="http://schemas.microsoft.com/office/drawing/2014/main" xmlns="" id="{AAB08AB5-A25C-4F5A-8B6A-94C00937CD1A}"/>
              </a:ext>
            </a:extLst>
          </p:cNvPr>
          <p:cNvPicPr>
            <a:picLocks noChangeAspect="1"/>
          </p:cNvPicPr>
          <p:nvPr/>
        </p:nvPicPr>
        <p:blipFill>
          <a:blip r:embed="rId27" cstate="print">
            <a:extLst>
              <a:ext uri="{BEBA8EAE-BF5A-486C-A8C5-ECC9F3942E4B}">
                <a14:imgProps xmlns:a14="http://schemas.microsoft.com/office/drawing/2010/main">
                  <a14:imgLayer r:embed="rId28">
                    <a14:imgEffect>
                      <a14:backgroundRemoval t="8368" b="91084" l="5698" r="94070">
                        <a14:foregroundMark x1="5698" y1="46228" x2="5698" y2="46228"/>
                        <a14:foregroundMark x1="85930" y1="67353" x2="85930" y2="67353"/>
                        <a14:foregroundMark x1="93488" y1="68313" x2="93488" y2="68313"/>
                        <a14:foregroundMark x1="83837" y1="85185" x2="83837" y2="85185"/>
                        <a14:foregroundMark x1="35930" y1="86694" x2="35930" y2="86694"/>
                        <a14:foregroundMark x1="27326" y1="84362" x2="50581" y2="86008"/>
                        <a14:foregroundMark x1="83837" y1="84774" x2="75930" y2="78601"/>
                        <a14:foregroundMark x1="75930" y1="78601" x2="76744" y2="79835"/>
                        <a14:foregroundMark x1="89419" y1="82442" x2="91860" y2="83539"/>
                        <a14:foregroundMark x1="75000" y1="81207" x2="82442" y2="91084"/>
                        <a14:foregroundMark x1="82442" y1="91084" x2="85581" y2="83813"/>
                        <a14:foregroundMark x1="94186" y1="91084" x2="94186" y2="91084"/>
                        <a14:foregroundMark x1="31395" y1="8368" x2="31395" y2="8368"/>
                      </a14:backgroundRemoval>
                    </a14:imgEffect>
                  </a14:imgLayer>
                </a14:imgProps>
              </a:ext>
              <a:ext uri="{28A0092B-C50C-407E-A947-70E740481C1C}">
                <a14:useLocalDpi xmlns:a14="http://schemas.microsoft.com/office/drawing/2010/main" val="0"/>
              </a:ext>
            </a:extLst>
          </a:blip>
          <a:stretch>
            <a:fillRect/>
          </a:stretch>
        </p:blipFill>
        <p:spPr>
          <a:xfrm rot="21179671">
            <a:off x="4515996" y="5616268"/>
            <a:ext cx="2028772" cy="1719738"/>
          </a:xfrm>
          <a:prstGeom prst="rect">
            <a:avLst/>
          </a:prstGeom>
        </p:spPr>
      </p:pic>
      <p:pic>
        <p:nvPicPr>
          <p:cNvPr id="33" name="Picture 32" descr="Icon&#10;&#10;Description automatically generated">
            <a:extLst>
              <a:ext uri="{FF2B5EF4-FFF2-40B4-BE49-F238E27FC236}">
                <a16:creationId xmlns:a16="http://schemas.microsoft.com/office/drawing/2014/main" xmlns="" id="{C1BAB07A-30D4-48F6-A2CE-BD8EA50BF0F6}"/>
              </a:ext>
            </a:extLst>
          </p:cNvPr>
          <p:cNvPicPr>
            <a:picLocks noChangeAspect="1"/>
          </p:cNvPicPr>
          <p:nvPr/>
        </p:nvPicPr>
        <p:blipFill>
          <a:blip r:embed="rId29" cstate="print">
            <a:extLst>
              <a:ext uri="{BEBA8EAE-BF5A-486C-A8C5-ECC9F3942E4B}">
                <a14:imgProps xmlns:a14="http://schemas.microsoft.com/office/drawing/2010/main">
                  <a14:imgLayer r:embed="rId30">
                    <a14:imgEffect>
                      <a14:backgroundRemoval t="8368" b="91084" l="5698" r="94070">
                        <a14:foregroundMark x1="5698" y1="46228" x2="5698" y2="46228"/>
                        <a14:foregroundMark x1="85930" y1="67353" x2="85930" y2="67353"/>
                        <a14:foregroundMark x1="93488" y1="68313" x2="93488" y2="68313"/>
                        <a14:foregroundMark x1="83837" y1="85185" x2="83837" y2="85185"/>
                        <a14:foregroundMark x1="35930" y1="86694" x2="35930" y2="86694"/>
                        <a14:foregroundMark x1="27326" y1="84362" x2="50581" y2="86008"/>
                        <a14:foregroundMark x1="83837" y1="84774" x2="75930" y2="78601"/>
                        <a14:foregroundMark x1="75930" y1="78601" x2="76744" y2="79835"/>
                        <a14:foregroundMark x1="89419" y1="82442" x2="91860" y2="83539"/>
                        <a14:foregroundMark x1="75000" y1="81207" x2="82442" y2="91084"/>
                        <a14:foregroundMark x1="82442" y1="91084" x2="85581" y2="83813"/>
                        <a14:foregroundMark x1="94186" y1="91084" x2="94186" y2="91084"/>
                        <a14:foregroundMark x1="31395" y1="8368" x2="31395" y2="8368"/>
                      </a14:backgroundRemoval>
                    </a14:imgEffect>
                  </a14:imgLayer>
                </a14:imgProps>
              </a:ext>
              <a:ext uri="{28A0092B-C50C-407E-A947-70E740481C1C}">
                <a14:useLocalDpi xmlns:a14="http://schemas.microsoft.com/office/drawing/2010/main" val="0"/>
              </a:ext>
            </a:extLst>
          </a:blip>
          <a:stretch>
            <a:fillRect/>
          </a:stretch>
        </p:blipFill>
        <p:spPr>
          <a:xfrm rot="21179671" flipH="1">
            <a:off x="5954173" y="5546587"/>
            <a:ext cx="1818608" cy="1601149"/>
          </a:xfrm>
          <a:prstGeom prst="rect">
            <a:avLst/>
          </a:prstGeom>
        </p:spPr>
      </p:pic>
      <p:pic>
        <p:nvPicPr>
          <p:cNvPr id="36" name="Picture 35" descr="A picture containing icon&#10;&#10;Description automatically generated">
            <a:extLst>
              <a:ext uri="{FF2B5EF4-FFF2-40B4-BE49-F238E27FC236}">
                <a16:creationId xmlns:a16="http://schemas.microsoft.com/office/drawing/2014/main" xmlns="" id="{8ED6F2C9-2803-4467-9100-2890A875D337}"/>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1563">
                        <a14:foregroundMark x1="44063" y1="27500" x2="44063" y2="27500"/>
                        <a14:foregroundMark x1="51406" y1="27187" x2="51406" y2="27187"/>
                        <a14:foregroundMark x1="51406" y1="27031" x2="50313" y2="27031"/>
                        <a14:foregroundMark x1="45313" y1="29063" x2="45313" y2="29063"/>
                        <a14:foregroundMark x1="43906" y1="30469" x2="54688" y2="24063"/>
                        <a14:foregroundMark x1="54688" y1="24063" x2="54688" y2="24063"/>
                        <a14:foregroundMark x1="37969" y1="32813" x2="38906" y2="34063"/>
                        <a14:foregroundMark x1="40938" y1="39844" x2="66875" y2="51094"/>
                        <a14:foregroundMark x1="66875" y1="51094" x2="56875" y2="38750"/>
                        <a14:foregroundMark x1="56875" y1="38750" x2="41250" y2="40625"/>
                        <a14:foregroundMark x1="41250" y1="40625" x2="39063" y2="41563"/>
                        <a14:foregroundMark x1="43906" y1="36719" x2="35625" y2="41406"/>
                        <a14:foregroundMark x1="35625" y1="41406" x2="32500" y2="54844"/>
                        <a14:foregroundMark x1="32500" y1="54844" x2="52500" y2="60000"/>
                        <a14:foregroundMark x1="52500" y1="60000" x2="62344" y2="41875"/>
                        <a14:foregroundMark x1="62344" y1="41875" x2="47500" y2="35469"/>
                        <a14:foregroundMark x1="47500" y1="35469" x2="44531" y2="35156"/>
                        <a14:foregroundMark x1="56094" y1="44844" x2="56094" y2="44844"/>
                        <a14:foregroundMark x1="55937" y1="44844" x2="55937" y2="44844"/>
                        <a14:foregroundMark x1="50938" y1="50156" x2="50938" y2="50156"/>
                        <a14:foregroundMark x1="36719" y1="41406" x2="55156" y2="50938"/>
                        <a14:foregroundMark x1="55156" y1="50938" x2="59219" y2="39844"/>
                        <a14:foregroundMark x1="59219" y1="39844" x2="43906" y2="36875"/>
                        <a14:foregroundMark x1="43906" y1="36875" x2="40781" y2="39063"/>
                        <a14:foregroundMark x1="43438" y1="41563" x2="43281" y2="54688"/>
                        <a14:foregroundMark x1="43281" y1="54688" x2="53125" y2="57969"/>
                        <a14:foregroundMark x1="53125" y1="57969" x2="50000" y2="45156"/>
                        <a14:foregroundMark x1="50000" y1="45156" x2="42813" y2="42031"/>
                        <a14:foregroundMark x1="42813" y1="42031" x2="40781" y2="42031"/>
                        <a14:foregroundMark x1="33750" y1="42188" x2="39844" y2="51563"/>
                        <a14:foregroundMark x1="39844" y1="51563" x2="41406" y2="43750"/>
                        <a14:foregroundMark x1="41406" y1="43750" x2="34063" y2="42344"/>
                        <a14:foregroundMark x1="91250" y1="49688" x2="91250" y2="49688"/>
                        <a14:foregroundMark x1="90781" y1="54063" x2="91250" y2="54063"/>
                        <a14:foregroundMark x1="91563" y1="54063" x2="91563" y2="54063"/>
                      </a14:backgroundRemoval>
                    </a14:imgEffect>
                  </a14:imgLayer>
                </a14:imgProps>
              </a:ext>
              <a:ext uri="{28A0092B-C50C-407E-A947-70E740481C1C}">
                <a14:useLocalDpi xmlns:a14="http://schemas.microsoft.com/office/drawing/2010/main" val="0"/>
              </a:ext>
            </a:extLst>
          </a:blip>
          <a:stretch>
            <a:fillRect/>
          </a:stretch>
        </p:blipFill>
        <p:spPr>
          <a:xfrm>
            <a:off x="-109505" y="4660237"/>
            <a:ext cx="2592425" cy="2592425"/>
          </a:xfrm>
          <a:prstGeom prst="rect">
            <a:avLst/>
          </a:prstGeom>
        </p:spPr>
      </p:pic>
      <p:pic>
        <p:nvPicPr>
          <p:cNvPr id="44" name="Picture 43"/>
          <p:cNvPicPr>
            <a:picLocks noChangeAspect="1"/>
          </p:cNvPicPr>
          <p:nvPr/>
        </p:nvPicPr>
        <p:blipFill>
          <a:blip r:embed="rId31"/>
          <a:stretch>
            <a:fillRect/>
          </a:stretch>
        </p:blipFill>
        <p:spPr>
          <a:xfrm>
            <a:off x="3610561" y="477025"/>
            <a:ext cx="3804234" cy="1780186"/>
          </a:xfrm>
          <a:prstGeom prst="rect">
            <a:avLst/>
          </a:prstGeom>
        </p:spPr>
      </p:pic>
      <p:sp>
        <p:nvSpPr>
          <p:cNvPr id="47" name="Rectangle 46"/>
          <p:cNvSpPr/>
          <p:nvPr/>
        </p:nvSpPr>
        <p:spPr>
          <a:xfrm>
            <a:off x="-47915" y="2155517"/>
            <a:ext cx="12413867" cy="2938416"/>
          </a:xfrm>
          <a:prstGeom prst="rect">
            <a:avLst/>
          </a:prstGeom>
          <a:solidFill>
            <a:schemeClr val="accent1">
              <a:lumMod val="20000"/>
              <a:lumOff val="8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32"/>
          <a:stretch>
            <a:fillRect/>
          </a:stretch>
        </p:blipFill>
        <p:spPr>
          <a:xfrm>
            <a:off x="7203656" y="2385353"/>
            <a:ext cx="5100706" cy="2389374"/>
          </a:xfrm>
          <a:prstGeom prst="rect">
            <a:avLst/>
          </a:prstGeom>
        </p:spPr>
      </p:pic>
      <p:pic>
        <p:nvPicPr>
          <p:cNvPr id="59" name="Picture 58">
            <a:extLst>
              <a:ext uri="{FF2B5EF4-FFF2-40B4-BE49-F238E27FC236}">
                <a16:creationId xmlns:a16="http://schemas.microsoft.com/office/drawing/2014/main" xmlns="" id="{416AA52A-2568-3B14-1382-2943F1A7FFD1}"/>
              </a:ext>
            </a:extLst>
          </p:cNvPr>
          <p:cNvPicPr>
            <a:picLocks noChangeAspect="1"/>
          </p:cNvPicPr>
          <p:nvPr/>
        </p:nvPicPr>
        <p:blipFill>
          <a:blip r:embed="rId33"/>
          <a:stretch>
            <a:fillRect/>
          </a:stretch>
        </p:blipFill>
        <p:spPr>
          <a:xfrm>
            <a:off x="10294925" y="-79779"/>
            <a:ext cx="1523956" cy="1678399"/>
          </a:xfrm>
          <a:prstGeom prst="rect">
            <a:avLst/>
          </a:prstGeom>
        </p:spPr>
      </p:pic>
      <p:sp>
        <p:nvSpPr>
          <p:cNvPr id="60" name="Title 1">
            <a:extLst>
              <a:ext uri="{FF2B5EF4-FFF2-40B4-BE49-F238E27FC236}">
                <a16:creationId xmlns:a16="http://schemas.microsoft.com/office/drawing/2014/main" xmlns="" id="{839CB496-B064-1976-8A73-F5C96C8179F1}"/>
              </a:ext>
            </a:extLst>
          </p:cNvPr>
          <p:cNvSpPr txBox="1">
            <a:spLocks/>
          </p:cNvSpPr>
          <p:nvPr/>
        </p:nvSpPr>
        <p:spPr>
          <a:xfrm>
            <a:off x="9856694" y="5756561"/>
            <a:ext cx="2897416" cy="1067724"/>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61"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62" name="Picture 61"/>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1039558" y="4540232"/>
            <a:ext cx="738759" cy="1257582"/>
          </a:xfrm>
          <a:prstGeom prst="rect">
            <a:avLst/>
          </a:prstGeom>
        </p:spPr>
      </p:pic>
      <p:pic>
        <p:nvPicPr>
          <p:cNvPr id="2" name="Picture 1"/>
          <p:cNvPicPr>
            <a:picLocks noChangeAspect="1"/>
          </p:cNvPicPr>
          <p:nvPr/>
        </p:nvPicPr>
        <p:blipFill>
          <a:blip r:embed="rId35"/>
          <a:stretch>
            <a:fillRect/>
          </a:stretch>
        </p:blipFill>
        <p:spPr>
          <a:xfrm>
            <a:off x="566973" y="1707708"/>
            <a:ext cx="2261812" cy="1286367"/>
          </a:xfrm>
          <a:prstGeom prst="rect">
            <a:avLst/>
          </a:prstGeom>
        </p:spPr>
      </p:pic>
      <p:pic>
        <p:nvPicPr>
          <p:cNvPr id="3" name="Picture 2"/>
          <p:cNvPicPr>
            <a:picLocks noChangeAspect="1"/>
          </p:cNvPicPr>
          <p:nvPr/>
        </p:nvPicPr>
        <p:blipFill>
          <a:blip r:embed="rId36"/>
          <a:stretch>
            <a:fillRect/>
          </a:stretch>
        </p:blipFill>
        <p:spPr>
          <a:xfrm>
            <a:off x="0" y="2319607"/>
            <a:ext cx="7937680" cy="2316681"/>
          </a:xfrm>
          <a:prstGeom prst="rect">
            <a:avLst/>
          </a:prstGeom>
        </p:spPr>
      </p:pic>
      <p:pic>
        <p:nvPicPr>
          <p:cNvPr id="18" name="Picture 17"/>
          <p:cNvPicPr>
            <a:picLocks noChangeAspect="1"/>
          </p:cNvPicPr>
          <p:nvPr/>
        </p:nvPicPr>
        <p:blipFill>
          <a:blip r:embed="rId37"/>
          <a:stretch>
            <a:fillRect/>
          </a:stretch>
        </p:blipFill>
        <p:spPr>
          <a:xfrm>
            <a:off x="5709988" y="4290657"/>
            <a:ext cx="1871634" cy="1072989"/>
          </a:xfrm>
          <a:prstGeom prst="rect">
            <a:avLst/>
          </a:prstGeom>
        </p:spPr>
      </p:pic>
    </p:spTree>
    <p:extLst>
      <p:ext uri="{BB962C8B-B14F-4D97-AF65-F5344CB8AC3E}">
        <p14:creationId xmlns:p14="http://schemas.microsoft.com/office/powerpoint/2010/main" val="412008582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anim calcmode="lin" valueType="num">
                                          <p:cBhvr>
                                            <p:cTn id="11" dur="500" fill="hold"/>
                                            <p:tgtEl>
                                              <p:spTgt spid="7"/>
                                            </p:tgtEl>
                                            <p:attrNameLst>
                                              <p:attrName>ppt_x</p:attrName>
                                            </p:attrNameLst>
                                          </p:cBhvr>
                                          <p:tavLst>
                                            <p:tav tm="0">
                                              <p:val>
                                                <p:strVal val="#ppt_x"/>
                                              </p:val>
                                            </p:tav>
                                            <p:tav tm="100000">
                                              <p:val>
                                                <p:strVal val="#ppt_x"/>
                                              </p:val>
                                            </p:tav>
                                          </p:tavLst>
                                        </p:anim>
                                        <p:anim calcmode="lin" valueType="num">
                                          <p:cBhvr>
                                            <p:cTn id="12" dur="500" fill="hold"/>
                                            <p:tgtEl>
                                              <p:spTgt spid="7"/>
                                            </p:tgtEl>
                                            <p:attrNameLst>
                                              <p:attrName>ppt_y</p:attrName>
                                            </p:attrNameLst>
                                          </p:cBhvr>
                                          <p:tavLst>
                                            <p:tav tm="0">
                                              <p:val>
                                                <p:strVal val="#ppt_y+.1"/>
                                              </p:val>
                                            </p:tav>
                                            <p:tav tm="100000">
                                              <p:val>
                                                <p:strVal val="#ppt_y"/>
                                              </p:val>
                                            </p:tav>
                                          </p:tavLst>
                                        </p:anim>
                                      </p:childTnLst>
                                    </p:cTn>
                                  </p:par>
                                  <p:par>
                                    <p:cTn id="13" presetID="2" presetClass="entr" presetSubtype="1" fill="hold" nodeType="withEffect" p14:presetBounceEnd="54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4000">
                                          <p:cBhvr additive="base">
                                            <p:cTn id="15" dur="500" fill="hold"/>
                                            <p:tgtEl>
                                              <p:spTgt spid="10"/>
                                            </p:tgtEl>
                                            <p:attrNameLst>
                                              <p:attrName>ppt_x</p:attrName>
                                            </p:attrNameLst>
                                          </p:cBhvr>
                                          <p:tavLst>
                                            <p:tav tm="0">
                                              <p:val>
                                                <p:strVal val="#ppt_x"/>
                                              </p:val>
                                            </p:tav>
                                            <p:tav tm="100000">
                                              <p:val>
                                                <p:strVal val="#ppt_x"/>
                                              </p:val>
                                            </p:tav>
                                          </p:tavLst>
                                        </p:anim>
                                        <p:anim calcmode="lin" valueType="num" p14:bounceEnd="54000">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12" fill="hold" nodeType="withEffect" p14:presetBounceEnd="52000">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14:bounceEnd="52000">
                                          <p:cBhvr additive="base">
                                            <p:cTn id="19" dur="500" fill="hold"/>
                                            <p:tgtEl>
                                              <p:spTgt spid="19"/>
                                            </p:tgtEl>
                                            <p:attrNameLst>
                                              <p:attrName>ppt_x</p:attrName>
                                            </p:attrNameLst>
                                          </p:cBhvr>
                                          <p:tavLst>
                                            <p:tav tm="0">
                                              <p:val>
                                                <p:strVal val="0-#ppt_w/2"/>
                                              </p:val>
                                            </p:tav>
                                            <p:tav tm="100000">
                                              <p:val>
                                                <p:strVal val="#ppt_x"/>
                                              </p:val>
                                            </p:tav>
                                          </p:tavLst>
                                        </p:anim>
                                        <p:anim calcmode="lin" valueType="num" p14:bounceEnd="52000">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14:presetBounceEnd="56000">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14:bounceEnd="56000">
                                          <p:cBhvr additive="base">
                                            <p:cTn id="25" dur="500" fill="hold"/>
                                            <p:tgtEl>
                                              <p:spTgt spid="5"/>
                                            </p:tgtEl>
                                            <p:attrNameLst>
                                              <p:attrName>ppt_x</p:attrName>
                                            </p:attrNameLst>
                                          </p:cBhvr>
                                          <p:tavLst>
                                            <p:tav tm="0">
                                              <p:val>
                                                <p:strVal val="1+#ppt_w/2"/>
                                              </p:val>
                                            </p:tav>
                                            <p:tav tm="100000">
                                              <p:val>
                                                <p:strVal val="#ppt_x"/>
                                              </p:val>
                                            </p:tav>
                                          </p:tavLst>
                                        </p:anim>
                                        <p:anim calcmode="lin" valueType="num" p14:bounceEnd="56000">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1" fill="hold" nodeType="withEffect" p14:presetBounceEnd="48000">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14:bounceEnd="48000">
                                          <p:cBhvr additive="base">
                                            <p:cTn id="29" dur="500" fill="hold"/>
                                            <p:tgtEl>
                                              <p:spTgt spid="6"/>
                                            </p:tgtEl>
                                            <p:attrNameLst>
                                              <p:attrName>ppt_x</p:attrName>
                                            </p:attrNameLst>
                                          </p:cBhvr>
                                          <p:tavLst>
                                            <p:tav tm="0">
                                              <p:val>
                                                <p:strVal val="#ppt_x"/>
                                              </p:val>
                                            </p:tav>
                                            <p:tav tm="100000">
                                              <p:val>
                                                <p:strVal val="#ppt_x"/>
                                              </p:val>
                                            </p:tav>
                                          </p:tavLst>
                                        </p:anim>
                                        <p:anim calcmode="lin" valueType="num" p14:bounceEnd="48000">
                                          <p:cBhvr additive="base">
                                            <p:cTn id="30" dur="500" fill="hold"/>
                                            <p:tgtEl>
                                              <p:spTgt spid="6"/>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14:presetBounceEnd="48000">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14:bounceEnd="48000">
                                          <p:cBhvr additive="base">
                                            <p:cTn id="33" dur="500" fill="hold"/>
                                            <p:tgtEl>
                                              <p:spTgt spid="11"/>
                                            </p:tgtEl>
                                            <p:attrNameLst>
                                              <p:attrName>ppt_x</p:attrName>
                                            </p:attrNameLst>
                                          </p:cBhvr>
                                          <p:tavLst>
                                            <p:tav tm="0">
                                              <p:val>
                                                <p:strVal val="#ppt_x"/>
                                              </p:val>
                                            </p:tav>
                                            <p:tav tm="100000">
                                              <p:val>
                                                <p:strVal val="#ppt_x"/>
                                              </p:val>
                                            </p:tav>
                                          </p:tavLst>
                                        </p:anim>
                                        <p:anim calcmode="lin" valueType="num" p14:bounceEnd="48000">
                                          <p:cBhvr additive="base">
                                            <p:cTn id="34" dur="500" fill="hold"/>
                                            <p:tgtEl>
                                              <p:spTgt spid="11"/>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14:presetBounceEnd="48000">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14:bounceEnd="48000">
                                          <p:cBhvr additive="base">
                                            <p:cTn id="37" dur="500" fill="hold"/>
                                            <p:tgtEl>
                                              <p:spTgt spid="9"/>
                                            </p:tgtEl>
                                            <p:attrNameLst>
                                              <p:attrName>ppt_x</p:attrName>
                                            </p:attrNameLst>
                                          </p:cBhvr>
                                          <p:tavLst>
                                            <p:tav tm="0">
                                              <p:val>
                                                <p:strVal val="#ppt_x"/>
                                              </p:val>
                                            </p:tav>
                                            <p:tav tm="100000">
                                              <p:val>
                                                <p:strVal val="#ppt_x"/>
                                              </p:val>
                                            </p:tav>
                                          </p:tavLst>
                                        </p:anim>
                                        <p:anim calcmode="lin" valueType="num" p14:bounceEnd="48000">
                                          <p:cBhvr additive="base">
                                            <p:cTn id="38" dur="500" fill="hold"/>
                                            <p:tgtEl>
                                              <p:spTgt spid="9"/>
                                            </p:tgtEl>
                                            <p:attrNameLst>
                                              <p:attrName>ppt_y</p:attrName>
                                            </p:attrNameLst>
                                          </p:cBhvr>
                                          <p:tavLst>
                                            <p:tav tm="0">
                                              <p:val>
                                                <p:strVal val="0-#ppt_h/2"/>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arn(inVertical)">
                                          <p:cBhvr>
                                            <p:cTn id="41" dur="500"/>
                                            <p:tgtEl>
                                              <p:spTgt spid="44"/>
                                            </p:tgtEl>
                                          </p:cBhvr>
                                        </p:animEffect>
                                      </p:childTnLst>
                                    </p:cTn>
                                  </p:par>
                                  <p:par>
                                    <p:cTn id="42" presetID="2" presetClass="entr" presetSubtype="8"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500" fill="hold"/>
                                            <p:tgtEl>
                                              <p:spTgt spid="2"/>
                                            </p:tgtEl>
                                            <p:attrNameLst>
                                              <p:attrName>ppt_x</p:attrName>
                                            </p:attrNameLst>
                                          </p:cBhvr>
                                          <p:tavLst>
                                            <p:tav tm="0">
                                              <p:val>
                                                <p:strVal val="0-#ppt_w/2"/>
                                              </p:val>
                                            </p:tav>
                                            <p:tav tm="100000">
                                              <p:val>
                                                <p:strVal val="#ppt_x"/>
                                              </p:val>
                                            </p:tav>
                                          </p:tavLst>
                                        </p:anim>
                                        <p:anim calcmode="lin" valueType="num">
                                          <p:cBhvr additive="base">
                                            <p:cTn id="45" dur="500" fill="hold"/>
                                            <p:tgtEl>
                                              <p:spTgt spid="2"/>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left)">
                                          <p:cBhvr>
                                            <p:cTn id="49" dur="500"/>
                                            <p:tgtEl>
                                              <p:spTgt spid="3"/>
                                            </p:tgtEl>
                                          </p:cBhvr>
                                        </p:animEffect>
                                      </p:childTnLst>
                                    </p:cTn>
                                  </p:par>
                                </p:childTnLst>
                              </p:cTn>
                            </p:par>
                            <p:par>
                              <p:cTn id="50" fill="hold">
                                <p:stCondLst>
                                  <p:cond delay="1000"/>
                                </p:stCondLst>
                                <p:childTnLst>
                                  <p:par>
                                    <p:cTn id="51" presetID="53" presetClass="entr" presetSubtype="16" fill="hold" nodeType="afterEffect">
                                      <p:stCondLst>
                                        <p:cond delay="0"/>
                                      </p:stCondLst>
                                      <p:childTnLst>
                                        <p:set>
                                          <p:cBhvr>
                                            <p:cTn id="52" dur="1" fill="hold">
                                              <p:stCondLst>
                                                <p:cond delay="0"/>
                                              </p:stCondLst>
                                            </p:cTn>
                                            <p:tgtEl>
                                              <p:spTgt spid="48"/>
                                            </p:tgtEl>
                                            <p:attrNameLst>
                                              <p:attrName>style.visibility</p:attrName>
                                            </p:attrNameLst>
                                          </p:cBhvr>
                                          <p:to>
                                            <p:strVal val="visible"/>
                                          </p:to>
                                        </p:set>
                                        <p:anim calcmode="lin" valueType="num">
                                          <p:cBhvr>
                                            <p:cTn id="53" dur="500" fill="hold"/>
                                            <p:tgtEl>
                                              <p:spTgt spid="48"/>
                                            </p:tgtEl>
                                            <p:attrNameLst>
                                              <p:attrName>ppt_w</p:attrName>
                                            </p:attrNameLst>
                                          </p:cBhvr>
                                          <p:tavLst>
                                            <p:tav tm="0">
                                              <p:val>
                                                <p:fltVal val="0"/>
                                              </p:val>
                                            </p:tav>
                                            <p:tav tm="100000">
                                              <p:val>
                                                <p:strVal val="#ppt_w"/>
                                              </p:val>
                                            </p:tav>
                                          </p:tavLst>
                                        </p:anim>
                                        <p:anim calcmode="lin" valueType="num">
                                          <p:cBhvr>
                                            <p:cTn id="54" dur="500" fill="hold"/>
                                            <p:tgtEl>
                                              <p:spTgt spid="48"/>
                                            </p:tgtEl>
                                            <p:attrNameLst>
                                              <p:attrName>ppt_h</p:attrName>
                                            </p:attrNameLst>
                                          </p:cBhvr>
                                          <p:tavLst>
                                            <p:tav tm="0">
                                              <p:val>
                                                <p:fltVal val="0"/>
                                              </p:val>
                                            </p:tav>
                                            <p:tav tm="100000">
                                              <p:val>
                                                <p:strVal val="#ppt_h"/>
                                              </p:val>
                                            </p:tav>
                                          </p:tavLst>
                                        </p:anim>
                                        <p:animEffect transition="in" filter="fade">
                                          <p:cBhvr>
                                            <p:cTn id="55" dur="500"/>
                                            <p:tgtEl>
                                              <p:spTgt spid="48"/>
                                            </p:tgtEl>
                                          </p:cBhvr>
                                        </p:animEffect>
                                      </p:childTnLst>
                                    </p:cTn>
                                  </p:par>
                                </p:childTnLst>
                              </p:cTn>
                            </p:par>
                            <p:par>
                              <p:cTn id="56" fill="hold">
                                <p:stCondLst>
                                  <p:cond delay="1500"/>
                                </p:stCondLst>
                                <p:childTnLst>
                                  <p:par>
                                    <p:cTn id="57" presetID="16" presetClass="entr" presetSubtype="21"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anim calcmode="lin" valueType="num">
                                          <p:cBhvr>
                                            <p:cTn id="11" dur="500" fill="hold"/>
                                            <p:tgtEl>
                                              <p:spTgt spid="7"/>
                                            </p:tgtEl>
                                            <p:attrNameLst>
                                              <p:attrName>ppt_x</p:attrName>
                                            </p:attrNameLst>
                                          </p:cBhvr>
                                          <p:tavLst>
                                            <p:tav tm="0">
                                              <p:val>
                                                <p:strVal val="#ppt_x"/>
                                              </p:val>
                                            </p:tav>
                                            <p:tav tm="100000">
                                              <p:val>
                                                <p:strVal val="#ppt_x"/>
                                              </p:val>
                                            </p:tav>
                                          </p:tavLst>
                                        </p:anim>
                                        <p:anim calcmode="lin" valueType="num">
                                          <p:cBhvr>
                                            <p:cTn id="12" dur="500" fill="hold"/>
                                            <p:tgtEl>
                                              <p:spTgt spid="7"/>
                                            </p:tgtEl>
                                            <p:attrNameLst>
                                              <p:attrName>ppt_y</p:attrName>
                                            </p:attrNameLst>
                                          </p:cBhvr>
                                          <p:tavLst>
                                            <p:tav tm="0">
                                              <p:val>
                                                <p:strVal val="#ppt_y+.1"/>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0-#ppt_h/2"/>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arn(inVertical)">
                                          <p:cBhvr>
                                            <p:cTn id="41" dur="500"/>
                                            <p:tgtEl>
                                              <p:spTgt spid="44"/>
                                            </p:tgtEl>
                                          </p:cBhvr>
                                        </p:animEffect>
                                      </p:childTnLst>
                                    </p:cTn>
                                  </p:par>
                                  <p:par>
                                    <p:cTn id="42" presetID="2" presetClass="entr" presetSubtype="8"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500" fill="hold"/>
                                            <p:tgtEl>
                                              <p:spTgt spid="2"/>
                                            </p:tgtEl>
                                            <p:attrNameLst>
                                              <p:attrName>ppt_x</p:attrName>
                                            </p:attrNameLst>
                                          </p:cBhvr>
                                          <p:tavLst>
                                            <p:tav tm="0">
                                              <p:val>
                                                <p:strVal val="0-#ppt_w/2"/>
                                              </p:val>
                                            </p:tav>
                                            <p:tav tm="100000">
                                              <p:val>
                                                <p:strVal val="#ppt_x"/>
                                              </p:val>
                                            </p:tav>
                                          </p:tavLst>
                                        </p:anim>
                                        <p:anim calcmode="lin" valueType="num">
                                          <p:cBhvr additive="base">
                                            <p:cTn id="45" dur="500" fill="hold"/>
                                            <p:tgtEl>
                                              <p:spTgt spid="2"/>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left)">
                                          <p:cBhvr>
                                            <p:cTn id="49" dur="500"/>
                                            <p:tgtEl>
                                              <p:spTgt spid="3"/>
                                            </p:tgtEl>
                                          </p:cBhvr>
                                        </p:animEffect>
                                      </p:childTnLst>
                                    </p:cTn>
                                  </p:par>
                                </p:childTnLst>
                              </p:cTn>
                            </p:par>
                            <p:par>
                              <p:cTn id="50" fill="hold">
                                <p:stCondLst>
                                  <p:cond delay="1000"/>
                                </p:stCondLst>
                                <p:childTnLst>
                                  <p:par>
                                    <p:cTn id="51" presetID="53" presetClass="entr" presetSubtype="16" fill="hold" nodeType="afterEffect">
                                      <p:stCondLst>
                                        <p:cond delay="0"/>
                                      </p:stCondLst>
                                      <p:childTnLst>
                                        <p:set>
                                          <p:cBhvr>
                                            <p:cTn id="52" dur="1" fill="hold">
                                              <p:stCondLst>
                                                <p:cond delay="0"/>
                                              </p:stCondLst>
                                            </p:cTn>
                                            <p:tgtEl>
                                              <p:spTgt spid="48"/>
                                            </p:tgtEl>
                                            <p:attrNameLst>
                                              <p:attrName>style.visibility</p:attrName>
                                            </p:attrNameLst>
                                          </p:cBhvr>
                                          <p:to>
                                            <p:strVal val="visible"/>
                                          </p:to>
                                        </p:set>
                                        <p:anim calcmode="lin" valueType="num">
                                          <p:cBhvr>
                                            <p:cTn id="53" dur="500" fill="hold"/>
                                            <p:tgtEl>
                                              <p:spTgt spid="48"/>
                                            </p:tgtEl>
                                            <p:attrNameLst>
                                              <p:attrName>ppt_w</p:attrName>
                                            </p:attrNameLst>
                                          </p:cBhvr>
                                          <p:tavLst>
                                            <p:tav tm="0">
                                              <p:val>
                                                <p:fltVal val="0"/>
                                              </p:val>
                                            </p:tav>
                                            <p:tav tm="100000">
                                              <p:val>
                                                <p:strVal val="#ppt_w"/>
                                              </p:val>
                                            </p:tav>
                                          </p:tavLst>
                                        </p:anim>
                                        <p:anim calcmode="lin" valueType="num">
                                          <p:cBhvr>
                                            <p:cTn id="54" dur="500" fill="hold"/>
                                            <p:tgtEl>
                                              <p:spTgt spid="48"/>
                                            </p:tgtEl>
                                            <p:attrNameLst>
                                              <p:attrName>ppt_h</p:attrName>
                                            </p:attrNameLst>
                                          </p:cBhvr>
                                          <p:tavLst>
                                            <p:tav tm="0">
                                              <p:val>
                                                <p:fltVal val="0"/>
                                              </p:val>
                                            </p:tav>
                                            <p:tav tm="100000">
                                              <p:val>
                                                <p:strVal val="#ppt_h"/>
                                              </p:val>
                                            </p:tav>
                                          </p:tavLst>
                                        </p:anim>
                                        <p:animEffect transition="in" filter="fade">
                                          <p:cBhvr>
                                            <p:cTn id="55" dur="500"/>
                                            <p:tgtEl>
                                              <p:spTgt spid="48"/>
                                            </p:tgtEl>
                                          </p:cBhvr>
                                        </p:animEffect>
                                      </p:childTnLst>
                                    </p:cTn>
                                  </p:par>
                                </p:childTnLst>
                              </p:cTn>
                            </p:par>
                            <p:par>
                              <p:cTn id="56" fill="hold">
                                <p:stCondLst>
                                  <p:cond delay="1500"/>
                                </p:stCondLst>
                                <p:childTnLst>
                                  <p:par>
                                    <p:cTn id="57" presetID="16" presetClass="entr" presetSubtype="21"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369" y="444116"/>
            <a:ext cx="5881430" cy="2988402"/>
          </a:xfrm>
          <a:prstGeom prst="rect">
            <a:avLst/>
          </a:prstGeom>
        </p:spPr>
      </p:pic>
      <p:grpSp>
        <p:nvGrpSpPr>
          <p:cNvPr id="3" name="Group">
            <a:extLst>
              <a:ext uri="{FF2B5EF4-FFF2-40B4-BE49-F238E27FC236}">
                <a16:creationId xmlns:a16="http://schemas.microsoft.com/office/drawing/2014/main" xmlns="" id="{BC5BEAEB-E389-7C3C-041A-F2DB4F5AE20A}"/>
              </a:ext>
            </a:extLst>
          </p:cNvPr>
          <p:cNvGrpSpPr/>
          <p:nvPr/>
        </p:nvGrpSpPr>
        <p:grpSpPr>
          <a:xfrm>
            <a:off x="644881" y="3575783"/>
            <a:ext cx="5066602" cy="728930"/>
            <a:chOff x="1147156" y="572516"/>
            <a:chExt cx="12988181" cy="653718"/>
          </a:xfrm>
        </p:grpSpPr>
        <p:sp>
          <p:nvSpPr>
            <p:cNvPr id="4" name="Flowchart: Alternate Process 3">
              <a:extLst>
                <a:ext uri="{FF2B5EF4-FFF2-40B4-BE49-F238E27FC236}">
                  <a16:creationId xmlns:a16="http://schemas.microsoft.com/office/drawing/2014/main" xmlns=""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xmlns="" id="{FF6F49AC-3F83-46CA-AC9E-5A46576F40A2}"/>
                </a:ext>
              </a:extLst>
            </p:cNvPr>
            <p:cNvSpPr txBox="1"/>
            <p:nvPr/>
          </p:nvSpPr>
          <p:spPr>
            <a:xfrm>
              <a:off x="1147156" y="652795"/>
              <a:ext cx="12988181" cy="496836"/>
            </a:xfrm>
            <a:prstGeom prst="rect">
              <a:avLst/>
            </a:prstGeom>
            <a:noFill/>
          </p:spPr>
          <p:txBody>
            <a:bodyPr wrap="square">
              <a:spAutoFit/>
            </a:bodyPr>
            <a:lstStyle/>
            <a:p>
              <a:pPr algn="ctr"/>
              <a:r>
                <a:rPr lang="en-US" sz="3000" b="1" i="0">
                  <a:solidFill>
                    <a:srgbClr val="333333"/>
                  </a:solidFill>
                  <a:effectLst/>
                  <a:latin typeface="Cambria" panose="02040503050406030204" pitchFamily="18" charset="0"/>
                </a:rPr>
                <a:t>Dấu hiệu nước bị ô nhiễm. </a:t>
              </a:r>
              <a:endParaRPr lang="en-US" sz="3000" b="1" dirty="0">
                <a:latin typeface="Cambria" panose="02040503050406030204" pitchFamily="18" charset="0"/>
              </a:endParaRPr>
            </a:p>
          </p:txBody>
        </p:sp>
      </p:grpSp>
      <p:sp>
        <p:nvSpPr>
          <p:cNvPr id="6" name="TextBox 5">
            <a:extLst>
              <a:ext uri="{FF2B5EF4-FFF2-40B4-BE49-F238E27FC236}">
                <a16:creationId xmlns:a16="http://schemas.microsoft.com/office/drawing/2014/main" xmlns="" id="{FF6F49AC-3F83-46CA-AC9E-5A46576F40A2}"/>
              </a:ext>
            </a:extLst>
          </p:cNvPr>
          <p:cNvSpPr txBox="1"/>
          <p:nvPr/>
        </p:nvSpPr>
        <p:spPr>
          <a:xfrm>
            <a:off x="644880" y="4518317"/>
            <a:ext cx="5066603" cy="1200329"/>
          </a:xfrm>
          <a:prstGeom prst="rect">
            <a:avLst/>
          </a:prstGeom>
          <a:noFill/>
        </p:spPr>
        <p:txBody>
          <a:bodyPr wrap="square">
            <a:spAutoFit/>
          </a:bodyPr>
          <a:lstStyle/>
          <a:p>
            <a:pPr algn="ctr"/>
            <a:r>
              <a:rPr lang="en-US" sz="3600" b="1" i="0">
                <a:solidFill>
                  <a:srgbClr val="C00000"/>
                </a:solidFill>
                <a:effectLst/>
                <a:latin typeface="Cambria" panose="02040503050406030204" pitchFamily="18" charset="0"/>
              </a:rPr>
              <a:t>Trong nước có rác và chất bẩn.</a:t>
            </a:r>
            <a:endParaRPr lang="en-US" sz="3600" b="1" dirty="0">
              <a:solidFill>
                <a:srgbClr val="C00000"/>
              </a:solidFill>
              <a:latin typeface="Cambria" panose="02040503050406030204" pitchFamily="18" charset="0"/>
            </a:endParaRPr>
          </a:p>
        </p:txBody>
      </p:sp>
      <p:grpSp>
        <p:nvGrpSpPr>
          <p:cNvPr id="7" name="Group">
            <a:extLst>
              <a:ext uri="{FF2B5EF4-FFF2-40B4-BE49-F238E27FC236}">
                <a16:creationId xmlns:a16="http://schemas.microsoft.com/office/drawing/2014/main" xmlns="" id="{BC5BEAEB-E389-7C3C-041A-F2DB4F5AE20A}"/>
              </a:ext>
            </a:extLst>
          </p:cNvPr>
          <p:cNvGrpSpPr/>
          <p:nvPr/>
        </p:nvGrpSpPr>
        <p:grpSpPr>
          <a:xfrm>
            <a:off x="6581447" y="635754"/>
            <a:ext cx="5066602" cy="1167620"/>
            <a:chOff x="1147156" y="572516"/>
            <a:chExt cx="12988181" cy="653718"/>
          </a:xfrm>
        </p:grpSpPr>
        <p:sp>
          <p:nvSpPr>
            <p:cNvPr id="8" name="Flowchart: Alternate Process 7">
              <a:extLst>
                <a:ext uri="{FF2B5EF4-FFF2-40B4-BE49-F238E27FC236}">
                  <a16:creationId xmlns:a16="http://schemas.microsoft.com/office/drawing/2014/main" xmlns=""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xmlns="" id="{FF6F49AC-3F83-46CA-AC9E-5A46576F40A2}"/>
                </a:ext>
              </a:extLst>
            </p:cNvPr>
            <p:cNvSpPr txBox="1"/>
            <p:nvPr/>
          </p:nvSpPr>
          <p:spPr>
            <a:xfrm>
              <a:off x="1147156" y="605539"/>
              <a:ext cx="12988181" cy="568641"/>
            </a:xfrm>
            <a:prstGeom prst="rect">
              <a:avLst/>
            </a:prstGeom>
            <a:noFill/>
          </p:spPr>
          <p:txBody>
            <a:bodyPr wrap="square">
              <a:spAutoFit/>
            </a:bodyPr>
            <a:lstStyle/>
            <a:p>
              <a:pPr algn="ctr"/>
              <a:r>
                <a:rPr lang="en-US" sz="3000" b="1" i="0">
                  <a:solidFill>
                    <a:srgbClr val="333333"/>
                  </a:solidFill>
                  <a:effectLst/>
                  <a:latin typeface="Cambria" panose="02040503050406030204" pitchFamily="18" charset="0"/>
                </a:rPr>
                <a:t>Nguyên nhân gây ô nhiễm nguồn nước là:  </a:t>
              </a:r>
              <a:endParaRPr lang="en-US" sz="3000" b="1" dirty="0">
                <a:latin typeface="Cambria" panose="02040503050406030204" pitchFamily="18" charset="0"/>
              </a:endParaRPr>
            </a:p>
          </p:txBody>
        </p:sp>
      </p:grpSp>
      <p:sp>
        <p:nvSpPr>
          <p:cNvPr id="10" name="TextBox 9">
            <a:extLst>
              <a:ext uri="{FF2B5EF4-FFF2-40B4-BE49-F238E27FC236}">
                <a16:creationId xmlns:a16="http://schemas.microsoft.com/office/drawing/2014/main" xmlns="" id="{FF6F49AC-3F83-46CA-AC9E-5A46576F40A2}"/>
              </a:ext>
            </a:extLst>
          </p:cNvPr>
          <p:cNvSpPr txBox="1"/>
          <p:nvPr/>
        </p:nvSpPr>
        <p:spPr>
          <a:xfrm>
            <a:off x="6595514" y="1996389"/>
            <a:ext cx="5066603" cy="1200329"/>
          </a:xfrm>
          <a:prstGeom prst="rect">
            <a:avLst/>
          </a:prstGeom>
          <a:noFill/>
        </p:spPr>
        <p:txBody>
          <a:bodyPr wrap="square">
            <a:spAutoFit/>
          </a:bodyPr>
          <a:lstStyle/>
          <a:p>
            <a:pPr algn="just"/>
            <a:r>
              <a:rPr lang="en-US" sz="3600" b="1" i="0">
                <a:solidFill>
                  <a:srgbClr val="002060"/>
                </a:solidFill>
                <a:effectLst/>
                <a:latin typeface="Cambria" panose="02040503050406030204" pitchFamily="18" charset="0"/>
              </a:rPr>
              <a:t>Con người vứt rác thải xuống hồ nước.</a:t>
            </a:r>
            <a:endParaRPr lang="en-US" sz="3600" b="1" dirty="0">
              <a:solidFill>
                <a:srgbClr val="002060"/>
              </a:solidFill>
              <a:latin typeface="Cambria" panose="02040503050406030204" pitchFamily="18" charset="0"/>
            </a:endParaRPr>
          </a:p>
        </p:txBody>
      </p:sp>
    </p:spTree>
    <p:extLst>
      <p:ext uri="{BB962C8B-B14F-4D97-AF65-F5344CB8AC3E}">
        <p14:creationId xmlns:p14="http://schemas.microsoft.com/office/powerpoint/2010/main" val="122577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046" y="494152"/>
            <a:ext cx="5643712" cy="2783619"/>
          </a:xfrm>
          <a:prstGeom prst="rect">
            <a:avLst/>
          </a:prstGeom>
        </p:spPr>
      </p:pic>
      <p:grpSp>
        <p:nvGrpSpPr>
          <p:cNvPr id="3" name="Group">
            <a:extLst>
              <a:ext uri="{FF2B5EF4-FFF2-40B4-BE49-F238E27FC236}">
                <a16:creationId xmlns:a16="http://schemas.microsoft.com/office/drawing/2014/main" xmlns="" id="{BC5BEAEB-E389-7C3C-041A-F2DB4F5AE20A}"/>
              </a:ext>
            </a:extLst>
          </p:cNvPr>
          <p:cNvGrpSpPr/>
          <p:nvPr/>
        </p:nvGrpSpPr>
        <p:grpSpPr>
          <a:xfrm>
            <a:off x="644881" y="3575783"/>
            <a:ext cx="5066602" cy="728930"/>
            <a:chOff x="1147156" y="572516"/>
            <a:chExt cx="12988181" cy="653718"/>
          </a:xfrm>
        </p:grpSpPr>
        <p:sp>
          <p:nvSpPr>
            <p:cNvPr id="4" name="Flowchart: Alternate Process 3">
              <a:extLst>
                <a:ext uri="{FF2B5EF4-FFF2-40B4-BE49-F238E27FC236}">
                  <a16:creationId xmlns:a16="http://schemas.microsoft.com/office/drawing/2014/main" xmlns=""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xmlns="" id="{FF6F49AC-3F83-46CA-AC9E-5A46576F40A2}"/>
                </a:ext>
              </a:extLst>
            </p:cNvPr>
            <p:cNvSpPr txBox="1"/>
            <p:nvPr/>
          </p:nvSpPr>
          <p:spPr>
            <a:xfrm>
              <a:off x="1147156" y="652795"/>
              <a:ext cx="12988181" cy="496836"/>
            </a:xfrm>
            <a:prstGeom prst="rect">
              <a:avLst/>
            </a:prstGeom>
            <a:noFill/>
          </p:spPr>
          <p:txBody>
            <a:bodyPr wrap="square">
              <a:spAutoFit/>
            </a:bodyPr>
            <a:lstStyle/>
            <a:p>
              <a:pPr algn="ctr"/>
              <a:r>
                <a:rPr lang="en-US" sz="3000" b="1" i="0">
                  <a:solidFill>
                    <a:srgbClr val="333333"/>
                  </a:solidFill>
                  <a:effectLst/>
                  <a:latin typeface="Cambria" panose="02040503050406030204" pitchFamily="18" charset="0"/>
                </a:rPr>
                <a:t>Dấu hiệu nước bị ô nhiễm. </a:t>
              </a:r>
              <a:endParaRPr lang="en-US" sz="3000" b="1" dirty="0">
                <a:latin typeface="Cambria" panose="02040503050406030204" pitchFamily="18" charset="0"/>
              </a:endParaRPr>
            </a:p>
          </p:txBody>
        </p:sp>
      </p:grpSp>
      <p:sp>
        <p:nvSpPr>
          <p:cNvPr id="6" name="TextBox 5">
            <a:extLst>
              <a:ext uri="{FF2B5EF4-FFF2-40B4-BE49-F238E27FC236}">
                <a16:creationId xmlns:a16="http://schemas.microsoft.com/office/drawing/2014/main" xmlns="" id="{FF6F49AC-3F83-46CA-AC9E-5A46576F40A2}"/>
              </a:ext>
            </a:extLst>
          </p:cNvPr>
          <p:cNvSpPr txBox="1"/>
          <p:nvPr/>
        </p:nvSpPr>
        <p:spPr>
          <a:xfrm>
            <a:off x="644880" y="4518317"/>
            <a:ext cx="5066603" cy="646331"/>
          </a:xfrm>
          <a:prstGeom prst="rect">
            <a:avLst/>
          </a:prstGeom>
          <a:noFill/>
        </p:spPr>
        <p:txBody>
          <a:bodyPr wrap="square">
            <a:spAutoFit/>
          </a:bodyPr>
          <a:lstStyle/>
          <a:p>
            <a:pPr algn="ctr"/>
            <a:r>
              <a:rPr lang="en-US" sz="3600" b="1" i="0">
                <a:solidFill>
                  <a:srgbClr val="C00000"/>
                </a:solidFill>
                <a:effectLst/>
                <a:latin typeface="Cambria" panose="02040503050406030204" pitchFamily="18" charset="0"/>
              </a:rPr>
              <a:t>Nước có màu.</a:t>
            </a:r>
            <a:endParaRPr lang="en-US" sz="3600" b="1" dirty="0">
              <a:solidFill>
                <a:srgbClr val="C00000"/>
              </a:solidFill>
              <a:latin typeface="Cambria" panose="02040503050406030204" pitchFamily="18" charset="0"/>
            </a:endParaRPr>
          </a:p>
        </p:txBody>
      </p:sp>
      <p:grpSp>
        <p:nvGrpSpPr>
          <p:cNvPr id="7" name="Group">
            <a:extLst>
              <a:ext uri="{FF2B5EF4-FFF2-40B4-BE49-F238E27FC236}">
                <a16:creationId xmlns:a16="http://schemas.microsoft.com/office/drawing/2014/main" xmlns="" id="{BC5BEAEB-E389-7C3C-041A-F2DB4F5AE20A}"/>
              </a:ext>
            </a:extLst>
          </p:cNvPr>
          <p:cNvGrpSpPr/>
          <p:nvPr/>
        </p:nvGrpSpPr>
        <p:grpSpPr>
          <a:xfrm>
            <a:off x="6581447" y="635754"/>
            <a:ext cx="5066602" cy="1167620"/>
            <a:chOff x="1147156" y="572516"/>
            <a:chExt cx="12988181" cy="653718"/>
          </a:xfrm>
        </p:grpSpPr>
        <p:sp>
          <p:nvSpPr>
            <p:cNvPr id="8" name="Flowchart: Alternate Process 7">
              <a:extLst>
                <a:ext uri="{FF2B5EF4-FFF2-40B4-BE49-F238E27FC236}">
                  <a16:creationId xmlns:a16="http://schemas.microsoft.com/office/drawing/2014/main" xmlns=""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xmlns="" id="{FF6F49AC-3F83-46CA-AC9E-5A46576F40A2}"/>
                </a:ext>
              </a:extLst>
            </p:cNvPr>
            <p:cNvSpPr txBox="1"/>
            <p:nvPr/>
          </p:nvSpPr>
          <p:spPr>
            <a:xfrm>
              <a:off x="1147156" y="605539"/>
              <a:ext cx="12988181" cy="568641"/>
            </a:xfrm>
            <a:prstGeom prst="rect">
              <a:avLst/>
            </a:prstGeom>
            <a:noFill/>
          </p:spPr>
          <p:txBody>
            <a:bodyPr wrap="square">
              <a:spAutoFit/>
            </a:bodyPr>
            <a:lstStyle/>
            <a:p>
              <a:pPr algn="ctr"/>
              <a:r>
                <a:rPr lang="en-US" sz="3000" b="1" i="0">
                  <a:solidFill>
                    <a:srgbClr val="333333"/>
                  </a:solidFill>
                  <a:effectLst/>
                  <a:latin typeface="Cambria" panose="02040503050406030204" pitchFamily="18" charset="0"/>
                </a:rPr>
                <a:t>Nguyên nhân gây ô nhiễm nguồn nước là:  </a:t>
              </a:r>
              <a:endParaRPr lang="en-US" sz="3000" b="1" dirty="0">
                <a:latin typeface="Cambria" panose="02040503050406030204" pitchFamily="18" charset="0"/>
              </a:endParaRPr>
            </a:p>
          </p:txBody>
        </p:sp>
      </p:grpSp>
      <p:sp>
        <p:nvSpPr>
          <p:cNvPr id="10" name="TextBox 9">
            <a:extLst>
              <a:ext uri="{FF2B5EF4-FFF2-40B4-BE49-F238E27FC236}">
                <a16:creationId xmlns:a16="http://schemas.microsoft.com/office/drawing/2014/main" xmlns="" id="{FF6F49AC-3F83-46CA-AC9E-5A46576F40A2}"/>
              </a:ext>
            </a:extLst>
          </p:cNvPr>
          <p:cNvSpPr txBox="1"/>
          <p:nvPr/>
        </p:nvSpPr>
        <p:spPr>
          <a:xfrm>
            <a:off x="7397373" y="2038592"/>
            <a:ext cx="4039661" cy="646331"/>
          </a:xfrm>
          <a:prstGeom prst="rect">
            <a:avLst/>
          </a:prstGeom>
          <a:noFill/>
        </p:spPr>
        <p:txBody>
          <a:bodyPr wrap="square">
            <a:spAutoFit/>
          </a:bodyPr>
          <a:lstStyle/>
          <a:p>
            <a:pPr algn="just"/>
            <a:r>
              <a:rPr lang="en-US" sz="3600" b="1" i="0">
                <a:solidFill>
                  <a:srgbClr val="002060"/>
                </a:solidFill>
                <a:effectLst/>
                <a:latin typeface="Cambria" panose="02040503050406030204" pitchFamily="18" charset="0"/>
              </a:rPr>
              <a:t>Do lũ lụt gây ra.</a:t>
            </a:r>
            <a:endParaRPr lang="en-US" sz="3600" b="1" dirty="0">
              <a:solidFill>
                <a:srgbClr val="002060"/>
              </a:solidFill>
              <a:latin typeface="Cambria" panose="02040503050406030204" pitchFamily="18" charset="0"/>
            </a:endParaRPr>
          </a:p>
        </p:txBody>
      </p:sp>
    </p:spTree>
    <p:extLst>
      <p:ext uri="{BB962C8B-B14F-4D97-AF65-F5344CB8AC3E}">
        <p14:creationId xmlns:p14="http://schemas.microsoft.com/office/powerpoint/2010/main" val="367188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xmlns="" id="{BC5BEAEB-E389-7C3C-041A-F2DB4F5AE20A}"/>
              </a:ext>
            </a:extLst>
          </p:cNvPr>
          <p:cNvGrpSpPr/>
          <p:nvPr/>
        </p:nvGrpSpPr>
        <p:grpSpPr>
          <a:xfrm>
            <a:off x="1409839" y="500842"/>
            <a:ext cx="9652901" cy="1447879"/>
            <a:chOff x="1147156" y="572516"/>
            <a:chExt cx="12988181" cy="705054"/>
          </a:xfrm>
        </p:grpSpPr>
        <p:sp>
          <p:nvSpPr>
            <p:cNvPr id="3" name="Flowchart: Alternate Process 2">
              <a:extLst>
                <a:ext uri="{FF2B5EF4-FFF2-40B4-BE49-F238E27FC236}">
                  <a16:creationId xmlns:a16="http://schemas.microsoft.com/office/drawing/2014/main" xmlns=""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xmlns="" id="{FF6F49AC-3F83-46CA-AC9E-5A46576F40A2}"/>
                </a:ext>
              </a:extLst>
            </p:cNvPr>
            <p:cNvSpPr txBox="1"/>
            <p:nvPr/>
          </p:nvSpPr>
          <p:spPr>
            <a:xfrm>
              <a:off x="1147156" y="605539"/>
              <a:ext cx="12988181" cy="672031"/>
            </a:xfrm>
            <a:prstGeom prst="rect">
              <a:avLst/>
            </a:prstGeom>
            <a:noFill/>
          </p:spPr>
          <p:txBody>
            <a:bodyPr wrap="square">
              <a:spAutoFit/>
            </a:bodyPr>
            <a:lstStyle/>
            <a:p>
              <a:pPr algn="ctr"/>
              <a:r>
                <a:rPr lang="en-US" sz="3600" b="1" i="0">
                  <a:solidFill>
                    <a:srgbClr val="333333"/>
                  </a:solidFill>
                  <a:effectLst/>
                  <a:latin typeface="Cambria" panose="02040503050406030204" pitchFamily="18" charset="0"/>
                </a:rPr>
                <a:t>Nguyên nhân gây ô nhiễm nguồn nước do con người trực tiếp gây ra  </a:t>
              </a:r>
              <a:endParaRPr lang="en-US" sz="3600" b="1" dirty="0">
                <a:latin typeface="Cambria" panose="02040503050406030204" pitchFamily="18" charset="0"/>
              </a:endParaRPr>
            </a:p>
          </p:txBody>
        </p:sp>
      </p:gr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128413" y="2063513"/>
            <a:ext cx="4283037" cy="2164922"/>
          </a:xfrm>
          <a:prstGeom prst="rect">
            <a:avLst/>
          </a:prstGeom>
          <a:ln>
            <a:noFill/>
          </a:ln>
          <a:effectLst>
            <a:softEdge rad="112500"/>
          </a:effectLst>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988995" y="2052370"/>
            <a:ext cx="4414178" cy="2189048"/>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5354" y="4401672"/>
            <a:ext cx="4184562" cy="2126210"/>
          </a:xfrm>
          <a:prstGeom prst="rect">
            <a:avLst/>
          </a:prstGeom>
        </p:spPr>
      </p:pic>
    </p:spTree>
    <p:extLst>
      <p:ext uri="{BB962C8B-B14F-4D97-AF65-F5344CB8AC3E}">
        <p14:creationId xmlns:p14="http://schemas.microsoft.com/office/powerpoint/2010/main" val="149793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xmlns="" id="{FF6024D7-54A8-0935-0E31-935975D6B24F}"/>
              </a:ext>
            </a:extLst>
          </p:cNvPr>
          <p:cNvGrpSpPr/>
          <p:nvPr/>
        </p:nvGrpSpPr>
        <p:grpSpPr>
          <a:xfrm>
            <a:off x="3530996" y="472282"/>
            <a:ext cx="4368820" cy="1011745"/>
            <a:chOff x="6489" y="2646"/>
            <a:chExt cx="5278" cy="1635"/>
          </a:xfrm>
        </p:grpSpPr>
        <p:sp>
          <p:nvSpPr>
            <p:cNvPr id="3" name="圆角矩形 7">
              <a:extLst>
                <a:ext uri="{FF2B5EF4-FFF2-40B4-BE49-F238E27FC236}">
                  <a16:creationId xmlns:a16="http://schemas.microsoft.com/office/drawing/2014/main" xmlns="" id="{D536D507-0D48-6466-681C-1E0EA526AB57}"/>
                </a:ext>
              </a:extLst>
            </p:cNvPr>
            <p:cNvSpPr/>
            <p:nvPr/>
          </p:nvSpPr>
          <p:spPr>
            <a:xfrm>
              <a:off x="6820" y="2646"/>
              <a:ext cx="4862" cy="1635"/>
            </a:xfrm>
            <a:prstGeom prst="roundRect">
              <a:avLst>
                <a:gd name="adj" fmla="val 50000"/>
              </a:avLst>
            </a:prstGeom>
            <a:solidFill>
              <a:srgbClr val="1D87D1"/>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xmlns="" id="{6DDA4E0E-6921-572C-A4E3-C325146BC1F1}"/>
                </a:ext>
              </a:extLst>
            </p:cNvPr>
            <p:cNvSpPr txBox="1"/>
            <p:nvPr/>
          </p:nvSpPr>
          <p:spPr>
            <a:xfrm>
              <a:off x="6489"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989351" y="2143593"/>
            <a:ext cx="10418164" cy="3170099"/>
          </a:xfrm>
          <a:prstGeom prst="rect">
            <a:avLst/>
          </a:prstGeom>
          <a:noFill/>
          <a:ln w="19050">
            <a:solidFill>
              <a:srgbClr val="00698E"/>
            </a:solidFill>
            <a:prstDash val="lgDash"/>
          </a:ln>
        </p:spPr>
        <p:txBody>
          <a:bodyPr wrap="square" rtlCol="0">
            <a:spAutoFit/>
          </a:bodyPr>
          <a:lstStyle/>
          <a:p>
            <a:pPr algn="just"/>
            <a:r>
              <a:rPr lang="nl-NL" sz="4000" b="1">
                <a:solidFill>
                  <a:srgbClr val="002060"/>
                </a:solidFill>
                <a:latin typeface="Cambria" panose="02040503050406030204" pitchFamily="18" charset="0"/>
                <a:ea typeface="Cambria" panose="02040503050406030204" pitchFamily="18" charset="0"/>
              </a:rPr>
              <a:t>Các nguyên nhân gây ra ô nhiễm nguồn nước </a:t>
            </a:r>
            <a:r>
              <a:rPr lang="nl-NL" sz="4000" b="1">
                <a:solidFill>
                  <a:srgbClr val="00698E"/>
                </a:solidFill>
                <a:latin typeface="Cambria" panose="02040503050406030204" pitchFamily="18" charset="0"/>
                <a:ea typeface="Cambria" panose="02040503050406030204" pitchFamily="18" charset="0"/>
              </a:rPr>
              <a:t>có thể do con người và thiên nhiên gây ra, với các nguyên nhân trực tiếp do con người gây ra thì con người có thể chủ động khắc phục.</a:t>
            </a:r>
            <a:endParaRPr lang="en-US" sz="4000">
              <a:solidFill>
                <a:srgbClr val="00698E"/>
              </a:solidFill>
              <a:latin typeface="Cambria" panose="02040503050406030204" pitchFamily="18" charset="0"/>
              <a:ea typeface="Cambria" panose="02040503050406030204" pitchFamily="18" charset="0"/>
            </a:endParaRPr>
          </a:p>
        </p:txBody>
      </p:sp>
      <p:pic>
        <p:nvPicPr>
          <p:cNvPr id="6" name="Picture 5" descr="A picture containing icon&#10;&#10;Description automatically generated">
            <a:extLst>
              <a:ext uri="{FF2B5EF4-FFF2-40B4-BE49-F238E27FC236}">
                <a16:creationId xmlns:a16="http://schemas.microsoft.com/office/drawing/2014/main" xmlns="" id="{8ED6F2C9-2803-4467-9100-2890A875D33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1563">
                        <a14:foregroundMark x1="44063" y1="27500" x2="44063" y2="27500"/>
                        <a14:foregroundMark x1="51406" y1="27187" x2="51406" y2="27187"/>
                        <a14:foregroundMark x1="51406" y1="27031" x2="50313" y2="27031"/>
                        <a14:foregroundMark x1="45313" y1="29063" x2="45313" y2="29063"/>
                        <a14:foregroundMark x1="43906" y1="30469" x2="54688" y2="24063"/>
                        <a14:foregroundMark x1="54688" y1="24063" x2="54688" y2="24063"/>
                        <a14:foregroundMark x1="37969" y1="32813" x2="38906" y2="34063"/>
                        <a14:foregroundMark x1="40938" y1="39844" x2="66875" y2="51094"/>
                        <a14:foregroundMark x1="66875" y1="51094" x2="56875" y2="38750"/>
                        <a14:foregroundMark x1="56875" y1="38750" x2="41250" y2="40625"/>
                        <a14:foregroundMark x1="41250" y1="40625" x2="39063" y2="41563"/>
                        <a14:foregroundMark x1="43906" y1="36719" x2="35625" y2="41406"/>
                        <a14:foregroundMark x1="35625" y1="41406" x2="32500" y2="54844"/>
                        <a14:foregroundMark x1="32500" y1="54844" x2="52500" y2="60000"/>
                        <a14:foregroundMark x1="52500" y1="60000" x2="62344" y2="41875"/>
                        <a14:foregroundMark x1="62344" y1="41875" x2="47500" y2="35469"/>
                        <a14:foregroundMark x1="47500" y1="35469" x2="44531" y2="35156"/>
                        <a14:foregroundMark x1="56094" y1="44844" x2="56094" y2="44844"/>
                        <a14:foregroundMark x1="55937" y1="44844" x2="55937" y2="44844"/>
                        <a14:foregroundMark x1="50938" y1="50156" x2="50938" y2="50156"/>
                        <a14:foregroundMark x1="36719" y1="41406" x2="55156" y2="50938"/>
                        <a14:foregroundMark x1="55156" y1="50938" x2="59219" y2="39844"/>
                        <a14:foregroundMark x1="59219" y1="39844" x2="43906" y2="36875"/>
                        <a14:foregroundMark x1="43906" y1="36875" x2="40781" y2="39063"/>
                        <a14:foregroundMark x1="43438" y1="41563" x2="43281" y2="54688"/>
                        <a14:foregroundMark x1="43281" y1="54688" x2="53125" y2="57969"/>
                        <a14:foregroundMark x1="53125" y1="57969" x2="50000" y2="45156"/>
                        <a14:foregroundMark x1="50000" y1="45156" x2="42813" y2="42031"/>
                        <a14:foregroundMark x1="42813" y1="42031" x2="40781" y2="42031"/>
                        <a14:foregroundMark x1="33750" y1="42188" x2="39844" y2="51563"/>
                        <a14:foregroundMark x1="39844" y1="51563" x2="41406" y2="43750"/>
                        <a14:foregroundMark x1="41406" y1="43750" x2="34063" y2="42344"/>
                        <a14:foregroundMark x1="91250" y1="49688" x2="91250" y2="49688"/>
                        <a14:foregroundMark x1="90781" y1="54063" x2="91250" y2="54063"/>
                        <a14:foregroundMark x1="91563" y1="54063" x2="91563" y2="54063"/>
                      </a14:backgroundRemoval>
                    </a14:imgEffect>
                  </a14:imgLayer>
                </a14:imgProps>
              </a:ext>
              <a:ext uri="{28A0092B-C50C-407E-A947-70E740481C1C}">
                <a14:useLocalDpi xmlns:a14="http://schemas.microsoft.com/office/drawing/2010/main" val="0"/>
              </a:ext>
            </a:extLst>
          </a:blip>
          <a:stretch>
            <a:fillRect/>
          </a:stretch>
        </p:blipFill>
        <p:spPr>
          <a:xfrm>
            <a:off x="1109272" y="-318059"/>
            <a:ext cx="2592425" cy="2592425"/>
          </a:xfrm>
          <a:prstGeom prst="rect">
            <a:avLst/>
          </a:prstGeom>
        </p:spPr>
      </p:pic>
      <p:cxnSp>
        <p:nvCxnSpPr>
          <p:cNvPr id="8" name="Straight Connector 7"/>
          <p:cNvCxnSpPr/>
          <p:nvPr/>
        </p:nvCxnSpPr>
        <p:spPr>
          <a:xfrm>
            <a:off x="5136775" y="3348318"/>
            <a:ext cx="23774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583705" y="3348318"/>
            <a:ext cx="2743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499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fade">
                                      <p:cBhvr>
                                        <p:cTn id="11" dur="500"/>
                                        <p:tgtEl>
                                          <p:spTgt spid="5">
                                            <p:bg/>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acer\配图\8ff02d20754c5ff1a50fb722d6517668.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335231" y="0"/>
            <a:ext cx="2669710" cy="11203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a:off x="2016955" y="1497185"/>
            <a:ext cx="8443692" cy="3913971"/>
          </a:xfrm>
          <a:prstGeom prst="rect">
            <a:avLst/>
          </a:prstGeom>
        </p:spPr>
      </p:pic>
    </p:spTree>
    <p:extLst>
      <p:ext uri="{BB962C8B-B14F-4D97-AF65-F5344CB8AC3E}">
        <p14:creationId xmlns:p14="http://schemas.microsoft.com/office/powerpoint/2010/main" val="343399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6819" y="2315778"/>
            <a:ext cx="6975746" cy="4760273"/>
          </a:xfrm>
          <a:prstGeom prst="rect">
            <a:avLst/>
          </a:prstGeom>
        </p:spPr>
      </p:pic>
      <p:grpSp>
        <p:nvGrpSpPr>
          <p:cNvPr id="3" name="Group">
            <a:extLst>
              <a:ext uri="{FF2B5EF4-FFF2-40B4-BE49-F238E27FC236}">
                <a16:creationId xmlns:a16="http://schemas.microsoft.com/office/drawing/2014/main" xmlns="" id="{BC5BEAEB-E389-7C3C-041A-F2DB4F5AE20A}"/>
              </a:ext>
            </a:extLst>
          </p:cNvPr>
          <p:cNvGrpSpPr/>
          <p:nvPr/>
        </p:nvGrpSpPr>
        <p:grpSpPr>
          <a:xfrm>
            <a:off x="772317" y="447495"/>
            <a:ext cx="10644236" cy="1623352"/>
            <a:chOff x="1147156" y="572516"/>
            <a:chExt cx="12988181" cy="653718"/>
          </a:xfrm>
        </p:grpSpPr>
        <p:sp>
          <p:nvSpPr>
            <p:cNvPr id="4" name="Flowchart: Alternate Process 3">
              <a:extLst>
                <a:ext uri="{FF2B5EF4-FFF2-40B4-BE49-F238E27FC236}">
                  <a16:creationId xmlns:a16="http://schemas.microsoft.com/office/drawing/2014/main" xmlns=""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xmlns="" id="{FF6F49AC-3F83-46CA-AC9E-5A46576F40A2}"/>
                </a:ext>
              </a:extLst>
            </p:cNvPr>
            <p:cNvSpPr txBox="1"/>
            <p:nvPr/>
          </p:nvSpPr>
          <p:spPr>
            <a:xfrm>
              <a:off x="1147156" y="589294"/>
              <a:ext cx="12988181" cy="632096"/>
            </a:xfrm>
            <a:prstGeom prst="rect">
              <a:avLst/>
            </a:prstGeom>
            <a:noFill/>
          </p:spPr>
          <p:txBody>
            <a:bodyPr wrap="square">
              <a:spAutoFit/>
            </a:bodyPr>
            <a:lstStyle/>
            <a:p>
              <a:pPr algn="just"/>
              <a:r>
                <a:rPr lang="en-US" sz="3200" b="1" i="0">
                  <a:solidFill>
                    <a:srgbClr val="333333"/>
                  </a:solidFill>
                  <a:effectLst/>
                  <a:latin typeface="Cambria" panose="02040503050406030204" pitchFamily="18" charset="0"/>
                </a:rPr>
                <a:t>1. Hãy kể những bệnh con người có thể mắc phải khi sử dụng nguồn nước bị ô nhiễm?</a:t>
              </a:r>
            </a:p>
            <a:p>
              <a:pPr algn="just"/>
              <a:r>
                <a:rPr lang="en-US" sz="3200" b="1">
                  <a:solidFill>
                    <a:srgbClr val="333333"/>
                  </a:solidFill>
                  <a:latin typeface="Cambria" panose="02040503050406030204" pitchFamily="18" charset="0"/>
                </a:rPr>
                <a:t>2. Vì sao phải bảo vệ nguồn nước?</a:t>
              </a:r>
              <a:endParaRPr lang="en-US" sz="3200" b="1" i="0">
                <a:solidFill>
                  <a:srgbClr val="333333"/>
                </a:solidFill>
                <a:effectLst/>
                <a:latin typeface="Cambria" panose="02040503050406030204" pitchFamily="18" charset="0"/>
              </a:endParaRPr>
            </a:p>
          </p:txBody>
        </p:sp>
      </p:grpSp>
    </p:spTree>
    <p:extLst>
      <p:ext uri="{BB962C8B-B14F-4D97-AF65-F5344CB8AC3E}">
        <p14:creationId xmlns:p14="http://schemas.microsoft.com/office/powerpoint/2010/main" val="63570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423"/>
            <a:ext cx="6584577" cy="6584577"/>
          </a:xfrm>
          <a:prstGeom prst="rect">
            <a:avLst/>
          </a:prstGeom>
        </p:spPr>
      </p:pic>
      <p:grpSp>
        <p:nvGrpSpPr>
          <p:cNvPr id="3" name="Group">
            <a:extLst>
              <a:ext uri="{FF2B5EF4-FFF2-40B4-BE49-F238E27FC236}">
                <a16:creationId xmlns:a16="http://schemas.microsoft.com/office/drawing/2014/main" xmlns="" id="{BC5BEAEB-E389-7C3C-041A-F2DB4F5AE20A}"/>
              </a:ext>
            </a:extLst>
          </p:cNvPr>
          <p:cNvGrpSpPr/>
          <p:nvPr/>
        </p:nvGrpSpPr>
        <p:grpSpPr>
          <a:xfrm>
            <a:off x="6584577" y="528178"/>
            <a:ext cx="5066602" cy="1811612"/>
            <a:chOff x="1147156" y="572516"/>
            <a:chExt cx="12988181" cy="653718"/>
          </a:xfrm>
        </p:grpSpPr>
        <p:sp>
          <p:nvSpPr>
            <p:cNvPr id="4" name="Flowchart: Alternate Process 3">
              <a:extLst>
                <a:ext uri="{FF2B5EF4-FFF2-40B4-BE49-F238E27FC236}">
                  <a16:creationId xmlns:a16="http://schemas.microsoft.com/office/drawing/2014/main" xmlns=""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xmlns="" id="{FF6F49AC-3F83-46CA-AC9E-5A46576F40A2}"/>
                </a:ext>
              </a:extLst>
            </p:cNvPr>
            <p:cNvSpPr txBox="1"/>
            <p:nvPr/>
          </p:nvSpPr>
          <p:spPr>
            <a:xfrm>
              <a:off x="1147156" y="605539"/>
              <a:ext cx="12988181" cy="566410"/>
            </a:xfrm>
            <a:prstGeom prst="rect">
              <a:avLst/>
            </a:prstGeom>
            <a:noFill/>
          </p:spPr>
          <p:txBody>
            <a:bodyPr wrap="square">
              <a:spAutoFit/>
            </a:bodyPr>
            <a:lstStyle/>
            <a:p>
              <a:pPr algn="just"/>
              <a:r>
                <a:rPr lang="en-US" sz="3200" b="1" i="0">
                  <a:solidFill>
                    <a:srgbClr val="333333"/>
                  </a:solidFill>
                  <a:effectLst/>
                  <a:latin typeface="Cambria" panose="02040503050406030204" pitchFamily="18" charset="0"/>
                </a:rPr>
                <a:t>Một số bệnh con người sẽ mắc phải khi sử dụng nguồn nước bị ô nhiễm.</a:t>
              </a:r>
              <a:endParaRPr lang="en-US" sz="3200" b="1" dirty="0">
                <a:latin typeface="Cambria" panose="02040503050406030204" pitchFamily="18" charset="0"/>
              </a:endParaRPr>
            </a:p>
          </p:txBody>
        </p:sp>
      </p:grpSp>
    </p:spTree>
    <p:extLst>
      <p:ext uri="{BB962C8B-B14F-4D97-AF65-F5344CB8AC3E}">
        <p14:creationId xmlns:p14="http://schemas.microsoft.com/office/powerpoint/2010/main" val="64562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F6F49AC-3F83-46CA-AC9E-5A46576F40A2}"/>
              </a:ext>
            </a:extLst>
          </p:cNvPr>
          <p:cNvSpPr txBox="1"/>
          <p:nvPr/>
        </p:nvSpPr>
        <p:spPr>
          <a:xfrm>
            <a:off x="705082" y="637077"/>
            <a:ext cx="10644236" cy="3416320"/>
          </a:xfrm>
          <a:prstGeom prst="rect">
            <a:avLst/>
          </a:prstGeom>
          <a:noFill/>
        </p:spPr>
        <p:txBody>
          <a:bodyPr wrap="square">
            <a:spAutoFit/>
          </a:bodyPr>
          <a:lstStyle/>
          <a:p>
            <a:pPr algn="just"/>
            <a:r>
              <a:rPr lang="nl-NL" sz="3600" b="1" i="1">
                <a:latin typeface="Cambria" panose="02040503050406030204" pitchFamily="18" charset="0"/>
                <a:ea typeface="Cambria" panose="02040503050406030204" pitchFamily="18" charset="0"/>
              </a:rPr>
              <a:t>+ Các bệnh con người có thể mắc do sử dụng nước bị ô nhiễm: đau mắt, đau bụng, ghẻ lở,…</a:t>
            </a:r>
            <a:endParaRPr lang="en-US" sz="3600" i="1">
              <a:latin typeface="Cambria" panose="02040503050406030204" pitchFamily="18" charset="0"/>
              <a:ea typeface="Cambria" panose="02040503050406030204" pitchFamily="18" charset="0"/>
            </a:endParaRPr>
          </a:p>
          <a:p>
            <a:pPr algn="just"/>
            <a:r>
              <a:rPr lang="nl-NL" sz="3600" b="1" i="1">
                <a:latin typeface="Cambria" panose="02040503050406030204" pitchFamily="18" charset="0"/>
                <a:ea typeface="Cambria" panose="02040503050406030204" pitchFamily="18" charset="0"/>
              </a:rPr>
              <a:t>+ Nếu không bảo vệ nguồn nước thì con người dễ bị mắc các bệnh về đường tiêu hóa, bệnh ngoài da và bệnh về mắt,… </a:t>
            </a:r>
            <a:r>
              <a:rPr lang="en-US" sz="3600" b="1" i="1">
                <a:latin typeface="Cambria" panose="02040503050406030204" pitchFamily="18" charset="0"/>
                <a:ea typeface="Cambria" panose="02040503050406030204" pitchFamily="18" charset="0"/>
              </a:rPr>
              <a:t>Vì vậy, cần phải bảo vệ nguồn nước.</a:t>
            </a:r>
            <a:endParaRPr lang="en-US" sz="3600" i="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1182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xmlns="" id="{BC5BEAEB-E389-7C3C-041A-F2DB4F5AE20A}"/>
              </a:ext>
            </a:extLst>
          </p:cNvPr>
          <p:cNvGrpSpPr/>
          <p:nvPr/>
        </p:nvGrpSpPr>
        <p:grpSpPr>
          <a:xfrm>
            <a:off x="772317" y="447495"/>
            <a:ext cx="10644236" cy="1166152"/>
            <a:chOff x="1147156" y="572516"/>
            <a:chExt cx="12988181" cy="653718"/>
          </a:xfrm>
        </p:grpSpPr>
        <p:sp>
          <p:nvSpPr>
            <p:cNvPr id="3" name="Flowchart: Alternate Process 2">
              <a:extLst>
                <a:ext uri="{FF2B5EF4-FFF2-40B4-BE49-F238E27FC236}">
                  <a16:creationId xmlns:a16="http://schemas.microsoft.com/office/drawing/2014/main" xmlns=""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xmlns="" id="{FF6F49AC-3F83-46CA-AC9E-5A46576F40A2}"/>
                </a:ext>
              </a:extLst>
            </p:cNvPr>
            <p:cNvSpPr txBox="1"/>
            <p:nvPr/>
          </p:nvSpPr>
          <p:spPr>
            <a:xfrm>
              <a:off x="1147156" y="589294"/>
              <a:ext cx="12988181" cy="433792"/>
            </a:xfrm>
            <a:prstGeom prst="rect">
              <a:avLst/>
            </a:prstGeom>
            <a:noFill/>
          </p:spPr>
          <p:txBody>
            <a:bodyPr wrap="square">
              <a:spAutoFit/>
            </a:bodyPr>
            <a:lstStyle/>
            <a:p>
              <a:pPr algn="just"/>
              <a:r>
                <a:rPr lang="en-US" sz="3200" b="1" i="0">
                  <a:solidFill>
                    <a:srgbClr val="333333"/>
                  </a:solidFill>
                  <a:effectLst/>
                  <a:latin typeface="Cambria" panose="02040503050406030204" pitchFamily="18" charset="0"/>
                </a:rPr>
                <a:t>Quan sát hình 2, cho biết việc làm để bảo vệ nguồn nước và nêu tác dụng của việc làm đó.</a:t>
              </a: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317" y="1760765"/>
            <a:ext cx="10266829" cy="3792841"/>
          </a:xfrm>
          <a:prstGeom prst="rect">
            <a:avLst/>
          </a:prstGeom>
        </p:spPr>
      </p:pic>
    </p:spTree>
    <p:extLst>
      <p:ext uri="{BB962C8B-B14F-4D97-AF65-F5344CB8AC3E}">
        <p14:creationId xmlns:p14="http://schemas.microsoft.com/office/powerpoint/2010/main" val="160138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420" y="403412"/>
            <a:ext cx="3720642" cy="22980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894" y="3024818"/>
            <a:ext cx="10266829" cy="3792841"/>
          </a:xfrm>
          <a:prstGeom prst="rect">
            <a:avLst/>
          </a:prstGeom>
        </p:spPr>
      </p:pic>
      <p:grpSp>
        <p:nvGrpSpPr>
          <p:cNvPr id="4" name="Group">
            <a:extLst>
              <a:ext uri="{FF2B5EF4-FFF2-40B4-BE49-F238E27FC236}">
                <a16:creationId xmlns:a16="http://schemas.microsoft.com/office/drawing/2014/main" xmlns="" id="{BC5BEAEB-E389-7C3C-041A-F2DB4F5AE20A}"/>
              </a:ext>
            </a:extLst>
          </p:cNvPr>
          <p:cNvGrpSpPr/>
          <p:nvPr/>
        </p:nvGrpSpPr>
        <p:grpSpPr>
          <a:xfrm>
            <a:off x="4823011" y="403412"/>
            <a:ext cx="6674223" cy="2043951"/>
            <a:chOff x="1147156" y="572516"/>
            <a:chExt cx="12988181" cy="581437"/>
          </a:xfrm>
        </p:grpSpPr>
        <p:sp>
          <p:nvSpPr>
            <p:cNvPr id="5" name="Flowchart: Alternate Process 4">
              <a:extLst>
                <a:ext uri="{FF2B5EF4-FFF2-40B4-BE49-F238E27FC236}">
                  <a16:creationId xmlns:a16="http://schemas.microsoft.com/office/drawing/2014/main" xmlns="" id="{5B6713E3-A5F2-5E0D-4DA0-706415FDF64C}"/>
                </a:ext>
              </a:extLst>
            </p:cNvPr>
            <p:cNvSpPr/>
            <p:nvPr/>
          </p:nvSpPr>
          <p:spPr>
            <a:xfrm>
              <a:off x="1147156" y="572516"/>
              <a:ext cx="12988181" cy="581437"/>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xmlns="" id="{FF6F49AC-3F83-46CA-AC9E-5A46576F40A2}"/>
                </a:ext>
              </a:extLst>
            </p:cNvPr>
            <p:cNvSpPr txBox="1"/>
            <p:nvPr/>
          </p:nvSpPr>
          <p:spPr>
            <a:xfrm>
              <a:off x="1147156" y="605539"/>
              <a:ext cx="12988181" cy="499048"/>
            </a:xfrm>
            <a:prstGeom prst="rect">
              <a:avLst/>
            </a:prstGeom>
            <a:noFill/>
          </p:spPr>
          <p:txBody>
            <a:bodyPr wrap="square">
              <a:spAutoFit/>
            </a:bodyPr>
            <a:lstStyle/>
            <a:p>
              <a:pPr marL="285750" indent="-285750" algn="just">
                <a:buFontTx/>
                <a:buChar char="-"/>
              </a:pPr>
              <a:r>
                <a:rPr lang="en-US" sz="3600" b="1">
                  <a:solidFill>
                    <a:srgbClr val="002060"/>
                  </a:solidFill>
                  <a:latin typeface="Cambria" panose="02040503050406030204" pitchFamily="18" charset="0"/>
                  <a:ea typeface="Cambria" panose="02040503050406030204" pitchFamily="18" charset="0"/>
                </a:rPr>
                <a:t>Cho biết tên việc làm để bảo vệ nguồn nước.</a:t>
              </a:r>
            </a:p>
            <a:p>
              <a:pPr marL="285750" indent="-285750" algn="just">
                <a:buFontTx/>
                <a:buChar char="-"/>
              </a:pPr>
              <a:r>
                <a:rPr lang="en-US" sz="3600" b="1">
                  <a:solidFill>
                    <a:srgbClr val="002060"/>
                  </a:solidFill>
                  <a:latin typeface="Cambria" panose="02040503050406030204" pitchFamily="18" charset="0"/>
                  <a:ea typeface="Cambria" panose="02040503050406030204" pitchFamily="18" charset="0"/>
                </a:rPr>
                <a:t>Nêu tác dụng của việc làm đó.</a:t>
              </a:r>
            </a:p>
          </p:txBody>
        </p:sp>
      </p:grpSp>
    </p:spTree>
    <p:extLst>
      <p:ext uri="{BB962C8B-B14F-4D97-AF65-F5344CB8AC3E}">
        <p14:creationId xmlns:p14="http://schemas.microsoft.com/office/powerpoint/2010/main" val="26512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igzag-lines-in-side-view-position_31924"/>
          <p:cNvSpPr>
            <a:spLocks noChangeAspect="1"/>
          </p:cNvSpPr>
          <p:nvPr/>
        </p:nvSpPr>
        <p:spPr bwMode="auto">
          <a:xfrm rot="5400000">
            <a:off x="5856643" y="-1326204"/>
            <a:ext cx="141034" cy="5675896"/>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rgbClr val="1D87D1"/>
            </a:solidFill>
          </a:ln>
        </p:spPr>
      </p:sp>
      <p:pic>
        <p:nvPicPr>
          <p:cNvPr id="3" name="Picture 2">
            <a:extLst>
              <a:ext uri="{FF2B5EF4-FFF2-40B4-BE49-F238E27FC236}">
                <a16:creationId xmlns:a16="http://schemas.microsoft.com/office/drawing/2014/main" xmlns="" id="{B5D2DAB1-4E2B-D3BA-EEFF-36D06A6A162B}"/>
              </a:ext>
            </a:extLst>
          </p:cNvPr>
          <p:cNvPicPr>
            <a:picLocks noChangeAspect="1"/>
          </p:cNvPicPr>
          <p:nvPr/>
        </p:nvPicPr>
        <p:blipFill>
          <a:blip r:embed="rId2"/>
          <a:stretch>
            <a:fillRect/>
          </a:stretch>
        </p:blipFill>
        <p:spPr>
          <a:xfrm>
            <a:off x="2854509" y="432311"/>
            <a:ext cx="6145301" cy="1286367"/>
          </a:xfrm>
          <a:prstGeom prst="rect">
            <a:avLst/>
          </a:prstGeom>
        </p:spPr>
      </p:pic>
      <p:pic>
        <p:nvPicPr>
          <p:cNvPr id="6" name="Picture 2" descr="D:\acer\配图\8ff02d20754c5ff1a50fb722d6517668.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23565" y="0"/>
            <a:ext cx="2669710" cy="112037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C8659CA4-779C-2D83-2811-C2BCD5D46C00}"/>
              </a:ext>
            </a:extLst>
          </p:cNvPr>
          <p:cNvSpPr txBox="1"/>
          <p:nvPr/>
        </p:nvSpPr>
        <p:spPr>
          <a:xfrm>
            <a:off x="336884" y="1659470"/>
            <a:ext cx="11389895" cy="4524315"/>
          </a:xfrm>
          <a:prstGeom prst="rect">
            <a:avLst/>
          </a:prstGeom>
          <a:noFill/>
        </p:spPr>
        <p:txBody>
          <a:bodyPr wrap="square">
            <a:spAutoFit/>
          </a:bodyPr>
          <a:lstStyle/>
          <a:p>
            <a:pPr marL="457200" indent="-457200" algn="just">
              <a:buFontTx/>
              <a:buChar char="-"/>
            </a:pPr>
            <a:r>
              <a:rPr lang="en-US" sz="3200" b="0" i="0">
                <a:solidFill>
                  <a:srgbClr val="333333"/>
                </a:solidFill>
                <a:effectLst/>
                <a:latin typeface="Cambria" panose="02040503050406030204" pitchFamily="18" charset="0"/>
              </a:rPr>
              <a:t>Nêu được nguyên nhân gây ra ô nhiễm nguồn nước, liên hệ thực tế ở gia đình và địa phương.</a:t>
            </a:r>
            <a:endParaRPr lang="en-US" sz="3200" b="0" i="0" dirty="0">
              <a:solidFill>
                <a:srgbClr val="333333"/>
              </a:solidFill>
              <a:effectLst/>
              <a:latin typeface="Cambria" panose="02040503050406030204" pitchFamily="18" charset="0"/>
            </a:endParaRPr>
          </a:p>
          <a:p>
            <a:pPr marL="457200" indent="-457200" algn="just">
              <a:buFontTx/>
              <a:buChar char="-"/>
            </a:pPr>
            <a:r>
              <a:rPr lang="en-US" sz="3200">
                <a:solidFill>
                  <a:srgbClr val="333333"/>
                </a:solidFill>
                <a:latin typeface="Cambria" panose="02040503050406030204" pitchFamily="18" charset="0"/>
              </a:rPr>
              <a:t>Nêu được sự cần thiết phải bảo vệ nguồn nước (nêu được tác hại của nước không sạch) và phải sử dụng tiết kiệm nước.</a:t>
            </a:r>
            <a:endParaRPr lang="en-US" sz="3200" dirty="0">
              <a:solidFill>
                <a:srgbClr val="333333"/>
              </a:solidFill>
              <a:latin typeface="Cambria" panose="02040503050406030204" pitchFamily="18" charset="0"/>
            </a:endParaRPr>
          </a:p>
          <a:p>
            <a:pPr marL="457200" indent="-457200" algn="just">
              <a:buFontTx/>
              <a:buChar char="-"/>
            </a:pPr>
            <a:r>
              <a:rPr lang="en-US" sz="3200" b="0" i="0">
                <a:solidFill>
                  <a:srgbClr val="333333"/>
                </a:solidFill>
                <a:effectLst/>
                <a:latin typeface="Cambria" panose="02040503050406030204" pitchFamily="18" charset="0"/>
              </a:rPr>
              <a:t>Thực hiện được và vận động những người xung quanh (gia đình và địa phương) cùng bảo vệ nguồn nước và sử dụng nước tiết kiệm.</a:t>
            </a:r>
          </a:p>
          <a:p>
            <a:pPr marL="457200" indent="-457200" algn="just">
              <a:buFontTx/>
              <a:buChar char="-"/>
            </a:pPr>
            <a:r>
              <a:rPr lang="en-US" sz="3200">
                <a:latin typeface="Cambria" panose="02040503050406030204" pitchFamily="18" charset="0"/>
              </a:rPr>
              <a:t>Trình bày được một số cách làm sạch nước, liên hệ thực tế về cách làm sạch nước ở gia đình và địa phương.</a:t>
            </a:r>
            <a:endParaRPr lang="en-US" sz="3200" dirty="0">
              <a:latin typeface="Cambria" panose="02040503050406030204" pitchFamily="18" charset="0"/>
            </a:endParaRPr>
          </a:p>
        </p:txBody>
      </p:sp>
    </p:spTree>
    <p:extLst>
      <p:ext uri="{BB962C8B-B14F-4D97-AF65-F5344CB8AC3E}">
        <p14:creationId xmlns:p14="http://schemas.microsoft.com/office/powerpoint/2010/main" val="30298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66920" b="10282"/>
          <a:stretch/>
        </p:blipFill>
        <p:spPr>
          <a:xfrm>
            <a:off x="301670" y="387649"/>
            <a:ext cx="4820434" cy="4829809"/>
          </a:xfrm>
          <a:prstGeom prst="rect">
            <a:avLst/>
          </a:prstGeom>
          <a:ln>
            <a:noFill/>
          </a:ln>
          <a:effectLst>
            <a:softEdge rad="112500"/>
          </a:effectLst>
        </p:spPr>
      </p:pic>
      <p:grpSp>
        <p:nvGrpSpPr>
          <p:cNvPr id="3" name="Group">
            <a:extLst>
              <a:ext uri="{FF2B5EF4-FFF2-40B4-BE49-F238E27FC236}">
                <a16:creationId xmlns:a16="http://schemas.microsoft.com/office/drawing/2014/main" xmlns="" id="{BC5BEAEB-E389-7C3C-041A-F2DB4F5AE20A}"/>
              </a:ext>
            </a:extLst>
          </p:cNvPr>
          <p:cNvGrpSpPr/>
          <p:nvPr/>
        </p:nvGrpSpPr>
        <p:grpSpPr>
          <a:xfrm>
            <a:off x="5405718" y="1102659"/>
            <a:ext cx="6078069" cy="3859305"/>
            <a:chOff x="1147156" y="572516"/>
            <a:chExt cx="12988181" cy="538298"/>
          </a:xfrm>
        </p:grpSpPr>
        <p:sp>
          <p:nvSpPr>
            <p:cNvPr id="4" name="Flowchart: Alternate Process 3">
              <a:extLst>
                <a:ext uri="{FF2B5EF4-FFF2-40B4-BE49-F238E27FC236}">
                  <a16:creationId xmlns:a16="http://schemas.microsoft.com/office/drawing/2014/main" xmlns="" id="{5B6713E3-A5F2-5E0D-4DA0-706415FDF64C}"/>
                </a:ext>
              </a:extLst>
            </p:cNvPr>
            <p:cNvSpPr/>
            <p:nvPr/>
          </p:nvSpPr>
          <p:spPr>
            <a:xfrm>
              <a:off x="1147156" y="572516"/>
              <a:ext cx="12988181" cy="53829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xmlns="" id="{FF6F49AC-3F83-46CA-AC9E-5A46576F40A2}"/>
                </a:ext>
              </a:extLst>
            </p:cNvPr>
            <p:cNvSpPr txBox="1"/>
            <p:nvPr/>
          </p:nvSpPr>
          <p:spPr>
            <a:xfrm>
              <a:off x="1434506" y="605539"/>
              <a:ext cx="12413487" cy="476510"/>
            </a:xfrm>
            <a:prstGeom prst="rect">
              <a:avLst/>
            </a:prstGeom>
            <a:noFill/>
          </p:spPr>
          <p:txBody>
            <a:bodyPr wrap="square">
              <a:spAutoFit/>
            </a:bodyPr>
            <a:lstStyle/>
            <a:p>
              <a:pPr algn="just"/>
              <a:r>
                <a:rPr lang="en-US" sz="3600" b="1">
                  <a:latin typeface="Cambria" panose="02040503050406030204" pitchFamily="18" charset="0"/>
                  <a:ea typeface="Cambria" panose="02040503050406030204" pitchFamily="18" charset="0"/>
                </a:rPr>
                <a:t> Mọi người đang dọn vệ sinh quanh bể nước và đổ rác đúng nơi quy định để vi sinh vật và chất bẩn bên ngoài không xâm nhập vào bể nước.</a:t>
              </a:r>
            </a:p>
          </p:txBody>
        </p:sp>
      </p:grpSp>
    </p:spTree>
    <p:extLst>
      <p:ext uri="{BB962C8B-B14F-4D97-AF65-F5344CB8AC3E}">
        <p14:creationId xmlns:p14="http://schemas.microsoft.com/office/powerpoint/2010/main" val="360840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32556" r="34307" b="10282"/>
          <a:stretch/>
        </p:blipFill>
        <p:spPr>
          <a:xfrm>
            <a:off x="416858" y="321960"/>
            <a:ext cx="4907835" cy="4908946"/>
          </a:xfrm>
          <a:prstGeom prst="rect">
            <a:avLst/>
          </a:prstGeom>
          <a:ln>
            <a:noFill/>
          </a:ln>
          <a:effectLst>
            <a:softEdge rad="112500"/>
          </a:effectLst>
        </p:spPr>
      </p:pic>
      <p:grpSp>
        <p:nvGrpSpPr>
          <p:cNvPr id="3" name="Group">
            <a:extLst>
              <a:ext uri="{FF2B5EF4-FFF2-40B4-BE49-F238E27FC236}">
                <a16:creationId xmlns:a16="http://schemas.microsoft.com/office/drawing/2014/main" xmlns="" id="{BC5BEAEB-E389-7C3C-041A-F2DB4F5AE20A}"/>
              </a:ext>
            </a:extLst>
          </p:cNvPr>
          <p:cNvGrpSpPr/>
          <p:nvPr/>
        </p:nvGrpSpPr>
        <p:grpSpPr>
          <a:xfrm>
            <a:off x="5351588" y="1169895"/>
            <a:ext cx="6078069" cy="1963270"/>
            <a:chOff x="1147156" y="572516"/>
            <a:chExt cx="12988181" cy="538298"/>
          </a:xfrm>
        </p:grpSpPr>
        <p:sp>
          <p:nvSpPr>
            <p:cNvPr id="4" name="Flowchart: Alternate Process 3">
              <a:extLst>
                <a:ext uri="{FF2B5EF4-FFF2-40B4-BE49-F238E27FC236}">
                  <a16:creationId xmlns:a16="http://schemas.microsoft.com/office/drawing/2014/main" xmlns="" id="{5B6713E3-A5F2-5E0D-4DA0-706415FDF64C}"/>
                </a:ext>
              </a:extLst>
            </p:cNvPr>
            <p:cNvSpPr/>
            <p:nvPr/>
          </p:nvSpPr>
          <p:spPr>
            <a:xfrm>
              <a:off x="1147156" y="572516"/>
              <a:ext cx="12988181" cy="53829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xmlns="" id="{FF6F49AC-3F83-46CA-AC9E-5A46576F40A2}"/>
                </a:ext>
              </a:extLst>
            </p:cNvPr>
            <p:cNvSpPr txBox="1"/>
            <p:nvPr/>
          </p:nvSpPr>
          <p:spPr>
            <a:xfrm>
              <a:off x="1434506" y="605539"/>
              <a:ext cx="12413487" cy="481009"/>
            </a:xfrm>
            <a:prstGeom prst="rect">
              <a:avLst/>
            </a:prstGeom>
            <a:noFill/>
          </p:spPr>
          <p:txBody>
            <a:bodyPr wrap="square">
              <a:spAutoFit/>
            </a:bodyPr>
            <a:lstStyle/>
            <a:p>
              <a:pPr algn="just"/>
              <a:r>
                <a:rPr lang="en-US" sz="3600" b="1">
                  <a:latin typeface="Cambria" panose="02040503050406030204" pitchFamily="18" charset="0"/>
                  <a:ea typeface="Cambria" panose="02040503050406030204" pitchFamily="18" charset="0"/>
                </a:rPr>
                <a:t> Mọi người đang vớt rác trên ao, hồ để làm sạch nguồn nước.</a:t>
              </a:r>
            </a:p>
          </p:txBody>
        </p:sp>
      </p:grpSp>
    </p:spTree>
    <p:extLst>
      <p:ext uri="{BB962C8B-B14F-4D97-AF65-F5344CB8AC3E}">
        <p14:creationId xmlns:p14="http://schemas.microsoft.com/office/powerpoint/2010/main" val="324132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66610" b="9927"/>
          <a:stretch/>
        </p:blipFill>
        <p:spPr>
          <a:xfrm>
            <a:off x="403411" y="268170"/>
            <a:ext cx="5033831" cy="5016523"/>
          </a:xfrm>
          <a:prstGeom prst="rect">
            <a:avLst/>
          </a:prstGeom>
          <a:ln>
            <a:noFill/>
          </a:ln>
          <a:effectLst>
            <a:softEdge rad="112500"/>
          </a:effectLst>
        </p:spPr>
      </p:pic>
      <p:grpSp>
        <p:nvGrpSpPr>
          <p:cNvPr id="3" name="Group">
            <a:extLst>
              <a:ext uri="{FF2B5EF4-FFF2-40B4-BE49-F238E27FC236}">
                <a16:creationId xmlns:a16="http://schemas.microsoft.com/office/drawing/2014/main" xmlns="" id="{BC5BEAEB-E389-7C3C-041A-F2DB4F5AE20A}"/>
              </a:ext>
            </a:extLst>
          </p:cNvPr>
          <p:cNvGrpSpPr/>
          <p:nvPr/>
        </p:nvGrpSpPr>
        <p:grpSpPr>
          <a:xfrm>
            <a:off x="5464137" y="846778"/>
            <a:ext cx="6078069" cy="3859305"/>
            <a:chOff x="1147156" y="572516"/>
            <a:chExt cx="12988181" cy="538298"/>
          </a:xfrm>
        </p:grpSpPr>
        <p:sp>
          <p:nvSpPr>
            <p:cNvPr id="4" name="Flowchart: Alternate Process 3">
              <a:extLst>
                <a:ext uri="{FF2B5EF4-FFF2-40B4-BE49-F238E27FC236}">
                  <a16:creationId xmlns:a16="http://schemas.microsoft.com/office/drawing/2014/main" xmlns="" id="{5B6713E3-A5F2-5E0D-4DA0-706415FDF64C}"/>
                </a:ext>
              </a:extLst>
            </p:cNvPr>
            <p:cNvSpPr/>
            <p:nvPr/>
          </p:nvSpPr>
          <p:spPr>
            <a:xfrm>
              <a:off x="1147156" y="572516"/>
              <a:ext cx="12988181" cy="53829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xmlns="" id="{FF6F49AC-3F83-46CA-AC9E-5A46576F40A2}"/>
                </a:ext>
              </a:extLst>
            </p:cNvPr>
            <p:cNvSpPr txBox="1"/>
            <p:nvPr/>
          </p:nvSpPr>
          <p:spPr>
            <a:xfrm>
              <a:off x="1434506" y="605539"/>
              <a:ext cx="12413487" cy="476510"/>
            </a:xfrm>
            <a:prstGeom prst="rect">
              <a:avLst/>
            </a:prstGeom>
            <a:noFill/>
          </p:spPr>
          <p:txBody>
            <a:bodyPr wrap="square">
              <a:spAutoFit/>
            </a:bodyPr>
            <a:lstStyle/>
            <a:p>
              <a:pPr algn="just"/>
              <a:r>
                <a:rPr lang="en-US" sz="3600" b="1">
                  <a:latin typeface="Cambria" panose="02040503050406030204" pitchFamily="18" charset="0"/>
                  <a:ea typeface="Cambria" panose="02040503050406030204" pitchFamily="18" charset="0"/>
                </a:rPr>
                <a:t> Bạn nhỏ phát hiện đường ống nước bị rò rỉ và đang báo người lớn để xử lí kịp thời, tránh các sinh vật, chất bẩn bên ngoài xâm nhập vào đường ống nước.</a:t>
              </a:r>
            </a:p>
          </p:txBody>
        </p:sp>
      </p:grpSp>
    </p:spTree>
    <p:extLst>
      <p:ext uri="{BB962C8B-B14F-4D97-AF65-F5344CB8AC3E}">
        <p14:creationId xmlns:p14="http://schemas.microsoft.com/office/powerpoint/2010/main" val="77489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89" y="1163052"/>
            <a:ext cx="4491789" cy="5839327"/>
          </a:xfrm>
          <a:prstGeom prst="rect">
            <a:avLst/>
          </a:prstGeom>
        </p:spPr>
      </p:pic>
      <p:grpSp>
        <p:nvGrpSpPr>
          <p:cNvPr id="5" name="Group 4"/>
          <p:cNvGrpSpPr/>
          <p:nvPr/>
        </p:nvGrpSpPr>
        <p:grpSpPr>
          <a:xfrm>
            <a:off x="4475748" y="659567"/>
            <a:ext cx="6287190" cy="4008686"/>
            <a:chOff x="4475748" y="659567"/>
            <a:chExt cx="6287190" cy="4008686"/>
          </a:xfrm>
        </p:grpSpPr>
        <p:sp>
          <p:nvSpPr>
            <p:cNvPr id="3" name="Oval Callout 2"/>
            <p:cNvSpPr/>
            <p:nvPr/>
          </p:nvSpPr>
          <p:spPr>
            <a:xfrm>
              <a:off x="4475748" y="659567"/>
              <a:ext cx="6287190" cy="4008686"/>
            </a:xfrm>
            <a:prstGeom prst="wedgeEllipseCallout">
              <a:avLst>
                <a:gd name="adj1" fmla="val -63109"/>
                <a:gd name="adj2" fmla="val 39152"/>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4865623" y="1477846"/>
              <a:ext cx="572229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698E"/>
                  </a:solidFill>
                  <a:effectLst/>
                  <a:uLnTx/>
                  <a:uFillTx/>
                  <a:latin typeface="Cambria" panose="02040503050406030204" pitchFamily="18" charset="0"/>
                  <a:ea typeface="Cambria" panose="02040503050406030204" pitchFamily="18" charset="0"/>
                  <a:cs typeface="+mn-cs"/>
                </a:rPr>
                <a:t>Em biết</a:t>
              </a:r>
              <a:r>
                <a:rPr kumimoji="0" lang="en-US" sz="4400" b="1" i="0" u="none" strike="noStrike" kern="1200" cap="none" spc="0" normalizeH="0" noProof="0">
                  <a:ln>
                    <a:noFill/>
                  </a:ln>
                  <a:solidFill>
                    <a:srgbClr val="00698E"/>
                  </a:solidFill>
                  <a:effectLst/>
                  <a:uLnTx/>
                  <a:uFillTx/>
                  <a:latin typeface="Cambria" panose="02040503050406030204" pitchFamily="18" charset="0"/>
                  <a:ea typeface="Cambria" panose="02040503050406030204" pitchFamily="18" charset="0"/>
                  <a:cs typeface="+mn-cs"/>
                </a:rPr>
                <a:t> những việc làm nào khác để bảo vệ </a:t>
              </a:r>
              <a:r>
                <a:rPr kumimoji="0" lang="en-US" sz="4400" b="1" i="0" u="none" strike="noStrike" kern="1200" cap="none" spc="0" normalizeH="0" baseline="0" noProof="0">
                  <a:ln>
                    <a:noFill/>
                  </a:ln>
                  <a:solidFill>
                    <a:srgbClr val="00698E"/>
                  </a:solidFill>
                  <a:effectLst/>
                  <a:uLnTx/>
                  <a:uFillTx/>
                  <a:latin typeface="Cambria" panose="02040503050406030204" pitchFamily="18" charset="0"/>
                  <a:ea typeface="Cambria" panose="02040503050406030204" pitchFamily="18" charset="0"/>
                  <a:cs typeface="+mn-cs"/>
                </a:rPr>
                <a:t>nguồn nước?</a:t>
              </a:r>
            </a:p>
          </p:txBody>
        </p:sp>
      </p:grpSp>
      <p:grpSp>
        <p:nvGrpSpPr>
          <p:cNvPr id="6" name="Group 5"/>
          <p:cNvGrpSpPr/>
          <p:nvPr/>
        </p:nvGrpSpPr>
        <p:grpSpPr>
          <a:xfrm>
            <a:off x="4475748" y="659567"/>
            <a:ext cx="6287190" cy="4008686"/>
            <a:chOff x="4475748" y="659567"/>
            <a:chExt cx="6287190" cy="4008686"/>
          </a:xfrm>
        </p:grpSpPr>
        <p:sp>
          <p:nvSpPr>
            <p:cNvPr id="7" name="Oval Callout 6"/>
            <p:cNvSpPr/>
            <p:nvPr/>
          </p:nvSpPr>
          <p:spPr>
            <a:xfrm>
              <a:off x="4475748" y="659567"/>
              <a:ext cx="6287190" cy="4008686"/>
            </a:xfrm>
            <a:prstGeom prst="wedgeEllipseCallout">
              <a:avLst>
                <a:gd name="adj1" fmla="val -63109"/>
                <a:gd name="adj2" fmla="val 39152"/>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4825282" y="1182012"/>
              <a:ext cx="5722299" cy="3416320"/>
            </a:xfrm>
            <a:prstGeom prst="rect">
              <a:avLst/>
            </a:prstGeom>
            <a:noFill/>
          </p:spPr>
          <p:txBody>
            <a:bodyPr wrap="square" rtlCol="0">
              <a:spAutoFit/>
            </a:bodyPr>
            <a:lstStyle/>
            <a:p>
              <a:pPr lvl="0" algn="ctr"/>
              <a:r>
                <a:rPr lang="en-US" sz="3600" b="1" i="1">
                  <a:solidFill>
                    <a:srgbClr val="C00000"/>
                  </a:solidFill>
                  <a:latin typeface="Cambria" panose="02040503050406030204" pitchFamily="18" charset="0"/>
                  <a:ea typeface="Cambria" panose="02040503050406030204" pitchFamily="18" charset="0"/>
                </a:rPr>
                <a:t>Không đổ rác bừa bãi; không đổ thức ăn và dầu mỡ thừa xuống cống và đường ống thoát nước; vệ sinh đường làng, ngõ xóm,…</a:t>
              </a:r>
              <a:endParaRPr kumimoji="0" lang="en-US" sz="7200" b="1" i="1"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5566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2" descr="D:\acer\配图\8ff02d20754c5ff1a50fb722d6517668.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35231" y="0"/>
            <a:ext cx="2669710" cy="112037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772682" y="1324821"/>
            <a:ext cx="8445287" cy="3914423"/>
            <a:chOff x="1772682" y="1324821"/>
            <a:chExt cx="8445287" cy="3914423"/>
          </a:xfrm>
        </p:grpSpPr>
        <p:sp>
          <p:nvSpPr>
            <p:cNvPr id="3" name="圆角矩形 2"/>
            <p:cNvSpPr/>
            <p:nvPr/>
          </p:nvSpPr>
          <p:spPr>
            <a:xfrm>
              <a:off x="1772682" y="1324821"/>
              <a:ext cx="8445287" cy="3914423"/>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sp>
          <p:nvSpPr>
            <p:cNvPr id="7" name="圆角矩形 2"/>
            <p:cNvSpPr/>
            <p:nvPr/>
          </p:nvSpPr>
          <p:spPr>
            <a:xfrm>
              <a:off x="1967286" y="1484651"/>
              <a:ext cx="8091115" cy="3621922"/>
            </a:xfrm>
            <a:prstGeom prst="roundRect">
              <a:avLst>
                <a:gd name="adj" fmla="val 8194"/>
              </a:avLst>
            </a:prstGeom>
            <a:noFill/>
            <a:ln w="28575">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grpSp>
      <p:grpSp>
        <p:nvGrpSpPr>
          <p:cNvPr id="10" name="组合 12"/>
          <p:cNvGrpSpPr/>
          <p:nvPr/>
        </p:nvGrpSpPr>
        <p:grpSpPr>
          <a:xfrm>
            <a:off x="4555086" y="999177"/>
            <a:ext cx="2936182" cy="749183"/>
            <a:chOff x="6487" y="1231"/>
            <a:chExt cx="6226" cy="1367"/>
          </a:xfrm>
        </p:grpSpPr>
        <p:sp>
          <p:nvSpPr>
            <p:cNvPr id="11" name="圆角矩形 10"/>
            <p:cNvSpPr/>
            <p:nvPr/>
          </p:nvSpPr>
          <p:spPr>
            <a:xfrm>
              <a:off x="6487" y="1231"/>
              <a:ext cx="6226" cy="1367"/>
            </a:xfrm>
            <a:prstGeom prst="roundRect">
              <a:avLst>
                <a:gd name="adj" fmla="val 50000"/>
              </a:avLst>
            </a:prstGeom>
            <a:gradFill>
              <a:gsLst>
                <a:gs pos="0">
                  <a:srgbClr val="157CC7"/>
                </a:gs>
                <a:gs pos="100000">
                  <a:srgbClr val="309BE3"/>
                </a:gs>
              </a:gsLst>
              <a:lin ang="16620000" scaled="0"/>
            </a:gra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Adobe Arabic"/>
                <a:ea typeface="微软雅黑"/>
                <a:cs typeface="+mn-cs"/>
              </a:endParaRPr>
            </a:p>
          </p:txBody>
        </p:sp>
        <p:sp>
          <p:nvSpPr>
            <p:cNvPr id="12" name="文本框 11"/>
            <p:cNvSpPr txBox="1"/>
            <p:nvPr/>
          </p:nvSpPr>
          <p:spPr>
            <a:xfrm>
              <a:off x="6986" y="1300"/>
              <a:ext cx="5228" cy="10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KHOA HỌC</a:t>
              </a:r>
              <a:endParaRPr kumimoji="0" lang="zh-CN" altLang="en-US"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13" name="Picture 12"/>
          <p:cNvPicPr>
            <a:picLocks noChangeAspect="1"/>
          </p:cNvPicPr>
          <p:nvPr/>
        </p:nvPicPr>
        <p:blipFill rotWithShape="1">
          <a:blip r:embed="rId4"/>
          <a:srcRect l="83406" t="7861"/>
          <a:stretch/>
        </p:blipFill>
        <p:spPr>
          <a:xfrm>
            <a:off x="1772682" y="1854625"/>
            <a:ext cx="8152695" cy="3145682"/>
          </a:xfrm>
          <a:prstGeom prst="rect">
            <a:avLst/>
          </a:prstGeom>
        </p:spPr>
      </p:pic>
    </p:spTree>
    <p:extLst>
      <p:ext uri="{BB962C8B-B14F-4D97-AF65-F5344CB8AC3E}">
        <p14:creationId xmlns:p14="http://schemas.microsoft.com/office/powerpoint/2010/main" val="297286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3101" y="0"/>
            <a:ext cx="2346252" cy="2204833"/>
          </a:xfrm>
          <a:prstGeom prst="rect">
            <a:avLst/>
          </a:prstGeom>
        </p:spPr>
      </p:pic>
      <p:pic>
        <p:nvPicPr>
          <p:cNvPr id="6" name="图片 390">
            <a:extLst>
              <a:ext uri="{FF2B5EF4-FFF2-40B4-BE49-F238E27FC236}">
                <a16:creationId xmlns:a16="http://schemas.microsoft.com/office/drawing/2014/main" xmlns="" id="{630DF894-AB8D-4F9D-BF3A-7F0C829BAB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0751" y="3591662"/>
            <a:ext cx="7993834" cy="3279024"/>
          </a:xfrm>
          <a:prstGeom prst="rect">
            <a:avLst/>
          </a:prstGeom>
        </p:spPr>
      </p:pic>
      <p:pic>
        <p:nvPicPr>
          <p:cNvPr id="7" name="图片 20"/>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rot="1153471">
            <a:off x="4098381" y="102884"/>
            <a:ext cx="7572666" cy="5456287"/>
          </a:xfrm>
          <a:prstGeom prst="rect">
            <a:avLst/>
          </a:prstGeom>
        </p:spPr>
      </p:pic>
      <p:pic>
        <p:nvPicPr>
          <p:cNvPr id="9" name="Picture 8">
            <a:extLst>
              <a:ext uri="{FF2B5EF4-FFF2-40B4-BE49-F238E27FC236}">
                <a16:creationId xmlns:a16="http://schemas.microsoft.com/office/drawing/2014/main" xmlns="" id="{3EE68B95-9609-04CF-FD35-D13B426721AD}"/>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a:off x="5323163" y="1379621"/>
            <a:ext cx="5442292" cy="3220291"/>
          </a:xfrm>
          <a:prstGeom prst="rect">
            <a:avLst/>
          </a:prstGeom>
        </p:spPr>
      </p:pic>
    </p:spTree>
    <p:extLst>
      <p:ext uri="{BB962C8B-B14F-4D97-AF65-F5344CB8AC3E}">
        <p14:creationId xmlns:p14="http://schemas.microsoft.com/office/powerpoint/2010/main" val="411080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acer\配图\8ff02d20754c5ff1a50fb722d6517668.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335231" y="0"/>
            <a:ext cx="2669710" cy="11203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1719957" y="1442188"/>
            <a:ext cx="8443692" cy="3913971"/>
          </a:xfrm>
          <a:prstGeom prst="rect">
            <a:avLst/>
          </a:prstGeom>
        </p:spPr>
      </p:pic>
    </p:spTree>
    <p:extLst>
      <p:ext uri="{BB962C8B-B14F-4D97-AF65-F5344CB8AC3E}">
        <p14:creationId xmlns:p14="http://schemas.microsoft.com/office/powerpoint/2010/main" val="162209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89" y="1163052"/>
            <a:ext cx="4491789" cy="5839327"/>
          </a:xfrm>
          <a:prstGeom prst="rect">
            <a:avLst/>
          </a:prstGeom>
        </p:spPr>
      </p:pic>
      <p:grpSp>
        <p:nvGrpSpPr>
          <p:cNvPr id="5" name="Group 4"/>
          <p:cNvGrpSpPr/>
          <p:nvPr/>
        </p:nvGrpSpPr>
        <p:grpSpPr>
          <a:xfrm>
            <a:off x="5833901" y="2650173"/>
            <a:ext cx="5792514" cy="3873774"/>
            <a:chOff x="4475748" y="352926"/>
            <a:chExt cx="6801852" cy="4315327"/>
          </a:xfrm>
        </p:grpSpPr>
        <p:sp>
          <p:nvSpPr>
            <p:cNvPr id="3" name="Oval Callout 2"/>
            <p:cNvSpPr/>
            <p:nvPr/>
          </p:nvSpPr>
          <p:spPr>
            <a:xfrm>
              <a:off x="4475748" y="352926"/>
              <a:ext cx="6801852" cy="4315327"/>
            </a:xfrm>
            <a:prstGeom prst="wedgeEllipseCallout">
              <a:avLst>
                <a:gd name="adj1" fmla="val -84234"/>
                <a:gd name="adj2" fmla="val -3198"/>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843154" y="1011312"/>
              <a:ext cx="6128085" cy="3120013"/>
            </a:xfrm>
            <a:prstGeom prst="rect">
              <a:avLst/>
            </a:prstGeom>
            <a:noFill/>
          </p:spPr>
          <p:txBody>
            <a:bodyPr wrap="square" rtlCol="0">
              <a:spAutoFit/>
            </a:bodyPr>
            <a:lstStyle/>
            <a:p>
              <a:pPr algn="ctr"/>
              <a:r>
                <a:rPr lang="en-US" sz="4400" b="1">
                  <a:solidFill>
                    <a:srgbClr val="C00000"/>
                  </a:solidFill>
                  <a:latin typeface="Cambria" panose="02040503050406030204" pitchFamily="18" charset="0"/>
                  <a:ea typeface="Cambria" panose="02040503050406030204" pitchFamily="18" charset="0"/>
                </a:rPr>
                <a:t>Theo em, nguồn nước bị ô nhiễm thường có những dấu hiệu gì?</a:t>
              </a:r>
            </a:p>
          </p:txBody>
        </p:sp>
      </p:grpSp>
      <p:grpSp>
        <p:nvGrpSpPr>
          <p:cNvPr id="6" name="Group">
            <a:extLst>
              <a:ext uri="{FF2B5EF4-FFF2-40B4-BE49-F238E27FC236}">
                <a16:creationId xmlns:a16="http://schemas.microsoft.com/office/drawing/2014/main" xmlns="" id="{BC5BEAEB-E389-7C3C-041A-F2DB4F5AE20A}"/>
              </a:ext>
            </a:extLst>
          </p:cNvPr>
          <p:cNvGrpSpPr/>
          <p:nvPr/>
        </p:nvGrpSpPr>
        <p:grpSpPr>
          <a:xfrm>
            <a:off x="4267200" y="798587"/>
            <a:ext cx="7098315" cy="1191578"/>
            <a:chOff x="855114" y="572516"/>
            <a:chExt cx="13280223" cy="653718"/>
          </a:xfrm>
        </p:grpSpPr>
        <p:sp>
          <p:nvSpPr>
            <p:cNvPr id="7" name="Flowchart: Alternate Process 6">
              <a:extLst>
                <a:ext uri="{FF2B5EF4-FFF2-40B4-BE49-F238E27FC236}">
                  <a16:creationId xmlns:a16="http://schemas.microsoft.com/office/drawing/2014/main" xmlns="" id="{5B6713E3-A5F2-5E0D-4DA0-706415FDF64C}"/>
                </a:ext>
              </a:extLst>
            </p:cNvPr>
            <p:cNvSpPr/>
            <p:nvPr/>
          </p:nvSpPr>
          <p:spPr>
            <a:xfrm>
              <a:off x="1147156" y="572516"/>
              <a:ext cx="12988181" cy="653718"/>
            </a:xfrm>
            <a:prstGeom prst="flowChartAlternateProcess">
              <a:avLst/>
            </a:prstGeom>
            <a:solidFill>
              <a:schemeClr val="bg1"/>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xmlns="" id="{FF6F49AC-3F83-46CA-AC9E-5A46576F40A2}"/>
                </a:ext>
              </a:extLst>
            </p:cNvPr>
            <p:cNvSpPr txBox="1"/>
            <p:nvPr/>
          </p:nvSpPr>
          <p:spPr>
            <a:xfrm>
              <a:off x="855114" y="653970"/>
              <a:ext cx="12988181" cy="354587"/>
            </a:xfrm>
            <a:prstGeom prst="rect">
              <a:avLst/>
            </a:prstGeom>
            <a:noFill/>
          </p:spPr>
          <p:txBody>
            <a:bodyPr wrap="square">
              <a:spAutoFit/>
            </a:bodyPr>
            <a:lstStyle/>
            <a:p>
              <a:pPr algn="ctr"/>
              <a:r>
                <a:rPr lang="en-US" sz="3600" b="1">
                  <a:solidFill>
                    <a:srgbClr val="333333"/>
                  </a:solidFill>
                  <a:latin typeface="Cambria" panose="02040503050406030204" pitchFamily="18" charset="0"/>
                </a:rPr>
                <a:t>Đọc phần thông tin sgk/T13</a:t>
              </a:r>
              <a:endParaRPr lang="en-US" sz="3600" b="1" dirty="0">
                <a:latin typeface="Cambria" panose="02040503050406030204" pitchFamily="18" charset="0"/>
              </a:endParaRPr>
            </a:p>
          </p:txBody>
        </p:sp>
      </p:grpSp>
    </p:spTree>
    <p:extLst>
      <p:ext uri="{BB962C8B-B14F-4D97-AF65-F5344CB8AC3E}">
        <p14:creationId xmlns:p14="http://schemas.microsoft.com/office/powerpoint/2010/main" val="360000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89" y="1163052"/>
            <a:ext cx="4491789" cy="5839327"/>
          </a:xfrm>
          <a:prstGeom prst="rect">
            <a:avLst/>
          </a:prstGeom>
        </p:spPr>
      </p:pic>
      <p:grpSp>
        <p:nvGrpSpPr>
          <p:cNvPr id="10" name="Group 9"/>
          <p:cNvGrpSpPr/>
          <p:nvPr/>
        </p:nvGrpSpPr>
        <p:grpSpPr>
          <a:xfrm>
            <a:off x="4462861" y="325576"/>
            <a:ext cx="7026442" cy="4283242"/>
            <a:chOff x="4462861" y="325576"/>
            <a:chExt cx="7026442" cy="4283242"/>
          </a:xfrm>
        </p:grpSpPr>
        <p:grpSp>
          <p:nvGrpSpPr>
            <p:cNvPr id="6" name="Group 5"/>
            <p:cNvGrpSpPr/>
            <p:nvPr/>
          </p:nvGrpSpPr>
          <p:grpSpPr>
            <a:xfrm>
              <a:off x="4462861" y="325576"/>
              <a:ext cx="7026442" cy="4283242"/>
              <a:chOff x="4507832" y="850232"/>
              <a:chExt cx="7026442" cy="4283242"/>
            </a:xfrm>
          </p:grpSpPr>
          <p:sp>
            <p:nvSpPr>
              <p:cNvPr id="7" name="Rounded Rectangular Callout 6"/>
              <p:cNvSpPr/>
              <p:nvPr/>
            </p:nvSpPr>
            <p:spPr>
              <a:xfrm>
                <a:off x="4507832" y="850232"/>
                <a:ext cx="7026442" cy="4283242"/>
              </a:xfrm>
              <a:prstGeom prst="wedgeRoundRectCallout">
                <a:avLst>
                  <a:gd name="adj1" fmla="val -62614"/>
                  <a:gd name="adj2" fmla="val 29916"/>
                  <a:gd name="adj3" fmla="val 16667"/>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732420" y="1099027"/>
                <a:ext cx="6577264" cy="3970318"/>
              </a:xfrm>
              <a:prstGeom prst="rect">
                <a:avLst/>
              </a:prstGeom>
              <a:noFill/>
            </p:spPr>
            <p:txBody>
              <a:bodyPr wrap="square" rtlCol="0">
                <a:spAutoFit/>
              </a:bodyPr>
              <a:lstStyle/>
              <a:p>
                <a:pPr algn="just"/>
                <a:r>
                  <a:rPr lang="en-US" sz="3600" b="1">
                    <a:solidFill>
                      <a:schemeClr val="accent4">
                        <a:lumMod val="50000"/>
                      </a:schemeClr>
                    </a:solidFill>
                    <a:latin typeface="Cambria" panose="02040503050406030204" pitchFamily="18" charset="0"/>
                    <a:ea typeface="Cambria" panose="02040503050406030204" pitchFamily="18" charset="0"/>
                  </a:rPr>
                  <a:t>Nguồn nước bị ô nhiễm nếu có một trong các dấu hiệu như có màu, có mùi hôi, có chất bẩn, có chứa các sinh vật gây bệnh quá mức cho phép hoặc có chứa các chất tan có hại cho sức khỏe.</a:t>
                </a:r>
                <a:endParaRPr lang="en-US" sz="3600">
                  <a:solidFill>
                    <a:schemeClr val="accent4">
                      <a:lumMod val="50000"/>
                    </a:schemeClr>
                  </a:solidFill>
                  <a:latin typeface="Cambria" panose="02040503050406030204" pitchFamily="18" charset="0"/>
                  <a:ea typeface="Cambria" panose="02040503050406030204" pitchFamily="18" charset="0"/>
                </a:endParaRPr>
              </a:p>
            </p:txBody>
          </p:sp>
        </p:grpSp>
        <p:sp>
          <p:nvSpPr>
            <p:cNvPr id="9" name="Rounded Rectangular Callout 8"/>
            <p:cNvSpPr/>
            <p:nvPr/>
          </p:nvSpPr>
          <p:spPr>
            <a:xfrm>
              <a:off x="4582780" y="434715"/>
              <a:ext cx="6801853" cy="4062334"/>
            </a:xfrm>
            <a:prstGeom prst="wedgeRoundRectCallout">
              <a:avLst>
                <a:gd name="adj1" fmla="val -62614"/>
                <a:gd name="adj2" fmla="val 29916"/>
                <a:gd name="adj3" fmla="val 16667"/>
              </a:avLst>
            </a:prstGeom>
            <a:noFill/>
            <a:ln w="28575">
              <a:solidFill>
                <a:srgbClr val="0070C0"/>
              </a:solidFill>
              <a:prstDash val="lgDash"/>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4855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xmlns="" id="{BC5BEAEB-E389-7C3C-041A-F2DB4F5AE20A}"/>
              </a:ext>
            </a:extLst>
          </p:cNvPr>
          <p:cNvGrpSpPr/>
          <p:nvPr/>
        </p:nvGrpSpPr>
        <p:grpSpPr>
          <a:xfrm>
            <a:off x="4907391" y="509026"/>
            <a:ext cx="5868462" cy="728930"/>
            <a:chOff x="1147156" y="572516"/>
            <a:chExt cx="12988181" cy="653718"/>
          </a:xfrm>
        </p:grpSpPr>
        <p:sp>
          <p:nvSpPr>
            <p:cNvPr id="3" name="Flowchart: Alternate Process 2">
              <a:extLst>
                <a:ext uri="{FF2B5EF4-FFF2-40B4-BE49-F238E27FC236}">
                  <a16:creationId xmlns:a16="http://schemas.microsoft.com/office/drawing/2014/main" xmlns=""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xmlns="" id="{FF6F49AC-3F83-46CA-AC9E-5A46576F40A2}"/>
                </a:ext>
              </a:extLst>
            </p:cNvPr>
            <p:cNvSpPr txBox="1"/>
            <p:nvPr/>
          </p:nvSpPr>
          <p:spPr>
            <a:xfrm>
              <a:off x="1147156" y="602329"/>
              <a:ext cx="12988181" cy="579642"/>
            </a:xfrm>
            <a:prstGeom prst="rect">
              <a:avLst/>
            </a:prstGeom>
            <a:noFill/>
          </p:spPr>
          <p:txBody>
            <a:bodyPr wrap="square">
              <a:spAutoFit/>
            </a:bodyPr>
            <a:lstStyle/>
            <a:p>
              <a:pPr algn="ctr"/>
              <a:r>
                <a:rPr lang="en-US" sz="3600" b="1" i="0">
                  <a:solidFill>
                    <a:srgbClr val="333333"/>
                  </a:solidFill>
                  <a:effectLst/>
                  <a:latin typeface="Cambria" panose="02040503050406030204" pitchFamily="18" charset="0"/>
                </a:rPr>
                <a:t>Quan sát hình 1</a:t>
              </a:r>
              <a:endParaRPr lang="en-US" sz="3600" b="1" dirty="0">
                <a:latin typeface="Cambria" panose="02040503050406030204" pitchFamily="18" charset="0"/>
              </a:endParaRPr>
            </a:p>
          </p:txBody>
        </p:sp>
      </p:gr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227991" y="1659987"/>
            <a:ext cx="7628408" cy="4220308"/>
          </a:xfrm>
          <a:prstGeom prst="rect">
            <a:avLst/>
          </a:prstGeom>
        </p:spPr>
      </p:pic>
      <p:grpSp>
        <p:nvGrpSpPr>
          <p:cNvPr id="6" name="Group">
            <a:extLst>
              <a:ext uri="{FF2B5EF4-FFF2-40B4-BE49-F238E27FC236}">
                <a16:creationId xmlns:a16="http://schemas.microsoft.com/office/drawing/2014/main" xmlns="" id="{BC5BEAEB-E389-7C3C-041A-F2DB4F5AE20A}"/>
              </a:ext>
            </a:extLst>
          </p:cNvPr>
          <p:cNvGrpSpPr/>
          <p:nvPr/>
        </p:nvGrpSpPr>
        <p:grpSpPr>
          <a:xfrm>
            <a:off x="190564" y="2647311"/>
            <a:ext cx="4051495" cy="3655015"/>
            <a:chOff x="718214" y="572516"/>
            <a:chExt cx="13417123" cy="708237"/>
          </a:xfrm>
        </p:grpSpPr>
        <p:sp>
          <p:nvSpPr>
            <p:cNvPr id="7" name="Flowchart: Alternate Process 6">
              <a:extLst>
                <a:ext uri="{FF2B5EF4-FFF2-40B4-BE49-F238E27FC236}">
                  <a16:creationId xmlns:a16="http://schemas.microsoft.com/office/drawing/2014/main" xmlns="" id="{5B6713E3-A5F2-5E0D-4DA0-706415FDF64C}"/>
                </a:ext>
              </a:extLst>
            </p:cNvPr>
            <p:cNvSpPr/>
            <p:nvPr/>
          </p:nvSpPr>
          <p:spPr>
            <a:xfrm>
              <a:off x="718214" y="572516"/>
              <a:ext cx="13417123" cy="708237"/>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xmlns="" id="{FF6F49AC-3F83-46CA-AC9E-5A46576F40A2}"/>
                </a:ext>
              </a:extLst>
            </p:cNvPr>
            <p:cNvSpPr txBox="1"/>
            <p:nvPr/>
          </p:nvSpPr>
          <p:spPr>
            <a:xfrm>
              <a:off x="1147155" y="602329"/>
              <a:ext cx="12454579" cy="644093"/>
            </a:xfrm>
            <a:prstGeom prst="rect">
              <a:avLst/>
            </a:prstGeom>
            <a:noFill/>
          </p:spPr>
          <p:txBody>
            <a:bodyPr wrap="square">
              <a:spAutoFit/>
            </a:bodyPr>
            <a:lstStyle/>
            <a:p>
              <a:pPr algn="just"/>
              <a:r>
                <a:rPr lang="nl-NL" sz="3000" b="1">
                  <a:solidFill>
                    <a:srgbClr val="002060"/>
                  </a:solidFill>
                  <a:latin typeface="Cambria" panose="02040503050406030204" pitchFamily="18" charset="0"/>
                  <a:ea typeface="Cambria" panose="02040503050406030204" pitchFamily="18" charset="0"/>
                </a:rPr>
                <a:t>+ </a:t>
              </a:r>
              <a:r>
                <a:rPr lang="nl-NL" sz="3000" b="1">
                  <a:solidFill>
                    <a:srgbClr val="C00000"/>
                  </a:solidFill>
                  <a:latin typeface="Cambria" panose="02040503050406030204" pitchFamily="18" charset="0"/>
                  <a:ea typeface="Cambria" panose="02040503050406030204" pitchFamily="18" charset="0"/>
                </a:rPr>
                <a:t>Dấu hiệu </a:t>
              </a:r>
              <a:r>
                <a:rPr lang="nl-NL" sz="3000" b="1">
                  <a:solidFill>
                    <a:srgbClr val="002060"/>
                  </a:solidFill>
                  <a:latin typeface="Cambria" panose="02040503050406030204" pitchFamily="18" charset="0"/>
                  <a:ea typeface="Cambria" panose="02040503050406030204" pitchFamily="18" charset="0"/>
                </a:rPr>
                <a:t>chứng tỏ nước bị ô nhiễm.</a:t>
              </a:r>
              <a:endParaRPr lang="en-US" sz="3000" b="1">
                <a:solidFill>
                  <a:srgbClr val="002060"/>
                </a:solidFill>
                <a:latin typeface="Cambria" panose="02040503050406030204" pitchFamily="18" charset="0"/>
                <a:ea typeface="Cambria" panose="02040503050406030204" pitchFamily="18" charset="0"/>
              </a:endParaRPr>
            </a:p>
            <a:p>
              <a:pPr algn="just"/>
              <a:r>
                <a:rPr lang="nl-NL" sz="3000" b="1">
                  <a:solidFill>
                    <a:srgbClr val="002060"/>
                  </a:solidFill>
                  <a:latin typeface="Cambria" panose="02040503050406030204" pitchFamily="18" charset="0"/>
                  <a:ea typeface="Cambria" panose="02040503050406030204" pitchFamily="18" charset="0"/>
                </a:rPr>
                <a:t>+ </a:t>
              </a:r>
              <a:r>
                <a:rPr lang="nl-NL" sz="3000" b="1">
                  <a:solidFill>
                    <a:srgbClr val="C00000"/>
                  </a:solidFill>
                  <a:latin typeface="Cambria" panose="02040503050406030204" pitchFamily="18" charset="0"/>
                  <a:ea typeface="Cambria" panose="02040503050406030204" pitchFamily="18" charset="0"/>
                </a:rPr>
                <a:t>Nguyên nhân </a:t>
              </a:r>
              <a:r>
                <a:rPr lang="nl-NL" sz="3000" b="1">
                  <a:solidFill>
                    <a:srgbClr val="002060"/>
                  </a:solidFill>
                  <a:latin typeface="Cambria" panose="02040503050406030204" pitchFamily="18" charset="0"/>
                  <a:ea typeface="Cambria" panose="02040503050406030204" pitchFamily="18" charset="0"/>
                </a:rPr>
                <a:t>gây ô nhiễm nguồn nước và nguyên nhân nào do con người trực tiếp gây ra.</a:t>
              </a:r>
              <a:endParaRPr lang="en-US" sz="3000" b="1">
                <a:solidFill>
                  <a:srgbClr val="002060"/>
                </a:solidFill>
                <a:latin typeface="Cambria" panose="02040503050406030204" pitchFamily="18" charset="0"/>
                <a:ea typeface="Cambria" panose="02040503050406030204" pitchFamily="18" charset="0"/>
              </a:endParaRPr>
            </a:p>
          </p:txBody>
        </p:sp>
      </p:gr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966" y="422831"/>
            <a:ext cx="3314690" cy="2047308"/>
          </a:xfrm>
          <a:prstGeom prst="rect">
            <a:avLst/>
          </a:prstGeom>
        </p:spPr>
      </p:pic>
    </p:spTree>
    <p:extLst>
      <p:ext uri="{BB962C8B-B14F-4D97-AF65-F5344CB8AC3E}">
        <p14:creationId xmlns:p14="http://schemas.microsoft.com/office/powerpoint/2010/main" val="325626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93894" y="436100"/>
            <a:ext cx="5788893" cy="2926079"/>
          </a:xfrm>
          <a:prstGeom prst="rect">
            <a:avLst/>
          </a:prstGeom>
          <a:ln>
            <a:noFill/>
          </a:ln>
          <a:effectLst>
            <a:softEdge rad="112500"/>
          </a:effectLst>
        </p:spPr>
      </p:pic>
      <p:grpSp>
        <p:nvGrpSpPr>
          <p:cNvPr id="3" name="Group">
            <a:extLst>
              <a:ext uri="{FF2B5EF4-FFF2-40B4-BE49-F238E27FC236}">
                <a16:creationId xmlns:a16="http://schemas.microsoft.com/office/drawing/2014/main" xmlns="" id="{BC5BEAEB-E389-7C3C-041A-F2DB4F5AE20A}"/>
              </a:ext>
            </a:extLst>
          </p:cNvPr>
          <p:cNvGrpSpPr/>
          <p:nvPr/>
        </p:nvGrpSpPr>
        <p:grpSpPr>
          <a:xfrm>
            <a:off x="644881" y="3575783"/>
            <a:ext cx="5066602" cy="728930"/>
            <a:chOff x="1147156" y="572516"/>
            <a:chExt cx="12988181" cy="653718"/>
          </a:xfrm>
        </p:grpSpPr>
        <p:sp>
          <p:nvSpPr>
            <p:cNvPr id="4" name="Flowchart: Alternate Process 3">
              <a:extLst>
                <a:ext uri="{FF2B5EF4-FFF2-40B4-BE49-F238E27FC236}">
                  <a16:creationId xmlns:a16="http://schemas.microsoft.com/office/drawing/2014/main" xmlns=""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xmlns="" id="{FF6F49AC-3F83-46CA-AC9E-5A46576F40A2}"/>
                </a:ext>
              </a:extLst>
            </p:cNvPr>
            <p:cNvSpPr txBox="1"/>
            <p:nvPr/>
          </p:nvSpPr>
          <p:spPr>
            <a:xfrm>
              <a:off x="1147156" y="652795"/>
              <a:ext cx="12988181" cy="496836"/>
            </a:xfrm>
            <a:prstGeom prst="rect">
              <a:avLst/>
            </a:prstGeom>
            <a:noFill/>
          </p:spPr>
          <p:txBody>
            <a:bodyPr wrap="square">
              <a:spAutoFit/>
            </a:bodyPr>
            <a:lstStyle/>
            <a:p>
              <a:pPr algn="ctr"/>
              <a:r>
                <a:rPr lang="en-US" sz="3000" b="1" i="0">
                  <a:solidFill>
                    <a:srgbClr val="333333"/>
                  </a:solidFill>
                  <a:effectLst/>
                  <a:latin typeface="Cambria" panose="02040503050406030204" pitchFamily="18" charset="0"/>
                </a:rPr>
                <a:t>Dấu hiệu nước bị ô nhiễm. </a:t>
              </a:r>
              <a:endParaRPr lang="en-US" sz="3000" b="1" dirty="0">
                <a:latin typeface="Cambria" panose="02040503050406030204" pitchFamily="18" charset="0"/>
              </a:endParaRPr>
            </a:p>
          </p:txBody>
        </p:sp>
      </p:grpSp>
      <p:grpSp>
        <p:nvGrpSpPr>
          <p:cNvPr id="6" name="Group">
            <a:extLst>
              <a:ext uri="{FF2B5EF4-FFF2-40B4-BE49-F238E27FC236}">
                <a16:creationId xmlns:a16="http://schemas.microsoft.com/office/drawing/2014/main" xmlns="" id="{BC5BEAEB-E389-7C3C-041A-F2DB4F5AE20A}"/>
              </a:ext>
            </a:extLst>
          </p:cNvPr>
          <p:cNvGrpSpPr/>
          <p:nvPr/>
        </p:nvGrpSpPr>
        <p:grpSpPr>
          <a:xfrm>
            <a:off x="6581447" y="635754"/>
            <a:ext cx="5066602" cy="1167620"/>
            <a:chOff x="1147156" y="572516"/>
            <a:chExt cx="12988181" cy="653718"/>
          </a:xfrm>
        </p:grpSpPr>
        <p:sp>
          <p:nvSpPr>
            <p:cNvPr id="7" name="Flowchart: Alternate Process 6">
              <a:extLst>
                <a:ext uri="{FF2B5EF4-FFF2-40B4-BE49-F238E27FC236}">
                  <a16:creationId xmlns:a16="http://schemas.microsoft.com/office/drawing/2014/main" xmlns=""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xmlns="" id="{FF6F49AC-3F83-46CA-AC9E-5A46576F40A2}"/>
                </a:ext>
              </a:extLst>
            </p:cNvPr>
            <p:cNvSpPr txBox="1"/>
            <p:nvPr/>
          </p:nvSpPr>
          <p:spPr>
            <a:xfrm>
              <a:off x="1147156" y="605539"/>
              <a:ext cx="12988181" cy="568641"/>
            </a:xfrm>
            <a:prstGeom prst="rect">
              <a:avLst/>
            </a:prstGeom>
            <a:noFill/>
          </p:spPr>
          <p:txBody>
            <a:bodyPr wrap="square">
              <a:spAutoFit/>
            </a:bodyPr>
            <a:lstStyle/>
            <a:p>
              <a:pPr algn="ctr"/>
              <a:r>
                <a:rPr lang="en-US" sz="3000" b="1" i="0">
                  <a:solidFill>
                    <a:srgbClr val="333333"/>
                  </a:solidFill>
                  <a:effectLst/>
                  <a:latin typeface="Cambria" panose="02040503050406030204" pitchFamily="18" charset="0"/>
                </a:rPr>
                <a:t>Nguyên nhân gây ô nhiễm nguồn nước là:  </a:t>
              </a:r>
              <a:endParaRPr lang="en-US" sz="3000" b="1" dirty="0">
                <a:latin typeface="Cambria" panose="02040503050406030204" pitchFamily="18" charset="0"/>
              </a:endParaRPr>
            </a:p>
          </p:txBody>
        </p:sp>
      </p:grpSp>
      <p:sp>
        <p:nvSpPr>
          <p:cNvPr id="9" name="TextBox 8">
            <a:extLst>
              <a:ext uri="{FF2B5EF4-FFF2-40B4-BE49-F238E27FC236}">
                <a16:creationId xmlns:a16="http://schemas.microsoft.com/office/drawing/2014/main" xmlns="" id="{FF6F49AC-3F83-46CA-AC9E-5A46576F40A2}"/>
              </a:ext>
            </a:extLst>
          </p:cNvPr>
          <p:cNvSpPr txBox="1"/>
          <p:nvPr/>
        </p:nvSpPr>
        <p:spPr>
          <a:xfrm>
            <a:off x="644880" y="4518317"/>
            <a:ext cx="5066603" cy="646331"/>
          </a:xfrm>
          <a:prstGeom prst="rect">
            <a:avLst/>
          </a:prstGeom>
          <a:noFill/>
        </p:spPr>
        <p:txBody>
          <a:bodyPr wrap="square">
            <a:spAutoFit/>
          </a:bodyPr>
          <a:lstStyle/>
          <a:p>
            <a:pPr algn="ctr"/>
            <a:r>
              <a:rPr lang="en-US" sz="3600" b="1" i="0">
                <a:solidFill>
                  <a:srgbClr val="C00000"/>
                </a:solidFill>
                <a:effectLst/>
                <a:latin typeface="Cambria" panose="02040503050406030204" pitchFamily="18" charset="0"/>
              </a:rPr>
              <a:t>Nước có màu đen, đục.</a:t>
            </a:r>
            <a:endParaRPr lang="en-US" sz="36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xmlns="" id="{FF6F49AC-3F83-46CA-AC9E-5A46576F40A2}"/>
              </a:ext>
            </a:extLst>
          </p:cNvPr>
          <p:cNvSpPr txBox="1"/>
          <p:nvPr/>
        </p:nvSpPr>
        <p:spPr>
          <a:xfrm>
            <a:off x="6595514" y="1996389"/>
            <a:ext cx="5066603" cy="2308324"/>
          </a:xfrm>
          <a:prstGeom prst="rect">
            <a:avLst/>
          </a:prstGeom>
          <a:noFill/>
        </p:spPr>
        <p:txBody>
          <a:bodyPr wrap="square">
            <a:spAutoFit/>
          </a:bodyPr>
          <a:lstStyle/>
          <a:p>
            <a:pPr algn="just"/>
            <a:r>
              <a:rPr lang="en-US" sz="3600" b="1" i="0">
                <a:solidFill>
                  <a:srgbClr val="002060"/>
                </a:solidFill>
                <a:effectLst/>
                <a:latin typeface="Cambria" panose="02040503050406030204" pitchFamily="18" charset="0"/>
              </a:rPr>
              <a:t>Nước thải chưa được xử lí từ nhà máy thải trực tiếp ra môi trường.</a:t>
            </a:r>
            <a:endParaRPr lang="en-US" sz="3600" b="1" dirty="0">
              <a:solidFill>
                <a:srgbClr val="002060"/>
              </a:solidFill>
              <a:latin typeface="Cambria" panose="02040503050406030204" pitchFamily="18" charset="0"/>
            </a:endParaRPr>
          </a:p>
        </p:txBody>
      </p:sp>
    </p:spTree>
    <p:extLst>
      <p:ext uri="{BB962C8B-B14F-4D97-AF65-F5344CB8AC3E}">
        <p14:creationId xmlns:p14="http://schemas.microsoft.com/office/powerpoint/2010/main" val="80072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52694" y="325338"/>
            <a:ext cx="6038632" cy="2994635"/>
          </a:xfrm>
          <a:prstGeom prst="rect">
            <a:avLst/>
          </a:prstGeom>
          <a:ln>
            <a:noFill/>
          </a:ln>
          <a:effectLst>
            <a:softEdge rad="112500"/>
          </a:effectLst>
        </p:spPr>
      </p:pic>
      <p:grpSp>
        <p:nvGrpSpPr>
          <p:cNvPr id="3" name="Group">
            <a:extLst>
              <a:ext uri="{FF2B5EF4-FFF2-40B4-BE49-F238E27FC236}">
                <a16:creationId xmlns:a16="http://schemas.microsoft.com/office/drawing/2014/main" xmlns="" id="{BC5BEAEB-E389-7C3C-041A-F2DB4F5AE20A}"/>
              </a:ext>
            </a:extLst>
          </p:cNvPr>
          <p:cNvGrpSpPr/>
          <p:nvPr/>
        </p:nvGrpSpPr>
        <p:grpSpPr>
          <a:xfrm>
            <a:off x="644881" y="3575783"/>
            <a:ext cx="5066602" cy="728930"/>
            <a:chOff x="1147156" y="572516"/>
            <a:chExt cx="12988181" cy="653718"/>
          </a:xfrm>
        </p:grpSpPr>
        <p:sp>
          <p:nvSpPr>
            <p:cNvPr id="4" name="Flowchart: Alternate Process 3">
              <a:extLst>
                <a:ext uri="{FF2B5EF4-FFF2-40B4-BE49-F238E27FC236}">
                  <a16:creationId xmlns:a16="http://schemas.microsoft.com/office/drawing/2014/main" xmlns=""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xmlns="" id="{FF6F49AC-3F83-46CA-AC9E-5A46576F40A2}"/>
                </a:ext>
              </a:extLst>
            </p:cNvPr>
            <p:cNvSpPr txBox="1"/>
            <p:nvPr/>
          </p:nvSpPr>
          <p:spPr>
            <a:xfrm>
              <a:off x="1147156" y="652795"/>
              <a:ext cx="12988181" cy="496836"/>
            </a:xfrm>
            <a:prstGeom prst="rect">
              <a:avLst/>
            </a:prstGeom>
            <a:noFill/>
          </p:spPr>
          <p:txBody>
            <a:bodyPr wrap="square">
              <a:spAutoFit/>
            </a:bodyPr>
            <a:lstStyle/>
            <a:p>
              <a:pPr algn="ctr"/>
              <a:r>
                <a:rPr lang="en-US" sz="3000" b="1" i="0">
                  <a:solidFill>
                    <a:srgbClr val="333333"/>
                  </a:solidFill>
                  <a:effectLst/>
                  <a:latin typeface="Cambria" panose="02040503050406030204" pitchFamily="18" charset="0"/>
                </a:rPr>
                <a:t>Dấu hiệu nước bị ô nhiễm. </a:t>
              </a:r>
              <a:endParaRPr lang="en-US" sz="3000" b="1" dirty="0">
                <a:latin typeface="Cambria" panose="02040503050406030204" pitchFamily="18" charset="0"/>
              </a:endParaRPr>
            </a:p>
          </p:txBody>
        </p:sp>
      </p:grpSp>
      <p:sp>
        <p:nvSpPr>
          <p:cNvPr id="6" name="TextBox 5">
            <a:extLst>
              <a:ext uri="{FF2B5EF4-FFF2-40B4-BE49-F238E27FC236}">
                <a16:creationId xmlns:a16="http://schemas.microsoft.com/office/drawing/2014/main" xmlns="" id="{FF6F49AC-3F83-46CA-AC9E-5A46576F40A2}"/>
              </a:ext>
            </a:extLst>
          </p:cNvPr>
          <p:cNvSpPr txBox="1"/>
          <p:nvPr/>
        </p:nvSpPr>
        <p:spPr>
          <a:xfrm>
            <a:off x="644880" y="4518317"/>
            <a:ext cx="5066603" cy="1200329"/>
          </a:xfrm>
          <a:prstGeom prst="rect">
            <a:avLst/>
          </a:prstGeom>
          <a:noFill/>
        </p:spPr>
        <p:txBody>
          <a:bodyPr wrap="square">
            <a:spAutoFit/>
          </a:bodyPr>
          <a:lstStyle/>
          <a:p>
            <a:pPr algn="ctr"/>
            <a:r>
              <a:rPr lang="en-US" sz="3600" b="1" i="0">
                <a:solidFill>
                  <a:srgbClr val="C00000"/>
                </a:solidFill>
                <a:effectLst/>
                <a:latin typeface="Cambria" panose="02040503050406030204" pitchFamily="18" charset="0"/>
              </a:rPr>
              <a:t>Nước có mùi thuốc </a:t>
            </a:r>
          </a:p>
          <a:p>
            <a:pPr algn="ctr"/>
            <a:r>
              <a:rPr lang="en-US" sz="3600" b="1" i="0">
                <a:solidFill>
                  <a:srgbClr val="C00000"/>
                </a:solidFill>
                <a:effectLst/>
                <a:latin typeface="Cambria" panose="02040503050406030204" pitchFamily="18" charset="0"/>
              </a:rPr>
              <a:t>trừ sâu.</a:t>
            </a:r>
            <a:endParaRPr lang="en-US" sz="3600" b="1" dirty="0">
              <a:solidFill>
                <a:srgbClr val="C00000"/>
              </a:solidFill>
              <a:latin typeface="Cambria" panose="02040503050406030204" pitchFamily="18" charset="0"/>
            </a:endParaRPr>
          </a:p>
        </p:txBody>
      </p:sp>
      <p:grpSp>
        <p:nvGrpSpPr>
          <p:cNvPr id="7" name="Group">
            <a:extLst>
              <a:ext uri="{FF2B5EF4-FFF2-40B4-BE49-F238E27FC236}">
                <a16:creationId xmlns:a16="http://schemas.microsoft.com/office/drawing/2014/main" xmlns="" id="{BC5BEAEB-E389-7C3C-041A-F2DB4F5AE20A}"/>
              </a:ext>
            </a:extLst>
          </p:cNvPr>
          <p:cNvGrpSpPr/>
          <p:nvPr/>
        </p:nvGrpSpPr>
        <p:grpSpPr>
          <a:xfrm>
            <a:off x="6581447" y="635754"/>
            <a:ext cx="5066602" cy="1167620"/>
            <a:chOff x="1147156" y="572516"/>
            <a:chExt cx="12988181" cy="653718"/>
          </a:xfrm>
        </p:grpSpPr>
        <p:sp>
          <p:nvSpPr>
            <p:cNvPr id="8" name="Flowchart: Alternate Process 7">
              <a:extLst>
                <a:ext uri="{FF2B5EF4-FFF2-40B4-BE49-F238E27FC236}">
                  <a16:creationId xmlns:a16="http://schemas.microsoft.com/office/drawing/2014/main" xmlns=""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xmlns="" id="{FF6F49AC-3F83-46CA-AC9E-5A46576F40A2}"/>
                </a:ext>
              </a:extLst>
            </p:cNvPr>
            <p:cNvSpPr txBox="1"/>
            <p:nvPr/>
          </p:nvSpPr>
          <p:spPr>
            <a:xfrm>
              <a:off x="1147156" y="605539"/>
              <a:ext cx="12988181" cy="568641"/>
            </a:xfrm>
            <a:prstGeom prst="rect">
              <a:avLst/>
            </a:prstGeom>
            <a:noFill/>
          </p:spPr>
          <p:txBody>
            <a:bodyPr wrap="square">
              <a:spAutoFit/>
            </a:bodyPr>
            <a:lstStyle/>
            <a:p>
              <a:pPr algn="ctr"/>
              <a:r>
                <a:rPr lang="en-US" sz="3000" b="1" i="0">
                  <a:solidFill>
                    <a:srgbClr val="333333"/>
                  </a:solidFill>
                  <a:effectLst/>
                  <a:latin typeface="Cambria" panose="02040503050406030204" pitchFamily="18" charset="0"/>
                </a:rPr>
                <a:t>Nguyên nhân gây ô nhiễm nguồn nước là:  </a:t>
              </a:r>
              <a:endParaRPr lang="en-US" sz="3000" b="1" dirty="0">
                <a:latin typeface="Cambria" panose="02040503050406030204" pitchFamily="18" charset="0"/>
              </a:endParaRPr>
            </a:p>
          </p:txBody>
        </p:sp>
      </p:grpSp>
      <p:sp>
        <p:nvSpPr>
          <p:cNvPr id="10" name="TextBox 9">
            <a:extLst>
              <a:ext uri="{FF2B5EF4-FFF2-40B4-BE49-F238E27FC236}">
                <a16:creationId xmlns:a16="http://schemas.microsoft.com/office/drawing/2014/main" xmlns="" id="{FF6F49AC-3F83-46CA-AC9E-5A46576F40A2}"/>
              </a:ext>
            </a:extLst>
          </p:cNvPr>
          <p:cNvSpPr txBox="1"/>
          <p:nvPr/>
        </p:nvSpPr>
        <p:spPr>
          <a:xfrm>
            <a:off x="6595514" y="1996389"/>
            <a:ext cx="5066603" cy="1754326"/>
          </a:xfrm>
          <a:prstGeom prst="rect">
            <a:avLst/>
          </a:prstGeom>
          <a:noFill/>
        </p:spPr>
        <p:txBody>
          <a:bodyPr wrap="square">
            <a:spAutoFit/>
          </a:bodyPr>
          <a:lstStyle/>
          <a:p>
            <a:pPr algn="just"/>
            <a:r>
              <a:rPr lang="en-US" sz="3600" b="1" i="0">
                <a:solidFill>
                  <a:srgbClr val="002060"/>
                </a:solidFill>
                <a:effectLst/>
                <a:latin typeface="Cambria" panose="02040503050406030204" pitchFamily="18" charset="0"/>
              </a:rPr>
              <a:t>Con người phun thuốc trừ sâu có chứa các hóa chất độc hại.</a:t>
            </a:r>
            <a:endParaRPr lang="en-US" sz="3600" b="1" dirty="0">
              <a:solidFill>
                <a:srgbClr val="002060"/>
              </a:solidFill>
              <a:latin typeface="Cambria" panose="02040503050406030204" pitchFamily="18" charset="0"/>
            </a:endParaRPr>
          </a:p>
        </p:txBody>
      </p:sp>
    </p:spTree>
    <p:extLst>
      <p:ext uri="{BB962C8B-B14F-4D97-AF65-F5344CB8AC3E}">
        <p14:creationId xmlns:p14="http://schemas.microsoft.com/office/powerpoint/2010/main" val="15976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533</TotalTime>
  <Words>683</Words>
  <Application>Microsoft Office PowerPoint</Application>
  <PresentationFormat>Widescreen</PresentationFormat>
  <Paragraphs>44</Paragraphs>
  <Slides>24</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微软雅黑</vt:lpstr>
      <vt:lpstr>#9Slide07 HoneyCream</vt:lpstr>
      <vt:lpstr>Adobe Arabic</vt:lpstr>
      <vt:lpstr>Arial</vt:lpstr>
      <vt:lpstr>Calibri</vt:lpstr>
      <vt:lpstr>Calibri Light</vt:lpstr>
      <vt:lpstr>Cambria</vt:lpstr>
      <vt:lpstr>Vogue-ExtraBold</vt:lpstr>
      <vt:lpstr>字魂179号-正酷波波体</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cp:lastModifiedBy>
  <cp:revision>70</cp:revision>
  <dcterms:created xsi:type="dcterms:W3CDTF">2023-07-28T15:45:34Z</dcterms:created>
  <dcterms:modified xsi:type="dcterms:W3CDTF">2023-09-23T14:52:34Z</dcterms:modified>
</cp:coreProperties>
</file>