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1" r:id="rId2"/>
    <p:sldId id="258" r:id="rId3"/>
    <p:sldId id="259" r:id="rId4"/>
    <p:sldId id="260" r:id="rId5"/>
    <p:sldId id="261" r:id="rId6"/>
    <p:sldId id="262" r:id="rId7"/>
    <p:sldId id="286" r:id="rId8"/>
    <p:sldId id="263" r:id="rId9"/>
    <p:sldId id="266" r:id="rId10"/>
    <p:sldId id="288" r:id="rId11"/>
    <p:sldId id="287" r:id="rId12"/>
    <p:sldId id="267" r:id="rId13"/>
    <p:sldId id="271" r:id="rId14"/>
    <p:sldId id="268" r:id="rId15"/>
    <p:sldId id="269" r:id="rId16"/>
    <p:sldId id="274" r:id="rId17"/>
    <p:sldId id="273" r:id="rId18"/>
    <p:sldId id="272" r:id="rId19"/>
    <p:sldId id="275" r:id="rId20"/>
    <p:sldId id="282" r:id="rId21"/>
  </p:sldIdLst>
  <p:sldSz cx="12192000" cy="6858000"/>
  <p:notesSz cx="6858000" cy="9144000"/>
  <p:embeddedFontLst>
    <p:embeddedFont>
      <p:font typeface="字魂46号-喵喵体" panose="020B0604020202020204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C5E"/>
    <a:srgbClr val="F03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48" d="100"/>
          <a:sy n="48" d="100"/>
        </p:scale>
        <p:origin x="2934" y="1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1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3.wav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58507D-327E-4827-9243-34B7306DF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1B07A750-92C1-42A5-8758-C31142312D03}"/>
              </a:ext>
            </a:extLst>
          </p:cNvPr>
          <p:cNvSpPr/>
          <p:nvPr/>
        </p:nvSpPr>
        <p:spPr>
          <a:xfrm>
            <a:off x="1798350" y="2262172"/>
            <a:ext cx="824296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u="sng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LUYỆN TỪ VÀ CÂU</a:t>
            </a:r>
          </a:p>
          <a:p>
            <a:pPr algn="ctr"/>
            <a:r>
              <a:rPr lang="vi-VN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ÔN TẬP VỀ  TỪ LOẠI ( TIẾT 2)</a:t>
            </a:r>
          </a:p>
          <a:p>
            <a:pPr algn="ctr"/>
            <a:r>
              <a:rPr lang="vi-VN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TRANG 142</a:t>
            </a:r>
            <a:endParaRPr lang="en-U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80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D80584F4-D1B6-4A05-9D9F-3C5DF2A4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58" y="613470"/>
            <a:ext cx="10908484" cy="267765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thương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vô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vất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vả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gạo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ngon.Nắng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chói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chang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cờ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lũ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bờ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chỗ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ẩn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náu.Mặc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lửa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vẫn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lội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cấy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lúa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Khuôn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đỏ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bừng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giọt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mồ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lăn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đẫm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mẹ.Mỗi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gạo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chứa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giọt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mồ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vất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vả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Group 6">
            <a:extLst>
              <a:ext uri="{FF2B5EF4-FFF2-40B4-BE49-F238E27FC236}">
                <a16:creationId xmlns:a16="http://schemas.microsoft.com/office/drawing/2014/main" id="{20DE9AEF-3C3D-46DC-9914-0EF65763E2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817215"/>
              </p:ext>
            </p:extLst>
          </p:nvPr>
        </p:nvGraphicFramePr>
        <p:xfrm>
          <a:off x="1619075" y="3784134"/>
          <a:ext cx="9144000" cy="22098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Động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100000">
                          <a:srgbClr val="FFFFC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rgbClr val="FFFFCC"/>
                        </a:gs>
                        <a:gs pos="100000">
                          <a:srgbClr val="FFCC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Quan hệ từ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CCCC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rgbClr val="FFFFCC"/>
                        </a:gs>
                        <a:gs pos="100000">
                          <a:srgbClr val="FFCC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rgbClr val="FFFFCC"/>
                        </a:gs>
                        <a:gs pos="100000">
                          <a:srgbClr val="FFCCCC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CCCC"/>
                        </a:gs>
                        <a:gs pos="100000">
                          <a:srgbClr val="FFFFCC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13">
            <a:extLst>
              <a:ext uri="{FF2B5EF4-FFF2-40B4-BE49-F238E27FC236}">
                <a16:creationId xmlns:a16="http://schemas.microsoft.com/office/drawing/2014/main" id="{C2D69C9F-FCBA-47D9-B1D5-0CC5E6D78521}"/>
              </a:ext>
            </a:extLst>
          </p:cNvPr>
          <p:cNvSpPr txBox="1"/>
          <p:nvPr/>
        </p:nvSpPr>
        <p:spPr>
          <a:xfrm>
            <a:off x="1805471" y="4475794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E3A208BC-4B78-4D8A-B923-97A4E9D1106A}"/>
              </a:ext>
            </a:extLst>
          </p:cNvPr>
          <p:cNvSpPr txBox="1"/>
          <p:nvPr/>
        </p:nvSpPr>
        <p:spPr>
          <a:xfrm>
            <a:off x="4743275" y="4393734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3247779F-AEAD-4EF6-AF87-E41B8D9D37AB}"/>
              </a:ext>
            </a:extLst>
          </p:cNvPr>
          <p:cNvSpPr txBox="1"/>
          <p:nvPr/>
        </p:nvSpPr>
        <p:spPr>
          <a:xfrm>
            <a:off x="7638875" y="4430227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980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DEDC795-1858-4215-B178-6B46D82E93A0}"/>
              </a:ext>
            </a:extLst>
          </p:cNvPr>
          <p:cNvSpPr txBox="1"/>
          <p:nvPr/>
        </p:nvSpPr>
        <p:spPr>
          <a:xfrm>
            <a:off x="3955142" y="1602113"/>
            <a:ext cx="42817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atin typeface="字魂46号-喵喵体" panose="00000500000000000000" pitchFamily="2" charset="-122"/>
                <a:ea typeface="字魂46号-喵喵体" panose="00000500000000000000" pitchFamily="2" charset="-122"/>
              </a:rPr>
              <a:t>0</a:t>
            </a:r>
            <a:r>
              <a:rPr lang="vi-VN" altLang="zh-CN" sz="6600" dirty="0">
                <a:latin typeface="字魂46号-喵喵体" panose="00000500000000000000" pitchFamily="2" charset="-122"/>
                <a:ea typeface="字魂46号-喵喵体" panose="00000500000000000000" pitchFamily="2" charset="-122"/>
              </a:rPr>
              <a:t>2</a:t>
            </a:r>
            <a:endParaRPr lang="zh-CN" altLang="en-US" sz="6600" dirty="0">
              <a:latin typeface="字魂46号-喵喵体" panose="00000500000000000000" pitchFamily="2" charset="-122"/>
              <a:ea typeface="字魂46号-喵喵体" panose="00000500000000000000" pitchFamily="2" charset="-122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220245B-A724-48F9-BE5C-5104C4A61C54}"/>
              </a:ext>
            </a:extLst>
          </p:cNvPr>
          <p:cNvSpPr/>
          <p:nvPr/>
        </p:nvSpPr>
        <p:spPr>
          <a:xfrm>
            <a:off x="3605521" y="2900223"/>
            <a:ext cx="4762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VẬN DỤNG</a:t>
            </a:r>
          </a:p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TRẢI NGHIỆM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25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>
            <a:extLst>
              <a:ext uri="{FF2B5EF4-FFF2-40B4-BE49-F238E27FC236}">
                <a16:creationId xmlns:a16="http://schemas.microsoft.com/office/drawing/2014/main" id="{147F0FC8-0FAF-4524-A7DC-6E09AAC58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221" y="1753299"/>
            <a:ext cx="9612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D7F5BBDE-6F04-447F-8191-F936821CA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907" y="2439099"/>
            <a:ext cx="97396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Tính từ là những từ miêu tả đặc điểm hoặc tính chất của sự vật, hoạt động, trạng thái....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959698FC-01F0-4436-8FDD-291BE2462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249" y="3582099"/>
            <a:ext cx="98032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Quan hệ từ là từ nối các từ ngữ hoặc các câu với nhau, nhằm thể hiện mối quan hệ giữa các từ ngữ hoặc các câu ấy.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8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65E5547-7D85-42D0-89C1-8164A10184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1" t="10692" r="21575" b="12786"/>
          <a:stretch/>
        </p:blipFill>
        <p:spPr>
          <a:xfrm>
            <a:off x="77366" y="167779"/>
            <a:ext cx="1435012" cy="1375423"/>
          </a:xfrm>
          <a:prstGeom prst="rect">
            <a:avLst/>
          </a:prstGeom>
        </p:spPr>
      </p:pic>
      <p:pic>
        <p:nvPicPr>
          <p:cNvPr id="22" name="Picture 28" descr="0003-3">
            <a:extLst>
              <a:ext uri="{FF2B5EF4-FFF2-40B4-BE49-F238E27FC236}">
                <a16:creationId xmlns:a16="http://schemas.microsoft.com/office/drawing/2014/main" id="{90F2925E-4346-470B-B380-01FE713797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9525" y="4994945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D:\2014-2015-TRANG\top-10-dinh-nui-cao-nhat-the-gioi-hien-nay-071-2 (1).jpg">
            <a:extLst>
              <a:ext uri="{FF2B5EF4-FFF2-40B4-BE49-F238E27FC236}">
                <a16:creationId xmlns:a16="http://schemas.microsoft.com/office/drawing/2014/main" id="{BF5C2CF8-07FE-4A5F-88FB-B2DFEE7E4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4525" y="4856833"/>
            <a:ext cx="1524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D:\2014-2015-TRANG\55280295-1265855633-cop-4.jpg">
            <a:extLst>
              <a:ext uri="{FF2B5EF4-FFF2-40B4-BE49-F238E27FC236}">
                <a16:creationId xmlns:a16="http://schemas.microsoft.com/office/drawing/2014/main" id="{3F80FF29-6AAD-4346-A615-5B200E53B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7188" y="4113883"/>
            <a:ext cx="1481137" cy="133826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5" name="Straight Arrow Connector 7">
            <a:extLst>
              <a:ext uri="{FF2B5EF4-FFF2-40B4-BE49-F238E27FC236}">
                <a16:creationId xmlns:a16="http://schemas.microsoft.com/office/drawing/2014/main" id="{5F1A5286-8C54-4CDB-A032-24E545EAE328}"/>
              </a:ext>
            </a:extLst>
          </p:cNvPr>
          <p:cNvCxnSpPr/>
          <p:nvPr/>
        </p:nvCxnSpPr>
        <p:spPr>
          <a:xfrm flipV="1">
            <a:off x="5924725" y="5528345"/>
            <a:ext cx="8382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D:\2014-2015-TRANG\Hinhnendl.com---Hinh-nen-thac-nuoc (5).jpg">
            <a:extLst>
              <a:ext uri="{FF2B5EF4-FFF2-40B4-BE49-F238E27FC236}">
                <a16:creationId xmlns:a16="http://schemas.microsoft.com/office/drawing/2014/main" id="{3FE6541A-76F3-478B-8757-F4B9F2DB1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20325" y="3356645"/>
            <a:ext cx="16002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9">
            <a:extLst>
              <a:ext uri="{FF2B5EF4-FFF2-40B4-BE49-F238E27FC236}">
                <a16:creationId xmlns:a16="http://schemas.microsoft.com/office/drawing/2014/main" id="{C37EF7A0-B0CA-4791-9226-B424C576860A}"/>
              </a:ext>
            </a:extLst>
          </p:cNvPr>
          <p:cNvCxnSpPr/>
          <p:nvPr/>
        </p:nvCxnSpPr>
        <p:spPr>
          <a:xfrm flipV="1">
            <a:off x="8134525" y="4232945"/>
            <a:ext cx="6858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 descr="D:\2014-2015-TRANG\images (1).jpg">
            <a:extLst>
              <a:ext uri="{FF2B5EF4-FFF2-40B4-BE49-F238E27FC236}">
                <a16:creationId xmlns:a16="http://schemas.microsoft.com/office/drawing/2014/main" id="{D24669FE-7B16-440A-AC51-F6EA64D63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25125" y="1337345"/>
            <a:ext cx="177165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29" name="Straight Arrow Connector 11">
            <a:extLst>
              <a:ext uri="{FF2B5EF4-FFF2-40B4-BE49-F238E27FC236}">
                <a16:creationId xmlns:a16="http://schemas.microsoft.com/office/drawing/2014/main" id="{BE2CF95C-0ADF-4B6E-97B8-FD9DFDF4A955}"/>
              </a:ext>
            </a:extLst>
          </p:cNvPr>
          <p:cNvCxnSpPr/>
          <p:nvPr/>
        </p:nvCxnSpPr>
        <p:spPr>
          <a:xfrm rot="5400000" flipH="1" flipV="1">
            <a:off x="9657732" y="2936751"/>
            <a:ext cx="762000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2">
            <a:extLst>
              <a:ext uri="{FF2B5EF4-FFF2-40B4-BE49-F238E27FC236}">
                <a16:creationId xmlns:a16="http://schemas.microsoft.com/office/drawing/2014/main" id="{5F31B7F9-A38F-45FC-82CE-128B8D7C65B9}"/>
              </a:ext>
            </a:extLst>
          </p:cNvPr>
          <p:cNvCxnSpPr/>
          <p:nvPr/>
        </p:nvCxnSpPr>
        <p:spPr>
          <a:xfrm>
            <a:off x="3486325" y="6061745"/>
            <a:ext cx="6096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id="{3F8FF265-F219-492F-9DDF-33A5FAC46735}"/>
              </a:ext>
            </a:extLst>
          </p:cNvPr>
          <p:cNvSpPr/>
          <p:nvPr/>
        </p:nvSpPr>
        <p:spPr>
          <a:xfrm>
            <a:off x="3124200" y="491455"/>
            <a:ext cx="5943600" cy="83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Amazone" pitchFamily="66" charset="0"/>
              </a:rPr>
              <a:t>Trò</a:t>
            </a:r>
            <a:r>
              <a:rPr lang="en-US" sz="3200" b="1" dirty="0">
                <a:solidFill>
                  <a:srgbClr val="0000FF"/>
                </a:solidFill>
                <a:latin typeface="Amazone" pitchFamily="66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mazone" pitchFamily="66" charset="0"/>
              </a:rPr>
              <a:t>chơi</a:t>
            </a:r>
            <a:r>
              <a:rPr lang="en-US" sz="3200" b="1" dirty="0">
                <a:solidFill>
                  <a:srgbClr val="0000FF"/>
                </a:solidFill>
                <a:latin typeface="Amazone" pitchFamily="66" charset="0"/>
              </a:rPr>
              <a:t> : </a:t>
            </a:r>
            <a:r>
              <a:rPr lang="en-US" sz="3200" b="1" dirty="0" err="1">
                <a:solidFill>
                  <a:srgbClr val="0000FF"/>
                </a:solidFill>
                <a:latin typeface="Amazone" pitchFamily="66" charset="0"/>
              </a:rPr>
              <a:t>Vượt</a:t>
            </a:r>
            <a:r>
              <a:rPr lang="en-US" sz="3200" b="1" dirty="0">
                <a:solidFill>
                  <a:srgbClr val="0000FF"/>
                </a:solidFill>
                <a:latin typeface="Amazone" pitchFamily="66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mazone" pitchFamily="66" charset="0"/>
              </a:rPr>
              <a:t>chướng</a:t>
            </a:r>
            <a:r>
              <a:rPr lang="en-US" sz="3200" b="1" dirty="0">
                <a:solidFill>
                  <a:srgbClr val="0000FF"/>
                </a:solidFill>
                <a:latin typeface="Amazone" pitchFamily="66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mazone" pitchFamily="66" charset="0"/>
              </a:rPr>
              <a:t>ngại</a:t>
            </a:r>
            <a:r>
              <a:rPr lang="en-US" sz="3200" b="1" dirty="0">
                <a:solidFill>
                  <a:srgbClr val="0000FF"/>
                </a:solidFill>
                <a:latin typeface="Amazone" pitchFamily="66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mazone" pitchFamily="66" charset="0"/>
              </a:rPr>
              <a:t>vật</a:t>
            </a:r>
            <a:endParaRPr lang="en-US" sz="3200" b="1" dirty="0">
              <a:solidFill>
                <a:srgbClr val="0000FF"/>
              </a:solidFill>
              <a:latin typeface="Amazone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833 -4.44444E-6 L 0.10833 -4.44444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3">
            <a:extLst>
              <a:ext uri="{FF2B5EF4-FFF2-40B4-BE49-F238E27FC236}">
                <a16:creationId xmlns:a16="http://schemas.microsoft.com/office/drawing/2014/main" id="{B2918B32-1D83-4273-879C-DEFDC12C7960}"/>
              </a:ext>
            </a:extLst>
          </p:cNvPr>
          <p:cNvSpPr txBox="1">
            <a:spLocks noChangeArrowheads="1"/>
          </p:cNvSpPr>
          <p:nvPr/>
        </p:nvSpPr>
        <p:spPr>
          <a:xfrm>
            <a:off x="2150378" y="1335947"/>
            <a:ext cx="8839200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A/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B/ B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C/ B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nhân-kết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D/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3" name="Oval 6">
            <a:extLst>
              <a:ext uri="{FF2B5EF4-FFF2-40B4-BE49-F238E27FC236}">
                <a16:creationId xmlns:a16="http://schemas.microsoft.com/office/drawing/2014/main" id="{CBA52436-2108-4217-BCF9-1EEC4C7249E2}"/>
              </a:ext>
            </a:extLst>
          </p:cNvPr>
          <p:cNvSpPr/>
          <p:nvPr/>
        </p:nvSpPr>
        <p:spPr>
          <a:xfrm>
            <a:off x="9846578" y="497747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  <p:sp>
        <p:nvSpPr>
          <p:cNvPr id="64" name="Oval 7">
            <a:extLst>
              <a:ext uri="{FF2B5EF4-FFF2-40B4-BE49-F238E27FC236}">
                <a16:creationId xmlns:a16="http://schemas.microsoft.com/office/drawing/2014/main" id="{B812F014-264C-4CA7-8EBC-EBA555AEAA2E}"/>
              </a:ext>
            </a:extLst>
          </p:cNvPr>
          <p:cNvSpPr/>
          <p:nvPr/>
        </p:nvSpPr>
        <p:spPr>
          <a:xfrm>
            <a:off x="9846578" y="497747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65" name="Oval 8">
            <a:extLst>
              <a:ext uri="{FF2B5EF4-FFF2-40B4-BE49-F238E27FC236}">
                <a16:creationId xmlns:a16="http://schemas.microsoft.com/office/drawing/2014/main" id="{B7CA1B16-2C50-48E5-9749-AB759748C343}"/>
              </a:ext>
            </a:extLst>
          </p:cNvPr>
          <p:cNvSpPr/>
          <p:nvPr/>
        </p:nvSpPr>
        <p:spPr>
          <a:xfrm>
            <a:off x="9846578" y="497747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  <p:sp>
        <p:nvSpPr>
          <p:cNvPr id="66" name="Oval 9">
            <a:extLst>
              <a:ext uri="{FF2B5EF4-FFF2-40B4-BE49-F238E27FC236}">
                <a16:creationId xmlns:a16="http://schemas.microsoft.com/office/drawing/2014/main" id="{AC9A75E7-BD34-4D33-A0CF-2475AB8591E5}"/>
              </a:ext>
            </a:extLst>
          </p:cNvPr>
          <p:cNvSpPr/>
          <p:nvPr/>
        </p:nvSpPr>
        <p:spPr>
          <a:xfrm>
            <a:off x="9846578" y="497747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67" name="Oval 10">
            <a:extLst>
              <a:ext uri="{FF2B5EF4-FFF2-40B4-BE49-F238E27FC236}">
                <a16:creationId xmlns:a16="http://schemas.microsoft.com/office/drawing/2014/main" id="{F3CA9F9C-F534-4B9D-8A20-C86A08E02191}"/>
              </a:ext>
            </a:extLst>
          </p:cNvPr>
          <p:cNvSpPr/>
          <p:nvPr/>
        </p:nvSpPr>
        <p:spPr>
          <a:xfrm>
            <a:off x="9846578" y="497747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68" name="Oval 11">
            <a:extLst>
              <a:ext uri="{FF2B5EF4-FFF2-40B4-BE49-F238E27FC236}">
                <a16:creationId xmlns:a16="http://schemas.microsoft.com/office/drawing/2014/main" id="{17F169BD-FDBE-4717-9EB5-92B4D3E04D0B}"/>
              </a:ext>
            </a:extLst>
          </p:cNvPr>
          <p:cNvSpPr/>
          <p:nvPr/>
        </p:nvSpPr>
        <p:spPr>
          <a:xfrm>
            <a:off x="9846578" y="497747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69" name="Oval 12">
            <a:extLst>
              <a:ext uri="{FF2B5EF4-FFF2-40B4-BE49-F238E27FC236}">
                <a16:creationId xmlns:a16="http://schemas.microsoft.com/office/drawing/2014/main" id="{AB9389A1-626C-418B-9D88-9C0B4C2F7419}"/>
              </a:ext>
            </a:extLst>
          </p:cNvPr>
          <p:cNvSpPr/>
          <p:nvPr/>
        </p:nvSpPr>
        <p:spPr>
          <a:xfrm>
            <a:off x="9846578" y="497747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70" name="Oval 13">
            <a:extLst>
              <a:ext uri="{FF2B5EF4-FFF2-40B4-BE49-F238E27FC236}">
                <a16:creationId xmlns:a16="http://schemas.microsoft.com/office/drawing/2014/main" id="{C623A72B-A5D1-4E1A-A743-9B883AF2B033}"/>
              </a:ext>
            </a:extLst>
          </p:cNvPr>
          <p:cNvSpPr/>
          <p:nvPr/>
        </p:nvSpPr>
        <p:spPr>
          <a:xfrm>
            <a:off x="9846578" y="497747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1" name="Oval 14">
            <a:extLst>
              <a:ext uri="{FF2B5EF4-FFF2-40B4-BE49-F238E27FC236}">
                <a16:creationId xmlns:a16="http://schemas.microsoft.com/office/drawing/2014/main" id="{BCB644EE-55B2-4CE1-824F-C70730F01445}"/>
              </a:ext>
            </a:extLst>
          </p:cNvPr>
          <p:cNvSpPr/>
          <p:nvPr/>
        </p:nvSpPr>
        <p:spPr>
          <a:xfrm>
            <a:off x="9846578" y="497747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2" name="Oval 15">
            <a:extLst>
              <a:ext uri="{FF2B5EF4-FFF2-40B4-BE49-F238E27FC236}">
                <a16:creationId xmlns:a16="http://schemas.microsoft.com/office/drawing/2014/main" id="{706ADE4D-AE07-479C-B799-CB5F0D5446F2}"/>
              </a:ext>
            </a:extLst>
          </p:cNvPr>
          <p:cNvSpPr/>
          <p:nvPr/>
        </p:nvSpPr>
        <p:spPr>
          <a:xfrm>
            <a:off x="9846578" y="497747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3" name="Oval 16">
            <a:extLst>
              <a:ext uri="{FF2B5EF4-FFF2-40B4-BE49-F238E27FC236}">
                <a16:creationId xmlns:a16="http://schemas.microsoft.com/office/drawing/2014/main" id="{DC81D7BF-1D35-408D-A0BC-3F7D0A4FEB0A}"/>
              </a:ext>
            </a:extLst>
          </p:cNvPr>
          <p:cNvSpPr/>
          <p:nvPr/>
        </p:nvSpPr>
        <p:spPr>
          <a:xfrm>
            <a:off x="9846578" y="497747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74" name="Oval 17">
            <a:extLst>
              <a:ext uri="{FF2B5EF4-FFF2-40B4-BE49-F238E27FC236}">
                <a16:creationId xmlns:a16="http://schemas.microsoft.com/office/drawing/2014/main" id="{CF468EE9-FBAA-48A9-B84E-FD500E3A0B03}"/>
              </a:ext>
            </a:extLst>
          </p:cNvPr>
          <p:cNvSpPr/>
          <p:nvPr/>
        </p:nvSpPr>
        <p:spPr>
          <a:xfrm>
            <a:off x="9846578" y="497747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5" name="Oval 18">
            <a:extLst>
              <a:ext uri="{FF2B5EF4-FFF2-40B4-BE49-F238E27FC236}">
                <a16:creationId xmlns:a16="http://schemas.microsoft.com/office/drawing/2014/main" id="{B034C1A6-D526-4695-B087-C23B025E5158}"/>
              </a:ext>
            </a:extLst>
          </p:cNvPr>
          <p:cNvSpPr/>
          <p:nvPr/>
        </p:nvSpPr>
        <p:spPr>
          <a:xfrm>
            <a:off x="9846578" y="497747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76" name="Oval 19">
            <a:extLst>
              <a:ext uri="{FF2B5EF4-FFF2-40B4-BE49-F238E27FC236}">
                <a16:creationId xmlns:a16="http://schemas.microsoft.com/office/drawing/2014/main" id="{E1828681-564D-4930-A992-8282799FF1BC}"/>
              </a:ext>
            </a:extLst>
          </p:cNvPr>
          <p:cNvSpPr/>
          <p:nvPr/>
        </p:nvSpPr>
        <p:spPr>
          <a:xfrm>
            <a:off x="9846578" y="497747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7" name="Oval 20">
            <a:extLst>
              <a:ext uri="{FF2B5EF4-FFF2-40B4-BE49-F238E27FC236}">
                <a16:creationId xmlns:a16="http://schemas.microsoft.com/office/drawing/2014/main" id="{E7A5A14E-71B6-4CC5-B111-FC43CA2306D3}"/>
              </a:ext>
            </a:extLst>
          </p:cNvPr>
          <p:cNvSpPr/>
          <p:nvPr/>
        </p:nvSpPr>
        <p:spPr>
          <a:xfrm>
            <a:off x="9846578" y="497747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8" name="Oval 21">
            <a:extLst>
              <a:ext uri="{FF2B5EF4-FFF2-40B4-BE49-F238E27FC236}">
                <a16:creationId xmlns:a16="http://schemas.microsoft.com/office/drawing/2014/main" id="{A53B7691-758B-4926-9CDA-A97BCAB8E732}"/>
              </a:ext>
            </a:extLst>
          </p:cNvPr>
          <p:cNvSpPr/>
          <p:nvPr/>
        </p:nvSpPr>
        <p:spPr>
          <a:xfrm>
            <a:off x="9846578" y="497747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val 22">
            <a:extLst>
              <a:ext uri="{FF2B5EF4-FFF2-40B4-BE49-F238E27FC236}">
                <a16:creationId xmlns:a16="http://schemas.microsoft.com/office/drawing/2014/main" id="{C8685C53-C730-4E76-AB5E-B6259ED9780F}"/>
              </a:ext>
            </a:extLst>
          </p:cNvPr>
          <p:cNvSpPr/>
          <p:nvPr/>
        </p:nvSpPr>
        <p:spPr>
          <a:xfrm>
            <a:off x="9846578" y="497747"/>
            <a:ext cx="914400" cy="914400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Bắt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đầu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1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0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0EF3866F-5C92-44A2-9949-030FA0D62B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r="21523"/>
          <a:stretch/>
        </p:blipFill>
        <p:spPr>
          <a:xfrm>
            <a:off x="10334130" y="4832059"/>
            <a:ext cx="1857870" cy="2231195"/>
          </a:xfrm>
          <a:prstGeom prst="rect">
            <a:avLst/>
          </a:prstGeom>
        </p:spPr>
      </p:pic>
      <p:pic>
        <p:nvPicPr>
          <p:cNvPr id="38" name="Picture 28" descr="0003-3">
            <a:extLst>
              <a:ext uri="{FF2B5EF4-FFF2-40B4-BE49-F238E27FC236}">
                <a16:creationId xmlns:a16="http://schemas.microsoft.com/office/drawing/2014/main" id="{FF15D37D-6227-4587-965D-6FE282C5A4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690" y="5063455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D:\2014-2015-TRANG\top-10-dinh-nui-cao-nhat-the-gioi-hien-nay-071-2 (1).jpg">
            <a:extLst>
              <a:ext uri="{FF2B5EF4-FFF2-40B4-BE49-F238E27FC236}">
                <a16:creationId xmlns:a16="http://schemas.microsoft.com/office/drawing/2014/main" id="{C433B642-4DD1-403E-872A-36BE2C8E7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8690" y="4925343"/>
            <a:ext cx="1524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 descr="D:\2014-2015-TRANG\55280295-1265855633-cop-4.jpg">
            <a:extLst>
              <a:ext uri="{FF2B5EF4-FFF2-40B4-BE49-F238E27FC236}">
                <a16:creationId xmlns:a16="http://schemas.microsoft.com/office/drawing/2014/main" id="{83EEC4FF-45B0-4EA9-9F9D-B83F214B7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8490" y="4182393"/>
            <a:ext cx="1481138" cy="1338262"/>
          </a:xfrm>
          <a:prstGeom prst="rect">
            <a:avLst/>
          </a:prstGeom>
          <a:noFill/>
          <a:ln w="76200">
            <a:solidFill>
              <a:sysClr val="windowText" lastClr="000000"/>
            </a:solidFill>
            <a:miter lim="800000"/>
            <a:headEnd/>
            <a:tailEnd/>
          </a:ln>
        </p:spPr>
      </p:pic>
      <p:cxnSp>
        <p:nvCxnSpPr>
          <p:cNvPr id="41" name="Straight Arrow Connector 10">
            <a:extLst>
              <a:ext uri="{FF2B5EF4-FFF2-40B4-BE49-F238E27FC236}">
                <a16:creationId xmlns:a16="http://schemas.microsoft.com/office/drawing/2014/main" id="{DF5AB9B7-E9EA-4477-923C-EF964D35CA77}"/>
              </a:ext>
            </a:extLst>
          </p:cNvPr>
          <p:cNvCxnSpPr/>
          <p:nvPr/>
        </p:nvCxnSpPr>
        <p:spPr>
          <a:xfrm flipV="1">
            <a:off x="5798890" y="5596855"/>
            <a:ext cx="838200" cy="4572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42" name="Picture 5" descr="D:\2014-2015-TRANG\Hinhnendl.com---Hinh-nen-thac-nuoc (5).jpg">
            <a:extLst>
              <a:ext uri="{FF2B5EF4-FFF2-40B4-BE49-F238E27FC236}">
                <a16:creationId xmlns:a16="http://schemas.microsoft.com/office/drawing/2014/main" id="{706938A1-479D-4FD2-AF5F-AE8F63C58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70690" y="3425155"/>
            <a:ext cx="16002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12">
            <a:extLst>
              <a:ext uri="{FF2B5EF4-FFF2-40B4-BE49-F238E27FC236}">
                <a16:creationId xmlns:a16="http://schemas.microsoft.com/office/drawing/2014/main" id="{A7AC0C4C-5E30-46FF-9683-B21A0C9EBAA8}"/>
              </a:ext>
            </a:extLst>
          </p:cNvPr>
          <p:cNvCxnSpPr/>
          <p:nvPr/>
        </p:nvCxnSpPr>
        <p:spPr>
          <a:xfrm flipV="1">
            <a:off x="8008690" y="4301455"/>
            <a:ext cx="685800" cy="4572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44" name="Picture 6" descr="D:\2014-2015-TRANG\images (1).jpg">
            <a:extLst>
              <a:ext uri="{FF2B5EF4-FFF2-40B4-BE49-F238E27FC236}">
                <a16:creationId xmlns:a16="http://schemas.microsoft.com/office/drawing/2014/main" id="{CB6C3507-7CBF-4CBC-9F36-ADAE3EFCE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99290" y="1177255"/>
            <a:ext cx="1771650" cy="1371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pic>
      <p:cxnSp>
        <p:nvCxnSpPr>
          <p:cNvPr id="45" name="Straight Arrow Connector 14">
            <a:extLst>
              <a:ext uri="{FF2B5EF4-FFF2-40B4-BE49-F238E27FC236}">
                <a16:creationId xmlns:a16="http://schemas.microsoft.com/office/drawing/2014/main" id="{2241C74B-EFDC-4379-8228-A8A36C85F3A4}"/>
              </a:ext>
            </a:extLst>
          </p:cNvPr>
          <p:cNvCxnSpPr/>
          <p:nvPr/>
        </p:nvCxnSpPr>
        <p:spPr>
          <a:xfrm rot="5400000" flipH="1" flipV="1">
            <a:off x="9531897" y="3005261"/>
            <a:ext cx="762000" cy="1587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6" name="Straight Arrow Connector 15">
            <a:extLst>
              <a:ext uri="{FF2B5EF4-FFF2-40B4-BE49-F238E27FC236}">
                <a16:creationId xmlns:a16="http://schemas.microsoft.com/office/drawing/2014/main" id="{65D77681-5EA0-4EB0-A7B4-4FFFA705261C}"/>
              </a:ext>
            </a:extLst>
          </p:cNvPr>
          <p:cNvCxnSpPr/>
          <p:nvPr/>
        </p:nvCxnSpPr>
        <p:spPr>
          <a:xfrm>
            <a:off x="3360490" y="6130255"/>
            <a:ext cx="609600" cy="15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47" name="Rounded Rectangle 16">
            <a:extLst>
              <a:ext uri="{FF2B5EF4-FFF2-40B4-BE49-F238E27FC236}">
                <a16:creationId xmlns:a16="http://schemas.microsoft.com/office/drawing/2014/main" id="{E20C3D0E-0B5E-4EAD-ADD4-26DBCB0A4FB1}"/>
              </a:ext>
            </a:extLst>
          </p:cNvPr>
          <p:cNvSpPr/>
          <p:nvPr/>
        </p:nvSpPr>
        <p:spPr>
          <a:xfrm>
            <a:off x="2994870" y="439534"/>
            <a:ext cx="6553200" cy="63285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Times New Roman" pitchFamily="18" charset="0"/>
              </a:rPr>
              <a:t>Trò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Times New Roman" pitchFamily="18" charset="0"/>
              </a:rPr>
              <a:t> :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Times New Roman" pitchFamily="18" charset="0"/>
              </a:rPr>
              <a:t>Vượt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Times New Roman" pitchFamily="18" charset="0"/>
              </a:rPr>
              <a:t>chướng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Times New Roman" pitchFamily="18" charset="0"/>
              </a:rPr>
              <a:t>ngại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Times New Roman" pitchFamily="18" charset="0"/>
              </a:rPr>
              <a:t>vật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mazone" pitchFamily="66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9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>
            <a:extLst>
              <a:ext uri="{FF2B5EF4-FFF2-40B4-BE49-F238E27FC236}">
                <a16:creationId xmlns:a16="http://schemas.microsoft.com/office/drawing/2014/main" id="{05B6C490-4EAD-4542-A5AD-6D7A132BA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433" y="1609667"/>
            <a:ext cx="8382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A/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B/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C/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D/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spcBef>
                <a:spcPct val="50000"/>
              </a:spcBef>
            </a:pP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C73E52BB-9E1A-4892-9FD1-3F0325A73BB2}"/>
              </a:ext>
            </a:extLst>
          </p:cNvPr>
          <p:cNvSpPr/>
          <p:nvPr/>
        </p:nvSpPr>
        <p:spPr>
          <a:xfrm>
            <a:off x="9804633" y="539692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9E9F46EB-7523-4AEC-B4C1-70F32297E046}"/>
              </a:ext>
            </a:extLst>
          </p:cNvPr>
          <p:cNvSpPr/>
          <p:nvPr/>
        </p:nvSpPr>
        <p:spPr>
          <a:xfrm>
            <a:off x="9804633" y="539692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14</a:t>
            </a: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F0BDDCF5-E50E-42A8-B71B-D9C7487ACC74}"/>
              </a:ext>
            </a:extLst>
          </p:cNvPr>
          <p:cNvSpPr/>
          <p:nvPr/>
        </p:nvSpPr>
        <p:spPr>
          <a:xfrm>
            <a:off x="9804633" y="539692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</a:t>
            </a:r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id="{DC2E7EB6-D84C-4831-9E37-CB554DF59A72}"/>
              </a:ext>
            </a:extLst>
          </p:cNvPr>
          <p:cNvSpPr/>
          <p:nvPr/>
        </p:nvSpPr>
        <p:spPr>
          <a:xfrm>
            <a:off x="9804633" y="539692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</a:p>
        </p:txBody>
      </p:sp>
      <p:sp>
        <p:nvSpPr>
          <p:cNvPr id="20" name="Oval 10">
            <a:extLst>
              <a:ext uri="{FF2B5EF4-FFF2-40B4-BE49-F238E27FC236}">
                <a16:creationId xmlns:a16="http://schemas.microsoft.com/office/drawing/2014/main" id="{1D55C7AB-F5CD-4D8C-9FE2-093305DC043A}"/>
              </a:ext>
            </a:extLst>
          </p:cNvPr>
          <p:cNvSpPr/>
          <p:nvPr/>
        </p:nvSpPr>
        <p:spPr>
          <a:xfrm>
            <a:off x="9804633" y="539692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</a:t>
            </a:r>
          </a:p>
        </p:txBody>
      </p:sp>
      <p:sp>
        <p:nvSpPr>
          <p:cNvPr id="21" name="Oval 11">
            <a:extLst>
              <a:ext uri="{FF2B5EF4-FFF2-40B4-BE49-F238E27FC236}">
                <a16:creationId xmlns:a16="http://schemas.microsoft.com/office/drawing/2014/main" id="{325AB2C5-74E2-48AA-96B2-80E9ED28048A}"/>
              </a:ext>
            </a:extLst>
          </p:cNvPr>
          <p:cNvSpPr/>
          <p:nvPr/>
        </p:nvSpPr>
        <p:spPr>
          <a:xfrm>
            <a:off x="9804633" y="539692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</a:p>
        </p:txBody>
      </p:sp>
      <p:sp>
        <p:nvSpPr>
          <p:cNvPr id="22" name="Oval 12">
            <a:extLst>
              <a:ext uri="{FF2B5EF4-FFF2-40B4-BE49-F238E27FC236}">
                <a16:creationId xmlns:a16="http://schemas.microsoft.com/office/drawing/2014/main" id="{7BAA3C81-FC78-4763-937C-A5F924422DAE}"/>
              </a:ext>
            </a:extLst>
          </p:cNvPr>
          <p:cNvSpPr/>
          <p:nvPr/>
        </p:nvSpPr>
        <p:spPr>
          <a:xfrm>
            <a:off x="9804633" y="539692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4AE78CE4-BE5A-43B2-908B-3F0ADE5DBA27}"/>
              </a:ext>
            </a:extLst>
          </p:cNvPr>
          <p:cNvSpPr/>
          <p:nvPr/>
        </p:nvSpPr>
        <p:spPr>
          <a:xfrm>
            <a:off x="9804633" y="539692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CEF7B23E-B841-4729-B339-8721B6F36FF5}"/>
              </a:ext>
            </a:extLst>
          </p:cNvPr>
          <p:cNvSpPr/>
          <p:nvPr/>
        </p:nvSpPr>
        <p:spPr>
          <a:xfrm>
            <a:off x="9804633" y="539692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7DE3F293-AB3D-47DF-8647-8A3EC63D5DE7}"/>
              </a:ext>
            </a:extLst>
          </p:cNvPr>
          <p:cNvSpPr/>
          <p:nvPr/>
        </p:nvSpPr>
        <p:spPr>
          <a:xfrm>
            <a:off x="9804633" y="539692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26" name="Oval 16">
            <a:extLst>
              <a:ext uri="{FF2B5EF4-FFF2-40B4-BE49-F238E27FC236}">
                <a16:creationId xmlns:a16="http://schemas.microsoft.com/office/drawing/2014/main" id="{5A09F59D-AE5C-4CE2-982C-B393AD1E23E6}"/>
              </a:ext>
            </a:extLst>
          </p:cNvPr>
          <p:cNvSpPr/>
          <p:nvPr/>
        </p:nvSpPr>
        <p:spPr>
          <a:xfrm>
            <a:off x="9804633" y="539692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27" name="Oval 17">
            <a:extLst>
              <a:ext uri="{FF2B5EF4-FFF2-40B4-BE49-F238E27FC236}">
                <a16:creationId xmlns:a16="http://schemas.microsoft.com/office/drawing/2014/main" id="{D31C2BED-CB15-47B2-B014-0D2DD9DBD7F9}"/>
              </a:ext>
            </a:extLst>
          </p:cNvPr>
          <p:cNvSpPr/>
          <p:nvPr/>
        </p:nvSpPr>
        <p:spPr>
          <a:xfrm>
            <a:off x="9804633" y="539692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28" name="Oval 18">
            <a:extLst>
              <a:ext uri="{FF2B5EF4-FFF2-40B4-BE49-F238E27FC236}">
                <a16:creationId xmlns:a16="http://schemas.microsoft.com/office/drawing/2014/main" id="{5A68AC0E-965D-4517-87E0-9E05611BF9C3}"/>
              </a:ext>
            </a:extLst>
          </p:cNvPr>
          <p:cNvSpPr/>
          <p:nvPr/>
        </p:nvSpPr>
        <p:spPr>
          <a:xfrm>
            <a:off x="9804633" y="539692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29" name="Oval 19">
            <a:extLst>
              <a:ext uri="{FF2B5EF4-FFF2-40B4-BE49-F238E27FC236}">
                <a16:creationId xmlns:a16="http://schemas.microsoft.com/office/drawing/2014/main" id="{3837AAF3-DEB6-425E-93BC-F1865DDA9E95}"/>
              </a:ext>
            </a:extLst>
          </p:cNvPr>
          <p:cNvSpPr/>
          <p:nvPr/>
        </p:nvSpPr>
        <p:spPr>
          <a:xfrm>
            <a:off x="9804633" y="539692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30" name="Oval 20">
            <a:extLst>
              <a:ext uri="{FF2B5EF4-FFF2-40B4-BE49-F238E27FC236}">
                <a16:creationId xmlns:a16="http://schemas.microsoft.com/office/drawing/2014/main" id="{B16FA30A-A3C9-48E1-907D-DDAB1401700F}"/>
              </a:ext>
            </a:extLst>
          </p:cNvPr>
          <p:cNvSpPr/>
          <p:nvPr/>
        </p:nvSpPr>
        <p:spPr>
          <a:xfrm>
            <a:off x="9804633" y="539692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CA65C8F3-053C-45B3-ABEB-12DB2328E703}"/>
              </a:ext>
            </a:extLst>
          </p:cNvPr>
          <p:cNvSpPr/>
          <p:nvPr/>
        </p:nvSpPr>
        <p:spPr>
          <a:xfrm>
            <a:off x="9804633" y="539692"/>
            <a:ext cx="914400" cy="9144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giờ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Oval 22">
            <a:extLst>
              <a:ext uri="{FF2B5EF4-FFF2-40B4-BE49-F238E27FC236}">
                <a16:creationId xmlns:a16="http://schemas.microsoft.com/office/drawing/2014/main" id="{67309195-C77D-42D4-A2F9-E2945EEF6C42}"/>
              </a:ext>
            </a:extLst>
          </p:cNvPr>
          <p:cNvSpPr/>
          <p:nvPr/>
        </p:nvSpPr>
        <p:spPr>
          <a:xfrm>
            <a:off x="9804633" y="539692"/>
            <a:ext cx="914400" cy="914400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61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8" descr="0003-3">
            <a:extLst>
              <a:ext uri="{FF2B5EF4-FFF2-40B4-BE49-F238E27FC236}">
                <a16:creationId xmlns:a16="http://schemas.microsoft.com/office/drawing/2014/main" id="{6888B222-196F-4A2B-A434-F648288CBA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1936" y="4946009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D:\2014-2015-TRANG\55280295-1265855633-cop-4.jpg">
            <a:extLst>
              <a:ext uri="{FF2B5EF4-FFF2-40B4-BE49-F238E27FC236}">
                <a16:creationId xmlns:a16="http://schemas.microsoft.com/office/drawing/2014/main" id="{9A510561-2FA4-4C71-B70E-765B658CE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5936" y="4064947"/>
            <a:ext cx="1481138" cy="1338262"/>
          </a:xfrm>
          <a:prstGeom prst="rect">
            <a:avLst/>
          </a:prstGeom>
          <a:noFill/>
          <a:ln w="76200">
            <a:solidFill>
              <a:sysClr val="windowText" lastClr="000000"/>
            </a:solidFill>
            <a:miter lim="800000"/>
            <a:headEnd/>
            <a:tailEnd/>
          </a:ln>
        </p:spPr>
      </p:pic>
      <p:cxnSp>
        <p:nvCxnSpPr>
          <p:cNvPr id="17" name="Straight Arrow Connector 7">
            <a:extLst>
              <a:ext uri="{FF2B5EF4-FFF2-40B4-BE49-F238E27FC236}">
                <a16:creationId xmlns:a16="http://schemas.microsoft.com/office/drawing/2014/main" id="{FA52B091-9240-473B-B9CB-94CB9BB7767C}"/>
              </a:ext>
            </a:extLst>
          </p:cNvPr>
          <p:cNvCxnSpPr/>
          <p:nvPr/>
        </p:nvCxnSpPr>
        <p:spPr>
          <a:xfrm flipV="1">
            <a:off x="5916336" y="5479409"/>
            <a:ext cx="838200" cy="4572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24" name="Picture 5" descr="D:\2014-2015-TRANG\Hinhnendl.com---Hinh-nen-thac-nuoc (5).jpg">
            <a:extLst>
              <a:ext uri="{FF2B5EF4-FFF2-40B4-BE49-F238E27FC236}">
                <a16:creationId xmlns:a16="http://schemas.microsoft.com/office/drawing/2014/main" id="{DA653EFD-ACAD-4A1E-9463-C6DFFF0FB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88136" y="3307709"/>
            <a:ext cx="16002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9">
            <a:extLst>
              <a:ext uri="{FF2B5EF4-FFF2-40B4-BE49-F238E27FC236}">
                <a16:creationId xmlns:a16="http://schemas.microsoft.com/office/drawing/2014/main" id="{C753E79E-4318-4FC3-853A-11F3BCA55910}"/>
              </a:ext>
            </a:extLst>
          </p:cNvPr>
          <p:cNvCxnSpPr/>
          <p:nvPr/>
        </p:nvCxnSpPr>
        <p:spPr>
          <a:xfrm flipV="1">
            <a:off x="8126136" y="4184009"/>
            <a:ext cx="685800" cy="4572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26" name="Picture 6" descr="D:\2014-2015-TRANG\images (1).jpg">
            <a:extLst>
              <a:ext uri="{FF2B5EF4-FFF2-40B4-BE49-F238E27FC236}">
                <a16:creationId xmlns:a16="http://schemas.microsoft.com/office/drawing/2014/main" id="{FAFE30B6-841F-43B3-8574-4D084FC1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16736" y="1059809"/>
            <a:ext cx="1771650" cy="1371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pic>
      <p:cxnSp>
        <p:nvCxnSpPr>
          <p:cNvPr id="27" name="Straight Arrow Connector 11">
            <a:extLst>
              <a:ext uri="{FF2B5EF4-FFF2-40B4-BE49-F238E27FC236}">
                <a16:creationId xmlns:a16="http://schemas.microsoft.com/office/drawing/2014/main" id="{A12D797F-7EC8-47E7-B064-2D50B9FF70F8}"/>
              </a:ext>
            </a:extLst>
          </p:cNvPr>
          <p:cNvCxnSpPr/>
          <p:nvPr/>
        </p:nvCxnSpPr>
        <p:spPr>
          <a:xfrm rot="5400000" flipH="1" flipV="1">
            <a:off x="9649343" y="2887815"/>
            <a:ext cx="762000" cy="1587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8" name="Rounded Rectangle 12">
            <a:extLst>
              <a:ext uri="{FF2B5EF4-FFF2-40B4-BE49-F238E27FC236}">
                <a16:creationId xmlns:a16="http://schemas.microsoft.com/office/drawing/2014/main" id="{673C2C22-D430-42B4-8865-66CB895E8F82}"/>
              </a:ext>
            </a:extLst>
          </p:cNvPr>
          <p:cNvSpPr/>
          <p:nvPr/>
        </p:nvSpPr>
        <p:spPr>
          <a:xfrm>
            <a:off x="2970402" y="465414"/>
            <a:ext cx="6146334" cy="57534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Trò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chơi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 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Vượt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chướng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ngại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vật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mazone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7778 L 0.26667 -0.133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>
            <a:extLst>
              <a:ext uri="{FF2B5EF4-FFF2-40B4-BE49-F238E27FC236}">
                <a16:creationId xmlns:a16="http://schemas.microsoft.com/office/drawing/2014/main" id="{29305EC6-8CCC-4F51-AD0D-F6D1EE8DA45D}"/>
              </a:ext>
            </a:extLst>
          </p:cNvPr>
          <p:cNvSpPr/>
          <p:nvPr/>
        </p:nvSpPr>
        <p:spPr>
          <a:xfrm>
            <a:off x="2437701" y="1572935"/>
            <a:ext cx="8001000" cy="411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“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 thơ chở đầy cổ tích</a:t>
            </a:r>
            <a:b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Dòng sông lời mẹ ngọt ngào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A/ 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B/ 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chở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C/ 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cổ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D/ 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ngọt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86F9CA26-D2E6-4B1E-AD05-CCFA6D7183F9}"/>
              </a:ext>
            </a:extLst>
          </p:cNvPr>
          <p:cNvSpPr/>
          <p:nvPr/>
        </p:nvSpPr>
        <p:spPr>
          <a:xfrm>
            <a:off x="9905301" y="506135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id="{1C6D7D65-A36B-4D2E-82CA-7EF6ED3C65B8}"/>
              </a:ext>
            </a:extLst>
          </p:cNvPr>
          <p:cNvSpPr/>
          <p:nvPr/>
        </p:nvSpPr>
        <p:spPr>
          <a:xfrm>
            <a:off x="9905301" y="506135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28" name="Oval 8">
            <a:extLst>
              <a:ext uri="{FF2B5EF4-FFF2-40B4-BE49-F238E27FC236}">
                <a16:creationId xmlns:a16="http://schemas.microsoft.com/office/drawing/2014/main" id="{7556C0B6-E592-43FF-9638-EFD4F818538C}"/>
              </a:ext>
            </a:extLst>
          </p:cNvPr>
          <p:cNvSpPr/>
          <p:nvPr/>
        </p:nvSpPr>
        <p:spPr>
          <a:xfrm>
            <a:off x="9905301" y="506135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  <p:sp>
        <p:nvSpPr>
          <p:cNvPr id="29" name="Oval 9">
            <a:extLst>
              <a:ext uri="{FF2B5EF4-FFF2-40B4-BE49-F238E27FC236}">
                <a16:creationId xmlns:a16="http://schemas.microsoft.com/office/drawing/2014/main" id="{8D14C691-E7ED-422A-B9B7-233962850FDA}"/>
              </a:ext>
            </a:extLst>
          </p:cNvPr>
          <p:cNvSpPr/>
          <p:nvPr/>
        </p:nvSpPr>
        <p:spPr>
          <a:xfrm>
            <a:off x="9905301" y="506135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30" name="Oval 10">
            <a:extLst>
              <a:ext uri="{FF2B5EF4-FFF2-40B4-BE49-F238E27FC236}">
                <a16:creationId xmlns:a16="http://schemas.microsoft.com/office/drawing/2014/main" id="{6A5B3434-B02A-4EF3-816B-D84D2CADD311}"/>
              </a:ext>
            </a:extLst>
          </p:cNvPr>
          <p:cNvSpPr/>
          <p:nvPr/>
        </p:nvSpPr>
        <p:spPr>
          <a:xfrm>
            <a:off x="9905301" y="506135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31" name="Oval 11">
            <a:extLst>
              <a:ext uri="{FF2B5EF4-FFF2-40B4-BE49-F238E27FC236}">
                <a16:creationId xmlns:a16="http://schemas.microsoft.com/office/drawing/2014/main" id="{377062B8-149C-4578-8EDC-6860C6B77AB2}"/>
              </a:ext>
            </a:extLst>
          </p:cNvPr>
          <p:cNvSpPr/>
          <p:nvPr/>
        </p:nvSpPr>
        <p:spPr>
          <a:xfrm>
            <a:off x="9905301" y="506135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2" name="Oval 12">
            <a:extLst>
              <a:ext uri="{FF2B5EF4-FFF2-40B4-BE49-F238E27FC236}">
                <a16:creationId xmlns:a16="http://schemas.microsoft.com/office/drawing/2014/main" id="{18E388F3-A42A-4D52-94F6-73E79ED16873}"/>
              </a:ext>
            </a:extLst>
          </p:cNvPr>
          <p:cNvSpPr/>
          <p:nvPr/>
        </p:nvSpPr>
        <p:spPr>
          <a:xfrm>
            <a:off x="9905301" y="506135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2BC99EF5-5152-46B2-85E8-B9355F2C5DE4}"/>
              </a:ext>
            </a:extLst>
          </p:cNvPr>
          <p:cNvSpPr/>
          <p:nvPr/>
        </p:nvSpPr>
        <p:spPr>
          <a:xfrm>
            <a:off x="9905301" y="506135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34" name="Oval 14">
            <a:extLst>
              <a:ext uri="{FF2B5EF4-FFF2-40B4-BE49-F238E27FC236}">
                <a16:creationId xmlns:a16="http://schemas.microsoft.com/office/drawing/2014/main" id="{F6DA4BD5-833B-4502-8535-FB62A1E2DDDD}"/>
              </a:ext>
            </a:extLst>
          </p:cNvPr>
          <p:cNvSpPr/>
          <p:nvPr/>
        </p:nvSpPr>
        <p:spPr>
          <a:xfrm>
            <a:off x="9905301" y="506135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35" name="Oval 15">
            <a:extLst>
              <a:ext uri="{FF2B5EF4-FFF2-40B4-BE49-F238E27FC236}">
                <a16:creationId xmlns:a16="http://schemas.microsoft.com/office/drawing/2014/main" id="{B09A5E66-CE5D-4B69-90AF-D523E7FC9728}"/>
              </a:ext>
            </a:extLst>
          </p:cNvPr>
          <p:cNvSpPr/>
          <p:nvPr/>
        </p:nvSpPr>
        <p:spPr>
          <a:xfrm>
            <a:off x="9905301" y="506135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6" name="Oval 16">
            <a:extLst>
              <a:ext uri="{FF2B5EF4-FFF2-40B4-BE49-F238E27FC236}">
                <a16:creationId xmlns:a16="http://schemas.microsoft.com/office/drawing/2014/main" id="{CC474573-8342-4C89-BD51-00D5FDB778C2}"/>
              </a:ext>
            </a:extLst>
          </p:cNvPr>
          <p:cNvSpPr/>
          <p:nvPr/>
        </p:nvSpPr>
        <p:spPr>
          <a:xfrm>
            <a:off x="9905301" y="506135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37" name="Oval 17">
            <a:extLst>
              <a:ext uri="{FF2B5EF4-FFF2-40B4-BE49-F238E27FC236}">
                <a16:creationId xmlns:a16="http://schemas.microsoft.com/office/drawing/2014/main" id="{9E988D26-CCC0-48DD-86FF-69F6404C54EE}"/>
              </a:ext>
            </a:extLst>
          </p:cNvPr>
          <p:cNvSpPr/>
          <p:nvPr/>
        </p:nvSpPr>
        <p:spPr>
          <a:xfrm>
            <a:off x="9905301" y="506135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8" name="Oval 18">
            <a:extLst>
              <a:ext uri="{FF2B5EF4-FFF2-40B4-BE49-F238E27FC236}">
                <a16:creationId xmlns:a16="http://schemas.microsoft.com/office/drawing/2014/main" id="{4315DAC4-1868-4BA4-BDC5-DACF8B4A2885}"/>
              </a:ext>
            </a:extLst>
          </p:cNvPr>
          <p:cNvSpPr/>
          <p:nvPr/>
        </p:nvSpPr>
        <p:spPr>
          <a:xfrm>
            <a:off x="9905301" y="506135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9" name="Oval 19">
            <a:extLst>
              <a:ext uri="{FF2B5EF4-FFF2-40B4-BE49-F238E27FC236}">
                <a16:creationId xmlns:a16="http://schemas.microsoft.com/office/drawing/2014/main" id="{EC6DBDD4-3B73-4FC8-A5C6-6950239C981A}"/>
              </a:ext>
            </a:extLst>
          </p:cNvPr>
          <p:cNvSpPr/>
          <p:nvPr/>
        </p:nvSpPr>
        <p:spPr>
          <a:xfrm>
            <a:off x="9905301" y="506135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0" name="Oval 20">
            <a:extLst>
              <a:ext uri="{FF2B5EF4-FFF2-40B4-BE49-F238E27FC236}">
                <a16:creationId xmlns:a16="http://schemas.microsoft.com/office/drawing/2014/main" id="{3FDFC3E2-8AC9-40A9-8F41-D51176805333}"/>
              </a:ext>
            </a:extLst>
          </p:cNvPr>
          <p:cNvSpPr/>
          <p:nvPr/>
        </p:nvSpPr>
        <p:spPr>
          <a:xfrm>
            <a:off x="9905301" y="506135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747EF159-127E-4E7B-BE70-46191804ACCE}"/>
              </a:ext>
            </a:extLst>
          </p:cNvPr>
          <p:cNvSpPr/>
          <p:nvPr/>
        </p:nvSpPr>
        <p:spPr>
          <a:xfrm>
            <a:off x="9905301" y="506135"/>
            <a:ext cx="914400" cy="914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22">
            <a:extLst>
              <a:ext uri="{FF2B5EF4-FFF2-40B4-BE49-F238E27FC236}">
                <a16:creationId xmlns:a16="http://schemas.microsoft.com/office/drawing/2014/main" id="{539A7DC7-6230-4C97-88F1-FFAAB447CD55}"/>
              </a:ext>
            </a:extLst>
          </p:cNvPr>
          <p:cNvSpPr/>
          <p:nvPr/>
        </p:nvSpPr>
        <p:spPr>
          <a:xfrm>
            <a:off x="9905301" y="506135"/>
            <a:ext cx="914400" cy="914400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Bắt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đầu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64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8" descr="0003-3">
            <a:extLst>
              <a:ext uri="{FF2B5EF4-FFF2-40B4-BE49-F238E27FC236}">
                <a16:creationId xmlns:a16="http://schemas.microsoft.com/office/drawing/2014/main" id="{B80ED492-64A1-471F-87A1-789C105551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3771" y="4887985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 descr="D:\2014-2015-TRANG\Hinhnendl.com---Hinh-nen-thac-nuoc (5).jpg">
            <a:extLst>
              <a:ext uri="{FF2B5EF4-FFF2-40B4-BE49-F238E27FC236}">
                <a16:creationId xmlns:a16="http://schemas.microsoft.com/office/drawing/2014/main" id="{15E12697-F3B6-4B35-A672-079E887B8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13971" y="4087885"/>
            <a:ext cx="16002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Arrow Connector 7">
            <a:extLst>
              <a:ext uri="{FF2B5EF4-FFF2-40B4-BE49-F238E27FC236}">
                <a16:creationId xmlns:a16="http://schemas.microsoft.com/office/drawing/2014/main" id="{3D336C16-E670-445B-AB93-6FA69E12B03F}"/>
              </a:ext>
            </a:extLst>
          </p:cNvPr>
          <p:cNvCxnSpPr/>
          <p:nvPr/>
        </p:nvCxnSpPr>
        <p:spPr>
          <a:xfrm flipV="1">
            <a:off x="8251971" y="4964185"/>
            <a:ext cx="685800" cy="4572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37" name="Picture 6" descr="D:\2014-2015-TRANG\images (1).jpg">
            <a:extLst>
              <a:ext uri="{FF2B5EF4-FFF2-40B4-BE49-F238E27FC236}">
                <a16:creationId xmlns:a16="http://schemas.microsoft.com/office/drawing/2014/main" id="{CCFEF8EE-A838-456C-A6EB-22D21DFE5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42571" y="1839985"/>
            <a:ext cx="1771650" cy="1371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pic>
      <p:cxnSp>
        <p:nvCxnSpPr>
          <p:cNvPr id="38" name="Straight Arrow Connector 9">
            <a:extLst>
              <a:ext uri="{FF2B5EF4-FFF2-40B4-BE49-F238E27FC236}">
                <a16:creationId xmlns:a16="http://schemas.microsoft.com/office/drawing/2014/main" id="{FC68DC2A-7936-4AE8-8F49-8102BE925339}"/>
              </a:ext>
            </a:extLst>
          </p:cNvPr>
          <p:cNvCxnSpPr/>
          <p:nvPr/>
        </p:nvCxnSpPr>
        <p:spPr>
          <a:xfrm rot="5400000" flipH="1" flipV="1">
            <a:off x="9775178" y="3667991"/>
            <a:ext cx="762000" cy="1587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AF21864B-6F32-480C-A2F2-F0F7CFE61289}"/>
              </a:ext>
            </a:extLst>
          </p:cNvPr>
          <p:cNvSpPr/>
          <p:nvPr/>
        </p:nvSpPr>
        <p:spPr>
          <a:xfrm>
            <a:off x="3218577" y="749416"/>
            <a:ext cx="5719194" cy="838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Trò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chơi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 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Vượt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chướng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ngại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ea typeface="+mn-ea"/>
                <a:cs typeface="+mn-cs"/>
              </a:rPr>
              <a:t>vật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mazone" pitchFamily="66" charset="0"/>
              <a:ea typeface="+mn-ea"/>
              <a:cs typeface="+mn-cs"/>
            </a:endParaRPr>
          </a:p>
        </p:txBody>
      </p:sp>
      <p:pic>
        <p:nvPicPr>
          <p:cNvPr id="40" name="Picture 2" descr="sun14[1]">
            <a:extLst>
              <a:ext uri="{FF2B5EF4-FFF2-40B4-BE49-F238E27FC236}">
                <a16:creationId xmlns:a16="http://schemas.microsoft.com/office/drawing/2014/main" id="{1B789900-451E-47BB-B025-D370CF55D3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5971" y="4811785"/>
            <a:ext cx="281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WordArt 3">
            <a:extLst>
              <a:ext uri="{FF2B5EF4-FFF2-40B4-BE49-F238E27FC236}">
                <a16:creationId xmlns:a16="http://schemas.microsoft.com/office/drawing/2014/main" id="{39C281C9-BCDB-4DB9-BC80-E22DA50536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96653">
            <a:off x="3298971" y="3656085"/>
            <a:ext cx="5257800" cy="622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361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36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endParaRPr lang="en-US" sz="3600" b="1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2" name="Picture 4" descr="THUMUPCL">
            <a:extLst>
              <a:ext uri="{FF2B5EF4-FFF2-40B4-BE49-F238E27FC236}">
                <a16:creationId xmlns:a16="http://schemas.microsoft.com/office/drawing/2014/main" id="{0EBD2B39-2426-495C-AB40-350E9350C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70571" y="5116585"/>
            <a:ext cx="137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9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C 0.05677 -0.04629 0.11372 -0.09259 0.13108 -0.16574 C 0.14844 -0.23888 0.10903 -0.38865 0.10382 -0.43865 C 0.09861 -0.48865 0.10052 -0.46134 0.09983 -0.46574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244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 vol="81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DEDC795-1858-4215-B178-6B46D82E93A0}"/>
              </a:ext>
            </a:extLst>
          </p:cNvPr>
          <p:cNvSpPr txBox="1"/>
          <p:nvPr/>
        </p:nvSpPr>
        <p:spPr>
          <a:xfrm>
            <a:off x="3955142" y="1602113"/>
            <a:ext cx="42817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atin typeface="字魂46号-喵喵体" panose="00000500000000000000" pitchFamily="2" charset="-122"/>
                <a:ea typeface="字魂46号-喵喵体" panose="00000500000000000000" pitchFamily="2" charset="-122"/>
              </a:rPr>
              <a:t>01</a:t>
            </a:r>
            <a:endParaRPr lang="zh-CN" altLang="en-US" sz="6600" dirty="0">
              <a:latin typeface="字魂46号-喵喵体" panose="00000500000000000000" pitchFamily="2" charset="-122"/>
              <a:ea typeface="字魂46号-喵喵体" panose="00000500000000000000" pitchFamily="2" charset="-122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220245B-A724-48F9-BE5C-5104C4A61C54}"/>
              </a:ext>
            </a:extLst>
          </p:cNvPr>
          <p:cNvSpPr/>
          <p:nvPr/>
        </p:nvSpPr>
        <p:spPr>
          <a:xfrm>
            <a:off x="3656818" y="2900223"/>
            <a:ext cx="46602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zh-C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字魂46号-喵喵体" panose="00000500000000000000" pitchFamily="2" charset="-122"/>
              </a:rPr>
              <a:t>THỰC HÀNH </a:t>
            </a:r>
          </a:p>
          <a:p>
            <a:pPr algn="ctr"/>
            <a:r>
              <a:rPr lang="vi-VN" altLang="zh-C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字魂46号-喵喵体" panose="00000500000000000000" pitchFamily="2" charset="-122"/>
              </a:rPr>
              <a:t>LUYỆN 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13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4A2FF87A-9AFF-492C-A1BF-E333F7F02519}"/>
              </a:ext>
            </a:extLst>
          </p:cNvPr>
          <p:cNvSpPr/>
          <p:nvPr/>
        </p:nvSpPr>
        <p:spPr>
          <a:xfrm>
            <a:off x="2404500" y="2497976"/>
            <a:ext cx="71481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TẠM BIỆT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2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4">
            <a:extLst>
              <a:ext uri="{FF2B5EF4-FFF2-40B4-BE49-F238E27FC236}">
                <a16:creationId xmlns:a16="http://schemas.microsoft.com/office/drawing/2014/main" id="{83494039-97F3-4AF8-858F-2918EC5B8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621" y="510027"/>
            <a:ext cx="1218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:Xếp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39CF6A70-4A33-4E14-86A8-C6D53F419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39" y="1166027"/>
            <a:ext cx="1103152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sang. Hai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khoé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altLang="en-US" sz="24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4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Thuỳ</a:t>
            </a:r>
            <a:r>
              <a:rPr lang="en-US" altLang="en-US" sz="24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</a:p>
        </p:txBody>
      </p:sp>
      <p:sp>
        <p:nvSpPr>
          <p:cNvPr id="34" name="Text Box 22">
            <a:extLst>
              <a:ext uri="{FF2B5EF4-FFF2-40B4-BE49-F238E27FC236}">
                <a16:creationId xmlns:a16="http://schemas.microsoft.com/office/drawing/2014/main" id="{4E5819FD-535A-45DB-8D67-CDB65C463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609" y="4671969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</a:endParaRPr>
          </a:p>
        </p:txBody>
      </p:sp>
      <p:sp>
        <p:nvSpPr>
          <p:cNvPr id="35" name="Text Box 24">
            <a:extLst>
              <a:ext uri="{FF2B5EF4-FFF2-40B4-BE49-F238E27FC236}">
                <a16:creationId xmlns:a16="http://schemas.microsoft.com/office/drawing/2014/main" id="{2C9D472D-513C-426B-B884-E864966BE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571" y="4443369"/>
            <a:ext cx="8123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</a:endParaRPr>
          </a:p>
        </p:txBody>
      </p:sp>
      <p:graphicFrame>
        <p:nvGraphicFramePr>
          <p:cNvPr id="36" name="Group 26">
            <a:extLst>
              <a:ext uri="{FF2B5EF4-FFF2-40B4-BE49-F238E27FC236}">
                <a16:creationId xmlns:a16="http://schemas.microsoft.com/office/drawing/2014/main" id="{2E881B1D-87CE-4841-B40C-927467180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37165"/>
              </p:ext>
            </p:extLst>
          </p:nvPr>
        </p:nvGraphicFramePr>
        <p:xfrm>
          <a:off x="789963" y="3704001"/>
          <a:ext cx="10612074" cy="2346121"/>
        </p:xfrm>
        <a:graphic>
          <a:graphicData uri="http://schemas.openxmlformats.org/drawingml/2006/table">
            <a:tbl>
              <a:tblPr/>
              <a:tblGrid>
                <a:gridCol w="3537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7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7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5694" marB="4569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từ</a:t>
                      </a:r>
                    </a:p>
                  </a:txBody>
                  <a:tcPr marL="118872" marR="118872" marT="45694" marB="4569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 hệ từ</a:t>
                      </a:r>
                    </a:p>
                  </a:txBody>
                  <a:tcPr marL="118872" marR="118872" marT="45694" marB="4569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5694" marB="4569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vời vợi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5694" marB="4569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</a:t>
                      </a:r>
                    </a:p>
                  </a:txBody>
                  <a:tcPr marL="118872" marR="118872" marT="45694" marB="4569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815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13">
            <a:extLst>
              <a:ext uri="{FF2B5EF4-FFF2-40B4-BE49-F238E27FC236}">
                <a16:creationId xmlns:a16="http://schemas.microsoft.com/office/drawing/2014/main" id="{7F8C1C3F-AB51-43B8-B999-5623A9342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445" y="1857463"/>
            <a:ext cx="1075508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từ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từ chỉ hoạt động, trạng thái của sự vật.</a:t>
            </a: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CC39064E-21EB-4850-B35F-FA48BABE2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05" y="3000463"/>
            <a:ext cx="107680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từ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từ miêu tả đặc điểm hoặc tính chất của sự vật, hoạt động, trạng thái....</a:t>
            </a:r>
          </a:p>
        </p:txBody>
      </p:sp>
      <p:sp>
        <p:nvSpPr>
          <p:cNvPr id="37" name="Text Box 15">
            <a:extLst>
              <a:ext uri="{FF2B5EF4-FFF2-40B4-BE49-F238E27FC236}">
                <a16:creationId xmlns:a16="http://schemas.microsoft.com/office/drawing/2014/main" id="{0AF3A6DE-901B-4609-9E1F-7CD8F4382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445" y="4448263"/>
            <a:ext cx="10755086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Quan hệ từ là từ nối các từ ngữ hoặc các câu với nhau, nhằm thể hiện mối quan hệ giữa các từ ngữ hoặc các câu ấy.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E7EF98B1-E361-410B-A953-76B8BDB83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31" y="1324063"/>
            <a:ext cx="9410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GB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9">
            <a:extLst>
              <a:ext uri="{FF2B5EF4-FFF2-40B4-BE49-F238E27FC236}">
                <a16:creationId xmlns:a16="http://schemas.microsoft.com/office/drawing/2014/main" id="{82100C3A-365D-4072-A81F-F89759C2C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71" y="2467063"/>
            <a:ext cx="813238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Thế nào là tính từ ?Cho ví dụ .</a:t>
            </a:r>
          </a:p>
        </p:txBody>
      </p:sp>
      <p:sp>
        <p:nvSpPr>
          <p:cNvPr id="40" name="Text Box 20">
            <a:extLst>
              <a:ext uri="{FF2B5EF4-FFF2-40B4-BE49-F238E27FC236}">
                <a16:creationId xmlns:a16="http://schemas.microsoft.com/office/drawing/2014/main" id="{7144FE35-7A82-4255-9BAC-5B225BDB4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71" y="3991063"/>
            <a:ext cx="813238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Thế nào là quan hệ từ ?Cho ví dụ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3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D100EF4-28B0-4870-9203-090B3D281C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884" y="-135821"/>
            <a:ext cx="2217717" cy="1807028"/>
          </a:xfrm>
          <a:prstGeom prst="rect">
            <a:avLst/>
          </a:prstGeom>
        </p:spPr>
      </p:pic>
      <p:graphicFrame>
        <p:nvGraphicFramePr>
          <p:cNvPr id="13" name="Group 40">
            <a:extLst>
              <a:ext uri="{FF2B5EF4-FFF2-40B4-BE49-F238E27FC236}">
                <a16:creationId xmlns:a16="http://schemas.microsoft.com/office/drawing/2014/main" id="{0CC2A04A-FC12-4317-9953-24488BA7C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977686"/>
              </p:ext>
            </p:extLst>
          </p:nvPr>
        </p:nvGraphicFramePr>
        <p:xfrm>
          <a:off x="993258" y="3821514"/>
          <a:ext cx="10439400" cy="1961749"/>
        </p:xfrm>
        <a:graphic>
          <a:graphicData uri="http://schemas.openxmlformats.org/drawingml/2006/table">
            <a:tbl>
              <a:tblPr/>
              <a:tblGrid>
                <a:gridCol w="430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Tính từ</a:t>
                      </a: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Quan hệ từ</a:t>
                      </a: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5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M: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vợi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 </a:t>
                      </a: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 Box 29">
            <a:extLst>
              <a:ext uri="{FF2B5EF4-FFF2-40B4-BE49-F238E27FC236}">
                <a16:creationId xmlns:a16="http://schemas.microsoft.com/office/drawing/2014/main" id="{E23C58CA-2126-490B-808C-B61C58C99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463" y="548798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Text Box 32">
            <a:extLst>
              <a:ext uri="{FF2B5EF4-FFF2-40B4-BE49-F238E27FC236}">
                <a16:creationId xmlns:a16="http://schemas.microsoft.com/office/drawing/2014/main" id="{68DC9E47-6B40-42B1-B068-71DB0F871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5783263"/>
            <a:ext cx="1090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" name="Text Box 33">
            <a:extLst>
              <a:ext uri="{FF2B5EF4-FFF2-40B4-BE49-F238E27FC236}">
                <a16:creationId xmlns:a16="http://schemas.microsoft.com/office/drawing/2014/main" id="{062AEAC4-BA28-4810-B1D1-5AB3C6FED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02" y="4623225"/>
            <a:ext cx="45561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nhìn,vịn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altLang="en-US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endParaRPr lang="en-US" altLang="en-US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5">
            <a:extLst>
              <a:ext uri="{FF2B5EF4-FFF2-40B4-BE49-F238E27FC236}">
                <a16:creationId xmlns:a16="http://schemas.microsoft.com/office/drawing/2014/main" id="{5BAF673C-4B1B-4120-AD16-EC59027B8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341" y="4259372"/>
            <a:ext cx="1782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xa, lớn</a:t>
            </a:r>
          </a:p>
        </p:txBody>
      </p:sp>
      <p:sp>
        <p:nvSpPr>
          <p:cNvPr id="18" name="Text Box 38">
            <a:extLst>
              <a:ext uri="{FF2B5EF4-FFF2-40B4-BE49-F238E27FC236}">
                <a16:creationId xmlns:a16="http://schemas.microsoft.com/office/drawing/2014/main" id="{0E6C625D-CDE2-43EB-AC1C-053F82DE2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37" y="4239850"/>
            <a:ext cx="2179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ở,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altLang="en-US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BDC7D490-E0C9-49E7-B3E2-436D9E6A0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585" y="767693"/>
            <a:ext cx="1218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:Xếp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BB457D78-0F2A-4941-BC6A-F6D868A96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342" y="1588443"/>
            <a:ext cx="10439400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sang.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vịn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en-US" sz="24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Thuỳ</a:t>
            </a:r>
            <a:r>
              <a:rPr lang="en-US" sz="24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24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9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25">
            <a:extLst>
              <a:ext uri="{FF2B5EF4-FFF2-40B4-BE49-F238E27FC236}">
                <a16:creationId xmlns:a16="http://schemas.microsoft.com/office/drawing/2014/main" id="{5AF6BF0F-56B6-4A69-943E-32A4B6118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8" y="3886506"/>
            <a:ext cx="6438900" cy="838200"/>
          </a:xfrm>
          <a:prstGeom prst="wedgeRoundRectCallout">
            <a:avLst>
              <a:gd name="adj1" fmla="val -24583"/>
              <a:gd name="adj2" fmla="val -145454"/>
              <a:gd name="adj3" fmla="val 16667"/>
            </a:avLst>
          </a:prstGeom>
          <a:solidFill>
            <a:srgbClr val="E0E9B5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0">
                <a:solidFill>
                  <a:srgbClr val="0000FF"/>
                </a:solidFill>
                <a:latin typeface="Arial" panose="020B0604020202020204" pitchFamily="34" charset="0"/>
              </a:rPr>
              <a:t> Tìm động từ chỉ hoạt động.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0">
                <a:solidFill>
                  <a:srgbClr val="0000FF"/>
                </a:solidFill>
                <a:latin typeface="Arial" panose="020B0604020202020204" pitchFamily="34" charset="0"/>
              </a:rPr>
              <a:t>Tìm động từ chỉ trạng thái.</a:t>
            </a:r>
          </a:p>
        </p:txBody>
      </p:sp>
      <p:graphicFrame>
        <p:nvGraphicFramePr>
          <p:cNvPr id="31" name="Group 7">
            <a:extLst>
              <a:ext uri="{FF2B5EF4-FFF2-40B4-BE49-F238E27FC236}">
                <a16:creationId xmlns:a16="http://schemas.microsoft.com/office/drawing/2014/main" id="{B584DAD7-FC8C-4798-BAD4-609A9059D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45198"/>
              </p:ext>
            </p:extLst>
          </p:nvPr>
        </p:nvGraphicFramePr>
        <p:xfrm>
          <a:off x="846138" y="714681"/>
          <a:ext cx="10499724" cy="2266950"/>
        </p:xfrm>
        <a:graphic>
          <a:graphicData uri="http://schemas.openxmlformats.org/drawingml/2006/table">
            <a:tbl>
              <a:tblPr/>
              <a:tblGrid>
                <a:gridCol w="3499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9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9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676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8865" marR="118865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8865" marR="11886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Quan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hệ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8865" marR="11886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018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M: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</a:p>
                  </a:txBody>
                  <a:tcPr marL="118865" marR="118865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vợi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865" marR="11886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 </a:t>
                      </a:r>
                    </a:p>
                  </a:txBody>
                  <a:tcPr marL="118865" marR="11886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 Box 21">
            <a:extLst>
              <a:ext uri="{FF2B5EF4-FFF2-40B4-BE49-F238E27FC236}">
                <a16:creationId xmlns:a16="http://schemas.microsoft.com/office/drawing/2014/main" id="{DEAB83CB-335E-4ED8-8F20-45E77557B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1" y="1781481"/>
            <a:ext cx="307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</a:rPr>
              <a:t>nhìn,vịn, hắt, thấy, lăn, trào, đón, bỏ</a:t>
            </a:r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CC2AE16F-9BFB-4DF5-8E69-7875292BB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76" y="147191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</a:rPr>
              <a:t>xa, lớn</a:t>
            </a:r>
          </a:p>
        </p:txBody>
      </p:sp>
      <p:sp>
        <p:nvSpPr>
          <p:cNvPr id="34" name="Text Box 23">
            <a:extLst>
              <a:ext uri="{FF2B5EF4-FFF2-40B4-BE49-F238E27FC236}">
                <a16:creationId xmlns:a16="http://schemas.microsoft.com/office/drawing/2014/main" id="{7108ACBF-750C-46FD-8ACD-B6872A42B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7888" y="1486206"/>
            <a:ext cx="2179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</a:rPr>
              <a:t>ở, với</a:t>
            </a:r>
          </a:p>
        </p:txBody>
      </p:sp>
      <p:sp>
        <p:nvSpPr>
          <p:cNvPr id="35" name="AutoShape 24">
            <a:extLst>
              <a:ext uri="{FF2B5EF4-FFF2-40B4-BE49-F238E27FC236}">
                <a16:creationId xmlns:a16="http://schemas.microsoft.com/office/drawing/2014/main" id="{04720C12-F8C7-4D32-8FB5-3A62D16D8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213" y="3210886"/>
            <a:ext cx="7627938" cy="1828800"/>
          </a:xfrm>
          <a:prstGeom prst="wedgeEllipseCallout">
            <a:avLst>
              <a:gd name="adj1" fmla="val -64745"/>
              <a:gd name="adj2" fmla="val -78037"/>
            </a:avLst>
          </a:prstGeom>
          <a:solidFill>
            <a:srgbClr val="E0E9B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0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b="0" dirty="0" err="1">
                <a:solidFill>
                  <a:srgbClr val="0000FF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sz="2400" b="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Arial" panose="020B0604020202020204" pitchFamily="34" charset="0"/>
              </a:rPr>
              <a:t>từ</a:t>
            </a:r>
            <a:r>
              <a:rPr lang="en-US" altLang="en-US" sz="2400" b="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Arial" panose="020B0604020202020204" pitchFamily="34" charset="0"/>
              </a:rPr>
              <a:t>chỉ</a:t>
            </a:r>
            <a:r>
              <a:rPr lang="en-US" altLang="en-US" sz="2400" b="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Arial" panose="020B0604020202020204" pitchFamily="34" charset="0"/>
              </a:rPr>
              <a:t>hoạt</a:t>
            </a:r>
            <a:r>
              <a:rPr lang="en-US" altLang="en-US" sz="2400" b="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sz="2400" b="0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b="0" dirty="0" err="1">
                <a:solidFill>
                  <a:srgbClr val="FF0000"/>
                </a:solidFill>
                <a:latin typeface="Arial" panose="020B0604020202020204" pitchFamily="34" charset="0"/>
              </a:rPr>
              <a:t>trả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Arial" panose="020B0604020202020204" pitchFamily="34" charset="0"/>
              </a:rPr>
              <a:t>lời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  <a:r>
              <a:rPr lang="en-US" altLang="en-US" sz="2400" b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FF3300"/>
                </a:solidFill>
                <a:latin typeface="Arial" panose="020B0604020202020204" pitchFamily="34" charset="0"/>
              </a:rPr>
              <a:t>nhìn</a:t>
            </a:r>
            <a:r>
              <a:rPr lang="en-US" altLang="en-US" sz="2400" b="0" dirty="0">
                <a:solidFill>
                  <a:srgbClr val="FF33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b="0" dirty="0" err="1">
                <a:solidFill>
                  <a:srgbClr val="FF3300"/>
                </a:solidFill>
                <a:latin typeface="Arial" panose="020B0604020202020204" pitchFamily="34" charset="0"/>
              </a:rPr>
              <a:t>vịn</a:t>
            </a:r>
            <a:r>
              <a:rPr lang="en-US" altLang="en-US" sz="2400" b="0" dirty="0">
                <a:solidFill>
                  <a:srgbClr val="FF33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b="0" dirty="0" err="1">
                <a:solidFill>
                  <a:srgbClr val="FF3300"/>
                </a:solidFill>
                <a:latin typeface="Arial" panose="020B0604020202020204" pitchFamily="34" charset="0"/>
              </a:rPr>
              <a:t>đón</a:t>
            </a:r>
            <a:endParaRPr lang="en-US" altLang="en-US" sz="2400" b="0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0" dirty="0" err="1">
                <a:solidFill>
                  <a:srgbClr val="0000FF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sz="2400" b="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Arial" panose="020B0604020202020204" pitchFamily="34" charset="0"/>
              </a:rPr>
              <a:t>từ</a:t>
            </a:r>
            <a:r>
              <a:rPr lang="en-US" altLang="en-US" sz="2400" b="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Arial" panose="020B0604020202020204" pitchFamily="34" charset="0"/>
              </a:rPr>
              <a:t>chỉ</a:t>
            </a:r>
            <a:r>
              <a:rPr lang="en-US" altLang="en-US" sz="2400" b="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Arial" panose="020B0604020202020204" pitchFamily="34" charset="0"/>
              </a:rPr>
              <a:t>trạng</a:t>
            </a:r>
            <a:r>
              <a:rPr lang="en-US" altLang="en-US" sz="2400" b="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Arial" panose="020B0604020202020204" pitchFamily="34" charset="0"/>
              </a:rPr>
              <a:t>thái</a:t>
            </a:r>
            <a:r>
              <a:rPr lang="en-US" altLang="en-US" sz="2400" b="0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b="0" dirty="0" err="1">
                <a:solidFill>
                  <a:srgbClr val="FF3300"/>
                </a:solidFill>
                <a:latin typeface="Arial" panose="020B0604020202020204" pitchFamily="34" charset="0"/>
              </a:rPr>
              <a:t>hắt</a:t>
            </a:r>
            <a:r>
              <a:rPr lang="en-US" altLang="en-US" sz="2400" b="0" dirty="0">
                <a:solidFill>
                  <a:srgbClr val="FF33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b="0" dirty="0" err="1">
                <a:solidFill>
                  <a:srgbClr val="FF3300"/>
                </a:solidFill>
                <a:latin typeface="Arial" panose="020B0604020202020204" pitchFamily="34" charset="0"/>
              </a:rPr>
              <a:t>thấy</a:t>
            </a:r>
            <a:r>
              <a:rPr lang="en-US" altLang="en-US" sz="2400" b="0" dirty="0">
                <a:solidFill>
                  <a:srgbClr val="FF33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b="0" dirty="0" err="1">
                <a:solidFill>
                  <a:srgbClr val="FF3300"/>
                </a:solidFill>
                <a:latin typeface="Arial" panose="020B0604020202020204" pitchFamily="34" charset="0"/>
              </a:rPr>
              <a:t>trào</a:t>
            </a:r>
            <a:r>
              <a:rPr lang="en-US" altLang="en-US" sz="2400" b="0" dirty="0">
                <a:solidFill>
                  <a:srgbClr val="FF33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b="0" dirty="0" err="1">
                <a:solidFill>
                  <a:srgbClr val="FF3300"/>
                </a:solidFill>
                <a:latin typeface="Arial" panose="020B0604020202020204" pitchFamily="34" charset="0"/>
              </a:rPr>
              <a:t>bỏ</a:t>
            </a:r>
            <a:r>
              <a:rPr lang="en-US" altLang="en-US" sz="2400" b="0" dirty="0">
                <a:solidFill>
                  <a:srgbClr val="FF33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b="0" dirty="0" err="1">
                <a:solidFill>
                  <a:srgbClr val="FF3300"/>
                </a:solidFill>
                <a:latin typeface="Arial" panose="020B0604020202020204" pitchFamily="34" charset="0"/>
              </a:rPr>
              <a:t>lăn</a:t>
            </a:r>
            <a:endParaRPr lang="en-US" altLang="en-US" sz="2400" b="0" i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7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2D46FF8-AB9E-417F-B5FE-3E1BC00AD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38" y="1678498"/>
            <a:ext cx="587309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u="sng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u="sng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r>
              <a:rPr lang="en-US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Khoa,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E3C84CD0-DA5B-4224-9E47-2173DD8C5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24" y="532701"/>
            <a:ext cx="2773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</a:rPr>
              <a:t>LUYỆN TẬP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D789AAD-95A4-4B56-B786-CC3B1D33C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152" y="947257"/>
            <a:ext cx="4854575" cy="411480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Hạt gạo làng ta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Có bão tháng bảy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Có mưa tháng ba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Giọt mồ hôi sa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Những trưa tháng sáu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Nước như ai nấu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Chết cả cá cờ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Cua ngoi lên bờ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Mẹ em xuống cấy…</a:t>
            </a:r>
          </a:p>
        </p:txBody>
      </p:sp>
    </p:spTree>
    <p:extLst>
      <p:ext uri="{BB962C8B-B14F-4D97-AF65-F5344CB8AC3E}">
        <p14:creationId xmlns:p14="http://schemas.microsoft.com/office/powerpoint/2010/main" val="100413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>
            <a:extLst>
              <a:ext uri="{FF2B5EF4-FFF2-40B4-BE49-F238E27FC236}">
                <a16:creationId xmlns:a16="http://schemas.microsoft.com/office/drawing/2014/main" id="{9E5064C5-E71E-461C-BCA4-0DA66DDE7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702" y="1881231"/>
            <a:ext cx="410735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   Hạt gạo làng ta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   Có bão tháng bảy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   Có mưa tháng ba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   Giọt mồ hôi sa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   Những trưa tháng sáu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   Nước như ai nấu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   Chết cả cá cờ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   Cua ngoi lên bờ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   Mẹ em xuống cấy…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754A3D7C-526E-4BBD-9864-B48413E2E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102" y="433431"/>
            <a:ext cx="277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u="sng" dirty="0" err="1">
                <a:solidFill>
                  <a:srgbClr val="FF0000"/>
                </a:solidFill>
                <a:latin typeface="Arial" panose="020B0604020202020204" pitchFamily="34" charset="0"/>
              </a:rPr>
              <a:t>Luyện</a:t>
            </a:r>
            <a:r>
              <a:rPr lang="en-US" altLang="en-US" sz="2400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tập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25" name="AutoShape 9">
            <a:extLst>
              <a:ext uri="{FF2B5EF4-FFF2-40B4-BE49-F238E27FC236}">
                <a16:creationId xmlns:a16="http://schemas.microsoft.com/office/drawing/2014/main" id="{DE899594-FC63-4434-AD10-260508E73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218" y="433431"/>
            <a:ext cx="4457700" cy="1371600"/>
          </a:xfrm>
          <a:prstGeom prst="cloudCallout">
            <a:avLst>
              <a:gd name="adj1" fmla="val -102639"/>
              <a:gd name="adj2" fmla="val 89815"/>
            </a:avLst>
          </a:prstGeom>
          <a:solidFill>
            <a:srgbClr val="C0504D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Khổ thơ nói lên điều gì?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B399994-827F-4044-9CC3-98F69A7C5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853" y="2459831"/>
            <a:ext cx="5930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Khổ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thơ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nói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lên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vất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vả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khó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nhọc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quản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nắng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mưa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trên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đồng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ruộng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mẹ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làm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ra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hạt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gạo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thơm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ngon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0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5" grpId="1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>
            <a:extLst>
              <a:ext uri="{FF2B5EF4-FFF2-40B4-BE49-F238E27FC236}">
                <a16:creationId xmlns:a16="http://schemas.microsoft.com/office/drawing/2014/main" id="{3EEF2CC7-D497-4D93-BC95-574C91BF4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5" y="872455"/>
            <a:ext cx="112440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2DAA7AC4-7889-4782-893E-CC86CA4D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79" y="2303899"/>
            <a:ext cx="1078824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4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|0.4|0.4|0.3|0.4|0.3|0.3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|0.4|0.4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7|0.7|0.6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4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1334</Words>
  <Application>Microsoft Office PowerPoint</Application>
  <PresentationFormat>Màn hình rộng</PresentationFormat>
  <Paragraphs>166</Paragraphs>
  <Slides>20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7" baseType="lpstr">
      <vt:lpstr>字魂46号-喵喵体</vt:lpstr>
      <vt:lpstr>Calibri</vt:lpstr>
      <vt:lpstr>Amazone</vt:lpstr>
      <vt:lpstr>.VnTime</vt:lpstr>
      <vt:lpstr>Times New Roman</vt:lpstr>
      <vt:lpstr>Arial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</dc:creator>
  <cp:lastModifiedBy>Vip1815</cp:lastModifiedBy>
  <cp:revision>96</cp:revision>
  <dcterms:created xsi:type="dcterms:W3CDTF">2021-04-23T06:18:56Z</dcterms:created>
  <dcterms:modified xsi:type="dcterms:W3CDTF">2021-11-22T19:21:13Z</dcterms:modified>
</cp:coreProperties>
</file>