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8" r:id="rId4"/>
    <p:sldId id="307" r:id="rId5"/>
    <p:sldId id="293" r:id="rId6"/>
    <p:sldId id="268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292" r:id="rId16"/>
    <p:sldId id="303" r:id="rId17"/>
    <p:sldId id="304" r:id="rId18"/>
    <p:sldId id="305" r:id="rId19"/>
    <p:sldId id="306" r:id="rId20"/>
    <p:sldId id="294" r:id="rId21"/>
    <p:sldId id="269" r:id="rId22"/>
    <p:sldId id="308" r:id="rId23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UTM A&amp;S Graceland" panose="02040603050506020204" pitchFamily="18" charset="0"/>
      <p:regular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">
          <p15:clr>
            <a:srgbClr val="A4A3A4"/>
          </p15:clr>
        </p15:guide>
        <p15:guide id="2" orient="horz" pos="4190">
          <p15:clr>
            <a:srgbClr val="A4A3A4"/>
          </p15:clr>
        </p15:guide>
        <p15:guide id="3" pos="230">
          <p15:clr>
            <a:srgbClr val="A4A3A4"/>
          </p15:clr>
        </p15:guide>
        <p15:guide id="4" pos="7449">
          <p15:clr>
            <a:srgbClr val="A4A3A4"/>
          </p15:clr>
        </p15:guide>
        <p15:guide id="5" orient="horz" pos="561">
          <p15:clr>
            <a:srgbClr val="A4A3A4"/>
          </p15:clr>
        </p15:guide>
        <p15:guide id="6" orient="horz" pos="691">
          <p15:clr>
            <a:srgbClr val="A4A3A4"/>
          </p15:clr>
        </p15:guide>
        <p15:guide id="7" orient="horz" pos="4017">
          <p15:clr>
            <a:srgbClr val="A4A3A4"/>
          </p15:clr>
        </p15:guide>
        <p15:guide id="8" orient="horz" pos="3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FEFEFE"/>
    <a:srgbClr val="52756F"/>
    <a:srgbClr val="61847E"/>
    <a:srgbClr val="F3F3F3"/>
    <a:srgbClr val="F7FCFE"/>
    <a:srgbClr val="FFFFFC"/>
    <a:srgbClr val="FFFFFF"/>
    <a:srgbClr val="E6E6E6"/>
    <a:srgbClr val="44B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18" autoAdjust="0"/>
  </p:normalViewPr>
  <p:slideViewPr>
    <p:cSldViewPr snapToGrid="0" showGuides="1">
      <p:cViewPr varScale="1">
        <p:scale>
          <a:sx n="106" d="100"/>
          <a:sy n="106" d="100"/>
        </p:scale>
        <p:origin x="126" y="282"/>
      </p:cViewPr>
      <p:guideLst>
        <p:guide orient="horz" pos="129"/>
        <p:guide orient="horz" pos="4190"/>
        <p:guide pos="230"/>
        <p:guide pos="7449"/>
        <p:guide orient="horz" pos="561"/>
        <p:guide orient="horz" pos="691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3830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500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442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bg>
      <p:bgPr>
        <a:solidFill>
          <a:srgbClr val="6184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4"/>
          <a:stretch>
            <a:fillRect/>
          </a:stretch>
        </p:blipFill>
        <p:spPr>
          <a:xfrm rot="5400000" flipV="1">
            <a:off x="3625849" y="-3647537"/>
            <a:ext cx="4940300" cy="12235377"/>
          </a:xfrm>
          <a:prstGeom prst="rect">
            <a:avLst/>
          </a:prstGeom>
        </p:spPr>
      </p:pic>
      <p:sp>
        <p:nvSpPr>
          <p:cNvPr id="3" name="矩形: 圆角 2"/>
          <p:cNvSpPr/>
          <p:nvPr userDrawn="1"/>
        </p:nvSpPr>
        <p:spPr>
          <a:xfrm>
            <a:off x="781050" y="1809750"/>
            <a:ext cx="10553700" cy="4114800"/>
          </a:xfrm>
          <a:prstGeom prst="roundRect">
            <a:avLst/>
          </a:prstGeom>
          <a:solidFill>
            <a:srgbClr val="FEFEFE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5" r="-2068" b="83757"/>
          <a:stretch>
            <a:fillRect/>
          </a:stretch>
        </p:blipFill>
        <p:spPr>
          <a:xfrm>
            <a:off x="-21690" y="0"/>
            <a:ext cx="5867399" cy="1283498"/>
          </a:xfrm>
          <a:custGeom>
            <a:avLst/>
            <a:gdLst>
              <a:gd name="connsiteX0" fmla="*/ 0 w 5867399"/>
              <a:gd name="connsiteY0" fmla="*/ 0 h 1283498"/>
              <a:gd name="connsiteX1" fmla="*/ 4496431 w 5867399"/>
              <a:gd name="connsiteY1" fmla="*/ 0 h 1283498"/>
              <a:gd name="connsiteX2" fmla="*/ 4496431 w 5867399"/>
              <a:gd name="connsiteY2" fmla="*/ 1118400 h 1283498"/>
              <a:gd name="connsiteX3" fmla="*/ 5867399 w 5867399"/>
              <a:gd name="connsiteY3" fmla="*/ 1118400 h 1283498"/>
              <a:gd name="connsiteX4" fmla="*/ 5867399 w 5867399"/>
              <a:gd name="connsiteY4" fmla="*/ 1283498 h 1283498"/>
              <a:gd name="connsiteX5" fmla="*/ 1380297 w 5867399"/>
              <a:gd name="connsiteY5" fmla="*/ 1283498 h 1283498"/>
              <a:gd name="connsiteX6" fmla="*/ 1380297 w 5867399"/>
              <a:gd name="connsiteY6" fmla="*/ 990998 h 1283498"/>
              <a:gd name="connsiteX7" fmla="*/ 0 w 5867399"/>
              <a:gd name="connsiteY7" fmla="*/ 990998 h 128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67399" h="1283498">
                <a:moveTo>
                  <a:pt x="0" y="0"/>
                </a:moveTo>
                <a:lnTo>
                  <a:pt x="4496431" y="0"/>
                </a:lnTo>
                <a:lnTo>
                  <a:pt x="4496431" y="1118400"/>
                </a:lnTo>
                <a:lnTo>
                  <a:pt x="5867399" y="1118400"/>
                </a:lnTo>
                <a:lnTo>
                  <a:pt x="5867399" y="1283498"/>
                </a:lnTo>
                <a:lnTo>
                  <a:pt x="1380297" y="1283498"/>
                </a:lnTo>
                <a:lnTo>
                  <a:pt x="1380297" y="990998"/>
                </a:lnTo>
                <a:lnTo>
                  <a:pt x="0" y="99099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bg>
      <p:bgPr>
        <a:solidFill>
          <a:srgbClr val="6184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28600" y="196850"/>
            <a:ext cx="11734800" cy="6464300"/>
          </a:xfrm>
          <a:prstGeom prst="rect">
            <a:avLst/>
          </a:prstGeom>
          <a:solidFill>
            <a:srgbClr val="FEFEFE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bg>
      <p:bgPr>
        <a:solidFill>
          <a:srgbClr val="5275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28600" y="196850"/>
            <a:ext cx="11734800" cy="6464300"/>
          </a:xfrm>
          <a:prstGeom prst="rect">
            <a:avLst/>
          </a:prstGeom>
          <a:solidFill>
            <a:srgbClr val="FEFEFE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4439781" y="315354"/>
            <a:ext cx="4164729" cy="700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4550" b="1" dirty="0"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认字识词朗诵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bg>
      <p:bgPr>
        <a:solidFill>
          <a:srgbClr val="6184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28600" y="196850"/>
            <a:ext cx="11734800" cy="6464300"/>
          </a:xfrm>
          <a:prstGeom prst="rect">
            <a:avLst/>
          </a:prstGeom>
          <a:solidFill>
            <a:srgbClr val="FEFEFE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4985881" y="288298"/>
            <a:ext cx="4164729" cy="700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4550" b="1" dirty="0"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课文赏析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bg>
      <p:bgPr>
        <a:solidFill>
          <a:srgbClr val="5275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28600" y="196850"/>
            <a:ext cx="11734800" cy="6464300"/>
          </a:xfrm>
          <a:prstGeom prst="rect">
            <a:avLst/>
          </a:prstGeom>
          <a:solidFill>
            <a:srgbClr val="FEFEFE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3742248" y="287953"/>
            <a:ext cx="5669419" cy="700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4550" b="1" dirty="0"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拓展训练</a:t>
            </a:r>
            <a:r>
              <a:rPr lang="en-US" altLang="zh-CN" sz="4550" b="1" dirty="0"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/</a:t>
            </a:r>
            <a:r>
              <a:rPr lang="zh-CN" altLang="en-US" sz="4550" b="1" dirty="0"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分组练习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4" r="24739"/>
          <a:stretch>
            <a:fillRect/>
          </a:stretch>
        </p:blipFill>
        <p:spPr>
          <a:xfrm rot="16200000">
            <a:off x="4613811" y="-4657190"/>
            <a:ext cx="2921000" cy="12235377"/>
          </a:xfrm>
          <a:prstGeom prst="rect">
            <a:avLst/>
          </a:prstGeom>
        </p:spPr>
      </p:pic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2577212A-CE3E-47BC-8072-C1F65953CEA7}"/>
              </a:ext>
            </a:extLst>
          </p:cNvPr>
          <p:cNvSpPr/>
          <p:nvPr/>
        </p:nvSpPr>
        <p:spPr>
          <a:xfrm>
            <a:off x="564678" y="1967129"/>
            <a:ext cx="11062644" cy="32300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Graceland" panose="02040603050506020204" pitchFamily="18" charset="0"/>
              </a:rPr>
              <a:t>Tập</a:t>
            </a:r>
            <a:r>
              <a:rPr lang="vi-VN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Graceland" panose="02040603050506020204" pitchFamily="18" charset="0"/>
              </a:rPr>
              <a:t> </a:t>
            </a:r>
            <a:r>
              <a:rPr lang="vi-VN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Graceland" panose="02040603050506020204" pitchFamily="18" charset="0"/>
              </a:rPr>
              <a:t>Làm</a:t>
            </a:r>
            <a:r>
              <a:rPr lang="vi-VN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Graceland" panose="02040603050506020204" pitchFamily="18" charset="0"/>
              </a:rPr>
              <a:t> Văn</a:t>
            </a:r>
          </a:p>
          <a:p>
            <a:pPr algn="ctr">
              <a:lnSpc>
                <a:spcPct val="120000"/>
              </a:lnSpc>
            </a:pPr>
            <a:r>
              <a:rPr lang="vi-VN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Graceland" panose="02040603050506020204" pitchFamily="18" charset="0"/>
              </a:rPr>
              <a:t>Làm</a:t>
            </a:r>
            <a:r>
              <a:rPr lang="vi-VN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Graceland" panose="02040603050506020204" pitchFamily="18" charset="0"/>
              </a:rPr>
              <a:t> Biên </a:t>
            </a:r>
            <a:r>
              <a:rPr lang="vi-VN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Graceland" panose="02040603050506020204" pitchFamily="18" charset="0"/>
              </a:rPr>
              <a:t>Bản</a:t>
            </a:r>
            <a:r>
              <a:rPr lang="vi-VN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Graceland" panose="02040603050506020204" pitchFamily="18" charset="0"/>
              </a:rPr>
              <a:t> </a:t>
            </a:r>
            <a:r>
              <a:rPr lang="vi-VN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Graceland" panose="02040603050506020204" pitchFamily="18" charset="0"/>
              </a:rPr>
              <a:t>Cuộc</a:t>
            </a:r>
            <a:r>
              <a:rPr lang="vi-VN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Graceland" panose="02040603050506020204" pitchFamily="18" charset="0"/>
              </a:rPr>
              <a:t> </a:t>
            </a:r>
            <a:r>
              <a:rPr lang="vi-VN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Graceland" panose="02040603050506020204" pitchFamily="18" charset="0"/>
              </a:rPr>
              <a:t>Họp</a:t>
            </a:r>
            <a:r>
              <a:rPr lang="vi-VN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Graceland" panose="02040603050506020204" pitchFamily="18" charset="0"/>
              </a:rPr>
              <a:t> 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" descr="Canvas">
            <a:extLst>
              <a:ext uri="{FF2B5EF4-FFF2-40B4-BE49-F238E27FC236}">
                <a16:creationId xmlns:a16="http://schemas.microsoft.com/office/drawing/2014/main" id="{0C493EDE-D588-43D1-8651-28C2240C2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579" y="3429507"/>
            <a:ext cx="2952750" cy="1655763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vi-VN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9CE4D904-592C-4E7E-9678-89FEF1891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883" y="3995450"/>
            <a:ext cx="2519363" cy="5238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EE23FF53-E3F2-447F-A69B-5F5391379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912" y="2193126"/>
            <a:ext cx="2303463" cy="5238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điểm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12BF091D-AFF9-40E2-A910-7DA24AC92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462" y="2177032"/>
            <a:ext cx="2579688" cy="5238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alt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30753A17-007A-476B-A57A-933E468FD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0896" y="3998981"/>
            <a:ext cx="2579688" cy="5238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alt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40CFCC76-CE79-4ED3-870C-035020CB0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9782" y="5927158"/>
            <a:ext cx="6591300" cy="5238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họp: diễn biến, ý kiến, kết luận. 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CC8C2624-AFDB-4D72-BA85-346BE3434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7644" y="4044850"/>
            <a:ext cx="2590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 BẢN</a:t>
            </a:r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805ED081-9A6C-4E8D-BBB0-1201A7752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7750" y="3876224"/>
            <a:ext cx="720725" cy="647700"/>
          </a:xfrm>
          <a:prstGeom prst="rightArrow">
            <a:avLst>
              <a:gd name="adj1" fmla="val 50000"/>
              <a:gd name="adj2" fmla="val 27819"/>
            </a:avLst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vi-VN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AutoShape 11">
            <a:extLst>
              <a:ext uri="{FF2B5EF4-FFF2-40B4-BE49-F238E27FC236}">
                <a16:creationId xmlns:a16="http://schemas.microsoft.com/office/drawing/2014/main" id="{6188B299-2EE0-40FA-BC2B-FF90FA30DB72}"/>
              </a:ext>
            </a:extLst>
          </p:cNvPr>
          <p:cNvSpPr>
            <a:spLocks noChangeArrowheads="1"/>
          </p:cNvSpPr>
          <p:nvPr/>
        </p:nvSpPr>
        <p:spPr bwMode="auto">
          <a:xfrm rot="14545711">
            <a:off x="4364132" y="2789594"/>
            <a:ext cx="719138" cy="719138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vi-VN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AutoShape 12">
            <a:extLst>
              <a:ext uri="{FF2B5EF4-FFF2-40B4-BE49-F238E27FC236}">
                <a16:creationId xmlns:a16="http://schemas.microsoft.com/office/drawing/2014/main" id="{6DEF449F-5D79-4880-93BF-023E1BD5C5B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583332" y="5159425"/>
            <a:ext cx="584200" cy="719138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vi-VN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AutoShape 14">
            <a:extLst>
              <a:ext uri="{FF2B5EF4-FFF2-40B4-BE49-F238E27FC236}">
                <a16:creationId xmlns:a16="http://schemas.microsoft.com/office/drawing/2014/main" id="{7DFC4167-0321-4889-9609-77A43374E28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482458" y="3909912"/>
            <a:ext cx="647700" cy="719138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vi-VN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AutoShape 15">
            <a:extLst>
              <a:ext uri="{FF2B5EF4-FFF2-40B4-BE49-F238E27FC236}">
                <a16:creationId xmlns:a16="http://schemas.microsoft.com/office/drawing/2014/main" id="{86A06811-1B1F-4E96-93BB-EB815971BEDA}"/>
              </a:ext>
            </a:extLst>
          </p:cNvPr>
          <p:cNvSpPr>
            <a:spLocks noChangeArrowheads="1"/>
          </p:cNvSpPr>
          <p:nvPr/>
        </p:nvSpPr>
        <p:spPr bwMode="auto">
          <a:xfrm rot="18486028">
            <a:off x="6522573" y="2820889"/>
            <a:ext cx="657225" cy="719138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vi-VN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17">
            <a:extLst>
              <a:ext uri="{FF2B5EF4-FFF2-40B4-BE49-F238E27FC236}">
                <a16:creationId xmlns:a16="http://schemas.microsoft.com/office/drawing/2014/main" id="{DE4FB58D-02DE-4223-9834-5168EA38B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301" y="1258727"/>
            <a:ext cx="8077200" cy="52387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5F20B9F7-C68E-4A94-86F2-849EE910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54685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vi-VN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làm văn</a:t>
            </a:r>
          </a:p>
        </p:txBody>
      </p:sp>
      <p:sp>
        <p:nvSpPr>
          <p:cNvPr id="16" name="Text Box 22">
            <a:extLst>
              <a:ext uri="{FF2B5EF4-FFF2-40B4-BE49-F238E27FC236}">
                <a16:creationId xmlns:a16="http://schemas.microsoft.com/office/drawing/2014/main" id="{DC1B7A81-3D9C-489B-ADBD-9E89EAA35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301" y="728502"/>
            <a:ext cx="914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họp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95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3BF55B26-AF02-48D8-BA48-8C98F648E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3733" y="3632432"/>
            <a:ext cx="6810462" cy="2509051"/>
          </a:xfrm>
          <a:prstGeom prst="cloudCallout">
            <a:avLst>
              <a:gd name="adj1" fmla="val -59382"/>
              <a:gd name="adj2" fmla="val 25944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Nội dung biên bản th</a:t>
            </a:r>
            <a:r>
              <a:rPr kumimoji="0" lang="vi-VN" altLang="vi-VN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kumimoji="0" lang="en-US" altLang="vi-VN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ờng gồm  mấy phần?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Nêu rõ từng phần.</a:t>
            </a:r>
          </a:p>
        </p:txBody>
      </p:sp>
      <p:sp>
        <p:nvSpPr>
          <p:cNvPr id="3" name="AutoShape 6">
            <a:extLst>
              <a:ext uri="{FF2B5EF4-FFF2-40B4-BE49-F238E27FC236}">
                <a16:creationId xmlns:a16="http://schemas.microsoft.com/office/drawing/2014/main" id="{7B4364D7-1E87-4A22-A949-35C4567D3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9922" y="151002"/>
            <a:ext cx="5292331" cy="1208015"/>
          </a:xfrm>
          <a:prstGeom prst="cloudCallout">
            <a:avLst>
              <a:gd name="adj1" fmla="val -37886"/>
              <a:gd name="adj2" fmla="val 65370"/>
            </a:avLst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cs typeface="Arial" charset="0"/>
              </a:rPr>
              <a:t>Biên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cs typeface="Arial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cs typeface="Arial" charset="0"/>
              </a:rPr>
              <a:t>bản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cs typeface="Arial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cs typeface="Arial" charset="0"/>
              </a:rPr>
              <a:t>là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cs typeface="Arial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cs typeface="Arial" charset="0"/>
              </a:rPr>
              <a:t>gì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cs typeface="Arial" charset="0"/>
              </a:rPr>
              <a:t>?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137186CC-D222-4B6B-BCF6-412DAA9B6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569" y="1828799"/>
            <a:ext cx="8855935" cy="702811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1.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v</a:t>
            </a:r>
            <a:r>
              <a:rPr lang="vi-VN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ă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n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họp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đ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ã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ra </a:t>
            </a:r>
            <a:r>
              <a:rPr lang="vi-VN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đ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ể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chứng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600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809FF5CB-CA83-4AE8-B029-3FE1F2337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6291" y="304800"/>
            <a:ext cx="289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altLang="vi-VN" sz="1400">
              <a:latin typeface="Times New Roman" panose="02020603050405020304" pitchFamily="18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9CDFFCE3-BDAB-4045-962D-2FB097DF8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8091" y="304800"/>
            <a:ext cx="411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altLang="vi-VN" sz="1400">
              <a:latin typeface="Times New Roman" panose="02020603050405020304" pitchFamily="18" charset="0"/>
            </a:endParaRPr>
          </a:p>
        </p:txBody>
      </p:sp>
      <p:graphicFrame>
        <p:nvGraphicFramePr>
          <p:cNvPr id="4" name="Group 5">
            <a:extLst>
              <a:ext uri="{FF2B5EF4-FFF2-40B4-BE49-F238E27FC236}">
                <a16:creationId xmlns:a16="http://schemas.microsoft.com/office/drawing/2014/main" id="{8BC8D926-FBDE-4A37-BD92-6C561A9050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811759"/>
              </p:ext>
            </p:extLst>
          </p:nvPr>
        </p:nvGraphicFramePr>
        <p:xfrm>
          <a:off x="1911291" y="228600"/>
          <a:ext cx="6934200" cy="1101725"/>
        </p:xfrm>
        <a:graphic>
          <a:graphicData uri="http://schemas.openxmlformats.org/drawingml/2006/table">
            <a:tbl>
              <a:tblPr/>
              <a:tblGrid>
                <a:gridCol w="3467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17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4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.VnTimeH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.VnTimeH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 Box 14">
            <a:hlinkClick r:id="rId2" action="ppaction://hlinksldjump"/>
            <a:extLst>
              <a:ext uri="{FF2B5EF4-FFF2-40B4-BE49-F238E27FC236}">
                <a16:creationId xmlns:a16="http://schemas.microsoft.com/office/drawing/2014/main" id="{499CBE16-613C-4227-8042-CCF429DBF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9991" y="1027046"/>
            <a:ext cx="73914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1600" dirty="0">
                <a:latin typeface="Times New Roman" panose="02020603050405020304" pitchFamily="18" charset="0"/>
              </a:rPr>
              <a:t>I- </a:t>
            </a:r>
            <a:r>
              <a:rPr lang="en-US" altLang="vi-VN" sz="1600" dirty="0" err="1">
                <a:latin typeface="Times New Roman" panose="02020603050405020304" pitchFamily="18" charset="0"/>
              </a:rPr>
              <a:t>Thời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gian</a:t>
            </a:r>
            <a:r>
              <a:rPr lang="en-US" altLang="vi-VN" sz="1600" dirty="0">
                <a:latin typeface="Times New Roman" panose="02020603050405020304" pitchFamily="18" charset="0"/>
              </a:rPr>
              <a:t>, </a:t>
            </a:r>
            <a:r>
              <a:rPr lang="vi-VN" altLang="vi-VN" sz="1600" dirty="0">
                <a:latin typeface="Times New Roman" panose="02020603050405020304" pitchFamily="18" charset="0"/>
              </a:rPr>
              <a:t>đ</a:t>
            </a:r>
            <a:r>
              <a:rPr lang="en-US" altLang="vi-VN" sz="1600" dirty="0" err="1">
                <a:latin typeface="Times New Roman" panose="02020603050405020304" pitchFamily="18" charset="0"/>
              </a:rPr>
              <a:t>ịa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vi-VN" altLang="vi-VN" sz="1600" dirty="0">
                <a:latin typeface="Times New Roman" panose="02020603050405020304" pitchFamily="18" charset="0"/>
              </a:rPr>
              <a:t>đ</a:t>
            </a:r>
            <a:r>
              <a:rPr lang="en-US" altLang="vi-VN" sz="1600" dirty="0" err="1">
                <a:latin typeface="Times New Roman" panose="02020603050405020304" pitchFamily="18" charset="0"/>
              </a:rPr>
              <a:t>iểm</a:t>
            </a:r>
            <a:r>
              <a:rPr lang="en-US" altLang="vi-VN" sz="1600" dirty="0">
                <a:latin typeface="Times New Roman" panose="02020603050405020304" pitchFamily="18" charset="0"/>
              </a:rPr>
              <a:t>: </a:t>
            </a:r>
          </a:p>
          <a:p>
            <a:pPr eaLnBrk="0" fontAlgn="base" hangingPunct="0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1600" dirty="0">
                <a:latin typeface="Times New Roman" panose="02020603050405020304" pitchFamily="18" charset="0"/>
              </a:rPr>
              <a:t>     1- </a:t>
            </a:r>
            <a:r>
              <a:rPr lang="en-US" altLang="vi-VN" sz="1600" dirty="0" err="1">
                <a:latin typeface="Times New Roman" panose="02020603050405020304" pitchFamily="18" charset="0"/>
              </a:rPr>
              <a:t>Thời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gian</a:t>
            </a:r>
            <a:r>
              <a:rPr lang="en-US" altLang="vi-VN" sz="1600" dirty="0">
                <a:latin typeface="Times New Roman" panose="02020603050405020304" pitchFamily="18" charset="0"/>
              </a:rPr>
              <a:t>: </a:t>
            </a:r>
            <a:r>
              <a:rPr lang="en-US" altLang="vi-VN" sz="1600" dirty="0" err="1">
                <a:latin typeface="Times New Roman" panose="02020603050405020304" pitchFamily="18" charset="0"/>
              </a:rPr>
              <a:t>khai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mạc</a:t>
            </a:r>
            <a:r>
              <a:rPr lang="en-US" altLang="vi-VN" sz="1600" dirty="0">
                <a:latin typeface="Times New Roman" panose="02020603050405020304" pitchFamily="18" charset="0"/>
              </a:rPr>
              <a:t> 8 </a:t>
            </a:r>
            <a:r>
              <a:rPr lang="en-US" altLang="vi-VN" sz="1600" dirty="0" err="1">
                <a:latin typeface="Times New Roman" panose="02020603050405020304" pitchFamily="18" charset="0"/>
              </a:rPr>
              <a:t>giờ</a:t>
            </a:r>
            <a:r>
              <a:rPr lang="en-US" altLang="vi-VN" sz="1600" dirty="0">
                <a:latin typeface="Times New Roman" panose="02020603050405020304" pitchFamily="18" charset="0"/>
              </a:rPr>
              <a:t>, </a:t>
            </a:r>
            <a:r>
              <a:rPr lang="en-US" altLang="vi-VN" sz="1600" dirty="0" err="1">
                <a:latin typeface="Times New Roman" panose="02020603050405020304" pitchFamily="18" charset="0"/>
              </a:rPr>
              <a:t>ngày</a:t>
            </a:r>
            <a:r>
              <a:rPr lang="en-US" altLang="vi-VN" sz="1600" dirty="0">
                <a:latin typeface="Times New Roman" panose="02020603050405020304" pitchFamily="18" charset="0"/>
              </a:rPr>
              <a:t> 05 </a:t>
            </a:r>
            <a:r>
              <a:rPr lang="en-US" altLang="vi-VN" sz="1600" dirty="0" err="1">
                <a:latin typeface="Times New Roman" panose="02020603050405020304" pitchFamily="18" charset="0"/>
              </a:rPr>
              <a:t>tháng</a:t>
            </a:r>
            <a:r>
              <a:rPr lang="en-US" altLang="vi-VN" sz="1600" dirty="0">
                <a:latin typeface="Times New Roman" panose="02020603050405020304" pitchFamily="18" charset="0"/>
              </a:rPr>
              <a:t> 10 n</a:t>
            </a:r>
            <a:r>
              <a:rPr lang="vi-VN" altLang="vi-VN" sz="1600" dirty="0">
                <a:latin typeface="Times New Roman" panose="02020603050405020304" pitchFamily="18" charset="0"/>
              </a:rPr>
              <a:t>ă</a:t>
            </a:r>
            <a:r>
              <a:rPr lang="en-US" altLang="vi-VN" sz="1600" dirty="0">
                <a:latin typeface="Times New Roman" panose="02020603050405020304" pitchFamily="18" charset="0"/>
              </a:rPr>
              <a:t>m 2006.</a:t>
            </a:r>
          </a:p>
          <a:p>
            <a:pPr eaLnBrk="0" fontAlgn="base" hangingPunct="0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1600" dirty="0">
                <a:latin typeface="Times New Roman" panose="02020603050405020304" pitchFamily="18" charset="0"/>
              </a:rPr>
              <a:t>     2- </a:t>
            </a:r>
            <a:r>
              <a:rPr lang="en-US" altLang="vi-VN" sz="1600" dirty="0" err="1">
                <a:latin typeface="Times New Roman" panose="02020603050405020304" pitchFamily="18" charset="0"/>
              </a:rPr>
              <a:t>Địa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vi-VN" altLang="vi-VN" sz="1600" dirty="0">
                <a:latin typeface="Times New Roman" panose="02020603050405020304" pitchFamily="18" charset="0"/>
              </a:rPr>
              <a:t>đ</a:t>
            </a:r>
            <a:r>
              <a:rPr lang="en-US" altLang="vi-VN" sz="1600" dirty="0" err="1">
                <a:latin typeface="Times New Roman" panose="02020603050405020304" pitchFamily="18" charset="0"/>
              </a:rPr>
              <a:t>iểm</a:t>
            </a:r>
            <a:r>
              <a:rPr lang="en-US" altLang="vi-VN" sz="1600" dirty="0">
                <a:latin typeface="Times New Roman" panose="02020603050405020304" pitchFamily="18" charset="0"/>
              </a:rPr>
              <a:t>: </a:t>
            </a:r>
            <a:r>
              <a:rPr lang="en-US" altLang="vi-VN" sz="1600" dirty="0" err="1">
                <a:latin typeface="Times New Roman" panose="02020603050405020304" pitchFamily="18" charset="0"/>
              </a:rPr>
              <a:t>lớp</a:t>
            </a:r>
            <a:r>
              <a:rPr lang="en-US" altLang="vi-VN" sz="1600" dirty="0">
                <a:latin typeface="Times New Roman" panose="02020603050405020304" pitchFamily="18" charset="0"/>
              </a:rPr>
              <a:t> 5A, Tr</a:t>
            </a:r>
            <a:r>
              <a:rPr lang="vi-VN" altLang="vi-VN" sz="1600" dirty="0">
                <a:latin typeface="Times New Roman" panose="02020603050405020304" pitchFamily="18" charset="0"/>
              </a:rPr>
              <a:t>ư</a:t>
            </a:r>
            <a:r>
              <a:rPr lang="en-US" altLang="vi-VN" sz="1600" dirty="0" err="1">
                <a:latin typeface="Times New Roman" panose="02020603050405020304" pitchFamily="18" charset="0"/>
              </a:rPr>
              <a:t>ờng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Tiểu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học</a:t>
            </a:r>
            <a:r>
              <a:rPr lang="en-US" altLang="vi-VN" sz="1600" dirty="0">
                <a:latin typeface="Times New Roman" panose="02020603050405020304" pitchFamily="18" charset="0"/>
              </a:rPr>
              <a:t> Lê V</a:t>
            </a:r>
            <a:r>
              <a:rPr lang="vi-VN" altLang="vi-VN" sz="1600" dirty="0">
                <a:latin typeface="Times New Roman" panose="02020603050405020304" pitchFamily="18" charset="0"/>
              </a:rPr>
              <a:t>ă</a:t>
            </a:r>
            <a:r>
              <a:rPr lang="en-US" altLang="vi-VN" sz="1600" dirty="0">
                <a:latin typeface="Times New Roman" panose="02020603050405020304" pitchFamily="18" charset="0"/>
              </a:rPr>
              <a:t>n </a:t>
            </a:r>
            <a:r>
              <a:rPr lang="en-US" altLang="vi-VN" sz="1600" dirty="0" err="1">
                <a:latin typeface="Times New Roman" panose="02020603050405020304" pitchFamily="18" charset="0"/>
              </a:rPr>
              <a:t>Tám</a:t>
            </a:r>
            <a:r>
              <a:rPr lang="en-US" altLang="vi-VN" sz="1600" dirty="0">
                <a:latin typeface="Times New Roman" panose="02020603050405020304" pitchFamily="18" charset="0"/>
              </a:rPr>
              <a:t>.</a:t>
            </a:r>
          </a:p>
          <a:p>
            <a:pPr eaLnBrk="0" fontAlgn="base" hangingPunct="0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1600" dirty="0">
                <a:latin typeface="Times New Roman" panose="02020603050405020304" pitchFamily="18" charset="0"/>
              </a:rPr>
              <a:t>II- </a:t>
            </a:r>
            <a:r>
              <a:rPr lang="en-US" altLang="vi-VN" sz="1600" dirty="0" err="1">
                <a:latin typeface="Times New Roman" panose="02020603050405020304" pitchFamily="18" charset="0"/>
              </a:rPr>
              <a:t>Thành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phần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tham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dự</a:t>
            </a:r>
            <a:endParaRPr lang="en-US" altLang="vi-VN" sz="1600" dirty="0">
              <a:latin typeface="Times New Roman" panose="02020603050405020304" pitchFamily="18" charset="0"/>
            </a:endParaRPr>
          </a:p>
          <a:p>
            <a:pPr eaLnBrk="0" fontAlgn="base" hangingPunct="0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1600" dirty="0">
                <a:latin typeface="Times New Roman" panose="02020603050405020304" pitchFamily="18" charset="0"/>
              </a:rPr>
              <a:t>     </a:t>
            </a:r>
            <a:r>
              <a:rPr lang="en-US" altLang="vi-VN" sz="1600" dirty="0" err="1">
                <a:latin typeface="Times New Roman" panose="02020603050405020304" pitchFamily="18" charset="0"/>
              </a:rPr>
              <a:t>Cô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chủ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nhiệm</a:t>
            </a:r>
            <a:r>
              <a:rPr lang="en-US" altLang="vi-VN" sz="1600" dirty="0">
                <a:latin typeface="Times New Roman" panose="02020603050405020304" pitchFamily="18" charset="0"/>
              </a:rPr>
              <a:t>, </a:t>
            </a:r>
            <a:r>
              <a:rPr lang="en-US" altLang="vi-VN" sz="1600" dirty="0" err="1">
                <a:latin typeface="Times New Roman" panose="02020603050405020304" pitchFamily="18" charset="0"/>
              </a:rPr>
              <a:t>chị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Vũ</a:t>
            </a:r>
            <a:r>
              <a:rPr lang="en-US" altLang="vi-VN" sz="1600" dirty="0">
                <a:latin typeface="Times New Roman" panose="02020603050405020304" pitchFamily="18" charset="0"/>
              </a:rPr>
              <a:t> Thanh Ph</a:t>
            </a:r>
            <a:r>
              <a:rPr lang="vi-VN" altLang="vi-VN" sz="1600" dirty="0" err="1">
                <a:latin typeface="Times New Roman" panose="02020603050405020304" pitchFamily="18" charset="0"/>
              </a:rPr>
              <a:t>ươ</a:t>
            </a:r>
            <a:r>
              <a:rPr lang="en-US" altLang="vi-VN" sz="1600" dirty="0">
                <a:latin typeface="Times New Roman" panose="02020603050405020304" pitchFamily="18" charset="0"/>
              </a:rPr>
              <a:t>ng, 07 </a:t>
            </a:r>
            <a:r>
              <a:rPr lang="vi-VN" altLang="vi-VN" sz="1600" dirty="0">
                <a:latin typeface="Times New Roman" panose="02020603050405020304" pitchFamily="18" charset="0"/>
              </a:rPr>
              <a:t>đ</a:t>
            </a:r>
            <a:r>
              <a:rPr lang="en-US" altLang="vi-VN" sz="1600" dirty="0" err="1">
                <a:latin typeface="Times New Roman" panose="02020603050405020304" pitchFamily="18" charset="0"/>
              </a:rPr>
              <a:t>ội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viên</a:t>
            </a:r>
            <a:r>
              <a:rPr lang="en-US" altLang="vi-VN" sz="1600" dirty="0">
                <a:latin typeface="Times New Roman" panose="02020603050405020304" pitchFamily="18" charset="0"/>
              </a:rPr>
              <a:t>.</a:t>
            </a:r>
          </a:p>
          <a:p>
            <a:pPr eaLnBrk="0" fontAlgn="base" hangingPunct="0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1600" dirty="0">
                <a:latin typeface="Times New Roman" panose="02020603050405020304" pitchFamily="18" charset="0"/>
              </a:rPr>
              <a:t>III- </a:t>
            </a:r>
            <a:r>
              <a:rPr lang="en-US" altLang="vi-VN" sz="1600" dirty="0" err="1">
                <a:latin typeface="Times New Roman" panose="02020603050405020304" pitchFamily="18" charset="0"/>
              </a:rPr>
              <a:t>Đoàn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chủ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tịch</a:t>
            </a:r>
            <a:r>
              <a:rPr lang="en-US" altLang="vi-VN" sz="1600" dirty="0">
                <a:latin typeface="Times New Roman" panose="02020603050405020304" pitchFamily="18" charset="0"/>
              </a:rPr>
              <a:t>, ban </a:t>
            </a:r>
            <a:r>
              <a:rPr lang="en-US" altLang="vi-VN" sz="1600" dirty="0" err="1">
                <a:latin typeface="Times New Roman" panose="02020603050405020304" pitchFamily="18" charset="0"/>
              </a:rPr>
              <a:t>th</a:t>
            </a:r>
            <a:r>
              <a:rPr lang="vi-VN" altLang="vi-VN" sz="1600" dirty="0">
                <a:latin typeface="Times New Roman" panose="02020603050405020304" pitchFamily="18" charset="0"/>
              </a:rPr>
              <a:t>ư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kí</a:t>
            </a:r>
            <a:endParaRPr lang="en-US" altLang="vi-VN" sz="1600" dirty="0">
              <a:latin typeface="Times New Roman" panose="02020603050405020304" pitchFamily="18" charset="0"/>
            </a:endParaRPr>
          </a:p>
          <a:p>
            <a:pPr eaLnBrk="0" fontAlgn="base" hangingPunct="0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1600" dirty="0">
                <a:latin typeface="Times New Roman" panose="02020603050405020304" pitchFamily="18" charset="0"/>
              </a:rPr>
              <a:t>     1- </a:t>
            </a:r>
            <a:r>
              <a:rPr lang="en-US" altLang="vi-VN" sz="1600" dirty="0" err="1">
                <a:latin typeface="Times New Roman" panose="02020603050405020304" pitchFamily="18" charset="0"/>
              </a:rPr>
              <a:t>Đoàn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chủ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tịch</a:t>
            </a:r>
            <a:r>
              <a:rPr lang="en-US" altLang="vi-VN" sz="1600" dirty="0">
                <a:latin typeface="Times New Roman" panose="02020603050405020304" pitchFamily="18" charset="0"/>
              </a:rPr>
              <a:t>: </a:t>
            </a:r>
            <a:r>
              <a:rPr lang="en-US" altLang="vi-VN" sz="1600" dirty="0" err="1">
                <a:latin typeface="Times New Roman" panose="02020603050405020304" pitchFamily="18" charset="0"/>
              </a:rPr>
              <a:t>Vũ</a:t>
            </a:r>
            <a:r>
              <a:rPr lang="en-US" altLang="vi-VN" sz="1600" dirty="0">
                <a:latin typeface="Times New Roman" panose="02020603050405020304" pitchFamily="18" charset="0"/>
              </a:rPr>
              <a:t> Thanh Ph</a:t>
            </a:r>
            <a:r>
              <a:rPr lang="vi-VN" altLang="vi-VN" sz="1600" dirty="0" err="1">
                <a:latin typeface="Times New Roman" panose="02020603050405020304" pitchFamily="18" charset="0"/>
              </a:rPr>
              <a:t>ươ</a:t>
            </a:r>
            <a:r>
              <a:rPr lang="en-US" altLang="vi-VN" sz="1600" dirty="0">
                <a:latin typeface="Times New Roman" panose="02020603050405020304" pitchFamily="18" charset="0"/>
              </a:rPr>
              <a:t>ng, </a:t>
            </a:r>
            <a:r>
              <a:rPr lang="en-US" altLang="vi-VN" sz="1600" dirty="0" err="1">
                <a:latin typeface="Times New Roman" panose="02020603050405020304" pitchFamily="18" charset="0"/>
              </a:rPr>
              <a:t>Xuân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Hồng</a:t>
            </a:r>
            <a:r>
              <a:rPr lang="en-US" altLang="vi-VN" sz="1600" dirty="0">
                <a:latin typeface="Times New Roman" panose="02020603050405020304" pitchFamily="18" charset="0"/>
              </a:rPr>
              <a:t>, </a:t>
            </a:r>
            <a:r>
              <a:rPr lang="en-US" altLang="vi-VN" sz="1600" dirty="0" err="1">
                <a:latin typeface="Times New Roman" panose="02020603050405020304" pitchFamily="18" charset="0"/>
              </a:rPr>
              <a:t>Đình</a:t>
            </a:r>
            <a:r>
              <a:rPr lang="en-US" altLang="vi-VN" sz="1600" dirty="0">
                <a:latin typeface="Times New Roman" panose="02020603050405020304" pitchFamily="18" charset="0"/>
              </a:rPr>
              <a:t> Long.</a:t>
            </a:r>
          </a:p>
          <a:p>
            <a:pPr eaLnBrk="0" fontAlgn="base" hangingPunct="0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1600" dirty="0">
                <a:latin typeface="Times New Roman" panose="02020603050405020304" pitchFamily="18" charset="0"/>
              </a:rPr>
              <a:t>     2- Ban </a:t>
            </a:r>
            <a:r>
              <a:rPr lang="en-US" altLang="vi-VN" sz="1600" dirty="0" err="1">
                <a:latin typeface="Times New Roman" panose="02020603050405020304" pitchFamily="18" charset="0"/>
              </a:rPr>
              <a:t>th</a:t>
            </a:r>
            <a:r>
              <a:rPr lang="vi-VN" altLang="vi-VN" sz="1600" dirty="0">
                <a:latin typeface="Times New Roman" panose="02020603050405020304" pitchFamily="18" charset="0"/>
              </a:rPr>
              <a:t>ư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kí</a:t>
            </a:r>
            <a:r>
              <a:rPr lang="en-US" altLang="vi-VN" sz="1600" dirty="0">
                <a:latin typeface="Times New Roman" panose="02020603050405020304" pitchFamily="18" charset="0"/>
              </a:rPr>
              <a:t>: </a:t>
            </a:r>
            <a:r>
              <a:rPr lang="en-US" altLang="vi-VN" sz="1600" dirty="0" err="1">
                <a:latin typeface="Times New Roman" panose="02020603050405020304" pitchFamily="18" charset="0"/>
              </a:rPr>
              <a:t>Tạ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Mạnh</a:t>
            </a:r>
            <a:r>
              <a:rPr lang="en-US" altLang="vi-VN" sz="1600" dirty="0">
                <a:latin typeface="Times New Roman" panose="02020603050405020304" pitchFamily="18" charset="0"/>
              </a:rPr>
              <a:t> C</a:t>
            </a:r>
            <a:r>
              <a:rPr lang="vi-VN" altLang="vi-VN" sz="1600" dirty="0">
                <a:latin typeface="Times New Roman" panose="02020603050405020304" pitchFamily="18" charset="0"/>
              </a:rPr>
              <a:t>ư</a:t>
            </a:r>
            <a:r>
              <a:rPr lang="en-US" altLang="vi-VN" sz="1600" dirty="0" err="1">
                <a:latin typeface="Times New Roman" panose="02020603050405020304" pitchFamily="18" charset="0"/>
              </a:rPr>
              <a:t>ờng</a:t>
            </a:r>
            <a:r>
              <a:rPr lang="en-US" altLang="vi-VN" sz="1600" dirty="0">
                <a:latin typeface="Times New Roman" panose="02020603050405020304" pitchFamily="18" charset="0"/>
              </a:rPr>
              <a:t>, </a:t>
            </a:r>
            <a:r>
              <a:rPr lang="en-US" altLang="vi-VN" sz="1600" dirty="0" err="1">
                <a:latin typeface="Times New Roman" panose="02020603050405020304" pitchFamily="18" charset="0"/>
              </a:rPr>
              <a:t>Hoàng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Khánh</a:t>
            </a:r>
            <a:r>
              <a:rPr lang="en-US" altLang="vi-VN" sz="1600" dirty="0">
                <a:latin typeface="Times New Roman" panose="02020603050405020304" pitchFamily="18" charset="0"/>
              </a:rPr>
              <a:t> Linh.</a:t>
            </a:r>
          </a:p>
          <a:p>
            <a:pPr eaLnBrk="0" fontAlgn="base" hangingPunct="0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1600" dirty="0">
                <a:latin typeface="Times New Roman" panose="02020603050405020304" pitchFamily="18" charset="0"/>
              </a:rPr>
              <a:t>IV- </a:t>
            </a:r>
            <a:r>
              <a:rPr lang="en-US" altLang="vi-VN" sz="1600" dirty="0" err="1">
                <a:latin typeface="Times New Roman" panose="02020603050405020304" pitchFamily="18" charset="0"/>
              </a:rPr>
              <a:t>Nội</a:t>
            </a:r>
            <a:r>
              <a:rPr lang="en-US" altLang="vi-VN" sz="1600" dirty="0">
                <a:latin typeface="Times New Roman" panose="02020603050405020304" pitchFamily="18" charset="0"/>
              </a:rPr>
              <a:t> dung </a:t>
            </a:r>
            <a:r>
              <a:rPr lang="vi-VN" altLang="vi-VN" sz="1600" dirty="0">
                <a:latin typeface="Times New Roman" panose="02020603050405020304" pitchFamily="18" charset="0"/>
              </a:rPr>
              <a:t>đ</a:t>
            </a:r>
            <a:r>
              <a:rPr lang="en-US" altLang="vi-VN" sz="1600" dirty="0" err="1">
                <a:latin typeface="Times New Roman" panose="02020603050405020304" pitchFamily="18" charset="0"/>
              </a:rPr>
              <a:t>ại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hội</a:t>
            </a:r>
            <a:endParaRPr lang="en-US" altLang="vi-VN" sz="1600" dirty="0">
              <a:latin typeface="Times New Roman" panose="02020603050405020304" pitchFamily="18" charset="0"/>
            </a:endParaRPr>
          </a:p>
          <a:p>
            <a:pPr eaLnBrk="0" fontAlgn="base" hangingPunct="0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1600" dirty="0">
                <a:latin typeface="Times New Roman" panose="02020603050405020304" pitchFamily="18" charset="0"/>
              </a:rPr>
              <a:t>     1- Chi </a:t>
            </a:r>
            <a:r>
              <a:rPr lang="vi-VN" altLang="vi-VN" sz="1600" dirty="0">
                <a:latin typeface="Times New Roman" panose="02020603050405020304" pitchFamily="18" charset="0"/>
              </a:rPr>
              <a:t>đ</a:t>
            </a:r>
            <a:r>
              <a:rPr lang="en-US" altLang="vi-VN" sz="1600" dirty="0" err="1">
                <a:latin typeface="Times New Roman" panose="02020603050405020304" pitchFamily="18" charset="0"/>
              </a:rPr>
              <a:t>ội</a:t>
            </a:r>
            <a:r>
              <a:rPr lang="en-US" altLang="vi-VN" sz="1600" dirty="0">
                <a:latin typeface="Times New Roman" panose="02020603050405020304" pitchFamily="18" charset="0"/>
              </a:rPr>
              <a:t> tr</a:t>
            </a:r>
            <a:r>
              <a:rPr lang="vi-VN" altLang="vi-VN" sz="1600" dirty="0">
                <a:latin typeface="Times New Roman" panose="02020603050405020304" pitchFamily="18" charset="0"/>
              </a:rPr>
              <a:t>ư</a:t>
            </a:r>
            <a:r>
              <a:rPr lang="en-US" altLang="vi-VN" sz="1600" dirty="0" err="1">
                <a:latin typeface="Times New Roman" panose="02020603050405020304" pitchFamily="18" charset="0"/>
              </a:rPr>
              <a:t>ởng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báo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cáo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hoạt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vi-VN" altLang="vi-VN" sz="1600" dirty="0">
                <a:latin typeface="Times New Roman" panose="02020603050405020304" pitchFamily="18" charset="0"/>
              </a:rPr>
              <a:t>đ</a:t>
            </a:r>
            <a:r>
              <a:rPr lang="en-US" altLang="vi-VN" sz="1600" dirty="0" err="1">
                <a:latin typeface="Times New Roman" panose="02020603050405020304" pitchFamily="18" charset="0"/>
              </a:rPr>
              <a:t>ộng</a:t>
            </a:r>
            <a:r>
              <a:rPr lang="en-US" altLang="vi-VN" sz="1600" dirty="0">
                <a:latin typeface="Times New Roman" panose="02020603050405020304" pitchFamily="18" charset="0"/>
              </a:rPr>
              <a:t> n</a:t>
            </a:r>
            <a:r>
              <a:rPr lang="vi-VN" altLang="vi-VN" sz="1600" dirty="0">
                <a:latin typeface="Times New Roman" panose="02020603050405020304" pitchFamily="18" charset="0"/>
              </a:rPr>
              <a:t>ă</a:t>
            </a:r>
            <a:r>
              <a:rPr lang="en-US" altLang="vi-VN" sz="1600" dirty="0">
                <a:latin typeface="Times New Roman" panose="02020603050405020304" pitchFamily="18" charset="0"/>
              </a:rPr>
              <a:t>m </a:t>
            </a:r>
            <a:r>
              <a:rPr lang="en-US" altLang="vi-VN" sz="1600" dirty="0" err="1">
                <a:latin typeface="Times New Roman" panose="02020603050405020304" pitchFamily="18" charset="0"/>
              </a:rPr>
              <a:t>cũ</a:t>
            </a:r>
            <a:r>
              <a:rPr lang="en-US" altLang="vi-VN" sz="1600" dirty="0">
                <a:latin typeface="Times New Roman" panose="02020603050405020304" pitchFamily="18" charset="0"/>
              </a:rPr>
              <a:t>, </a:t>
            </a:r>
            <a:r>
              <a:rPr lang="en-US" altLang="vi-VN" sz="1600" dirty="0" err="1">
                <a:latin typeface="Times New Roman" panose="02020603050405020304" pitchFamily="18" charset="0"/>
              </a:rPr>
              <a:t>ph</a:t>
            </a:r>
            <a:r>
              <a:rPr lang="vi-VN" altLang="vi-VN" sz="1600" dirty="0" err="1">
                <a:latin typeface="Times New Roman" panose="02020603050405020304" pitchFamily="18" charset="0"/>
              </a:rPr>
              <a:t>ươ</a:t>
            </a:r>
            <a:r>
              <a:rPr lang="en-US" altLang="vi-VN" sz="1600" dirty="0">
                <a:latin typeface="Times New Roman" panose="02020603050405020304" pitchFamily="18" charset="0"/>
              </a:rPr>
              <a:t>ng h</a:t>
            </a:r>
            <a:r>
              <a:rPr lang="vi-VN" altLang="vi-VN" sz="1600" dirty="0">
                <a:latin typeface="Times New Roman" panose="02020603050405020304" pitchFamily="18" charset="0"/>
              </a:rPr>
              <a:t>ư</a:t>
            </a:r>
            <a:r>
              <a:rPr lang="en-US" altLang="vi-VN" sz="1600" dirty="0" err="1">
                <a:latin typeface="Times New Roman" panose="02020603050405020304" pitchFamily="18" charset="0"/>
              </a:rPr>
              <a:t>ớng</a:t>
            </a:r>
            <a:r>
              <a:rPr lang="en-US" altLang="vi-VN" sz="1600" dirty="0">
                <a:latin typeface="Times New Roman" panose="02020603050405020304" pitchFamily="18" charset="0"/>
              </a:rPr>
              <a:t> n</a:t>
            </a:r>
            <a:r>
              <a:rPr lang="vi-VN" altLang="vi-VN" sz="1600" dirty="0">
                <a:latin typeface="Times New Roman" panose="02020603050405020304" pitchFamily="18" charset="0"/>
              </a:rPr>
              <a:t>ă</a:t>
            </a:r>
            <a:r>
              <a:rPr lang="en-US" altLang="vi-VN" sz="1600" dirty="0">
                <a:latin typeface="Times New Roman" panose="02020603050405020304" pitchFamily="18" charset="0"/>
              </a:rPr>
              <a:t>m </a:t>
            </a:r>
            <a:r>
              <a:rPr lang="en-US" altLang="vi-VN" sz="1600" dirty="0" err="1">
                <a:latin typeface="Times New Roman" panose="02020603050405020304" pitchFamily="18" charset="0"/>
              </a:rPr>
              <a:t>học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mới</a:t>
            </a:r>
            <a:r>
              <a:rPr lang="en-US" altLang="vi-VN" sz="1600" dirty="0">
                <a:latin typeface="Times New Roman" panose="02020603050405020304" pitchFamily="18" charset="0"/>
              </a:rPr>
              <a:t>.</a:t>
            </a:r>
          </a:p>
          <a:p>
            <a:pPr eaLnBrk="0" fontAlgn="base" hangingPunct="0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1600" dirty="0">
                <a:latin typeface="Times New Roman" panose="02020603050405020304" pitchFamily="18" charset="0"/>
              </a:rPr>
              <a:t>     2- </a:t>
            </a:r>
            <a:r>
              <a:rPr lang="en-US" altLang="vi-VN" sz="1600" dirty="0" err="1">
                <a:latin typeface="Times New Roman" panose="02020603050405020304" pitchFamily="18" charset="0"/>
              </a:rPr>
              <a:t>Thảo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luận</a:t>
            </a:r>
            <a:r>
              <a:rPr lang="en-US" altLang="vi-VN" sz="1600" dirty="0">
                <a:latin typeface="Times New Roman" panose="02020603050405020304" pitchFamily="18" charset="0"/>
              </a:rPr>
              <a:t>: </a:t>
            </a:r>
            <a:r>
              <a:rPr lang="en-US" altLang="vi-VN" sz="1600" dirty="0" err="1">
                <a:latin typeface="Times New Roman" panose="02020603050405020304" pitchFamily="18" charset="0"/>
              </a:rPr>
              <a:t>Bạn</a:t>
            </a:r>
            <a:r>
              <a:rPr lang="en-US" altLang="vi-VN" sz="1600" dirty="0">
                <a:latin typeface="Times New Roman" panose="02020603050405020304" pitchFamily="18" charset="0"/>
              </a:rPr>
              <a:t> S</a:t>
            </a:r>
            <a:r>
              <a:rPr lang="vi-VN" altLang="vi-VN" sz="1600" dirty="0">
                <a:latin typeface="Times New Roman" panose="02020603050405020304" pitchFamily="18" charset="0"/>
              </a:rPr>
              <a:t>ơ</a:t>
            </a:r>
            <a:r>
              <a:rPr lang="en-US" altLang="vi-VN" sz="1600" dirty="0">
                <a:latin typeface="Times New Roman" panose="02020603050405020304" pitchFamily="18" charset="0"/>
              </a:rPr>
              <a:t>n, </a:t>
            </a:r>
            <a:r>
              <a:rPr lang="en-US" altLang="vi-VN" sz="1600" dirty="0" err="1">
                <a:latin typeface="Times New Roman" panose="02020603050405020304" pitchFamily="18" charset="0"/>
              </a:rPr>
              <a:t>bạn</a:t>
            </a:r>
            <a:r>
              <a:rPr lang="en-US" altLang="vi-VN" sz="1600" dirty="0">
                <a:latin typeface="Times New Roman" panose="02020603050405020304" pitchFamily="18" charset="0"/>
              </a:rPr>
              <a:t> H</a:t>
            </a:r>
            <a:r>
              <a:rPr lang="vi-VN" altLang="vi-VN" sz="1600" dirty="0" err="1">
                <a:latin typeface="Times New Roman" panose="02020603050405020304" pitchFamily="18" charset="0"/>
              </a:rPr>
              <a:t>ươ</a:t>
            </a:r>
            <a:r>
              <a:rPr lang="en-US" altLang="vi-VN" sz="1600" dirty="0">
                <a:latin typeface="Times New Roman" panose="02020603050405020304" pitchFamily="18" charset="0"/>
              </a:rPr>
              <a:t>ng.</a:t>
            </a:r>
          </a:p>
          <a:p>
            <a:pPr eaLnBrk="0" fontAlgn="base" hangingPunct="0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1600" dirty="0">
                <a:latin typeface="Times New Roman" panose="02020603050405020304" pitchFamily="18" charset="0"/>
              </a:rPr>
              <a:t>     3- </a:t>
            </a:r>
            <a:r>
              <a:rPr lang="en-US" altLang="vi-VN" sz="1600" dirty="0" err="1">
                <a:latin typeface="Times New Roman" panose="02020603050405020304" pitchFamily="18" charset="0"/>
              </a:rPr>
              <a:t>Bầu</a:t>
            </a:r>
            <a:r>
              <a:rPr lang="en-US" altLang="vi-VN" sz="1600" dirty="0">
                <a:latin typeface="Times New Roman" panose="02020603050405020304" pitchFamily="18" charset="0"/>
              </a:rPr>
              <a:t> ban </a:t>
            </a:r>
            <a:r>
              <a:rPr lang="en-US" altLang="vi-VN" sz="1600" dirty="0" err="1">
                <a:latin typeface="Times New Roman" panose="02020603050405020304" pitchFamily="18" charset="0"/>
              </a:rPr>
              <a:t>chỉ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huy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mới</a:t>
            </a:r>
            <a:r>
              <a:rPr lang="en-US" altLang="vi-VN" sz="1600" dirty="0">
                <a:latin typeface="Times New Roman" panose="02020603050405020304" pitchFamily="18" charset="0"/>
              </a:rPr>
              <a:t>: </a:t>
            </a:r>
            <a:r>
              <a:rPr lang="en-US" altLang="vi-VN" sz="1600" dirty="0" err="1">
                <a:latin typeface="Times New Roman" panose="02020603050405020304" pitchFamily="18" charset="0"/>
              </a:rPr>
              <a:t>Đức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Bình</a:t>
            </a:r>
            <a:r>
              <a:rPr lang="en-US" altLang="vi-VN" sz="1600" dirty="0">
                <a:latin typeface="Times New Roman" panose="02020603050405020304" pitchFamily="18" charset="0"/>
              </a:rPr>
              <a:t>:  22 </a:t>
            </a:r>
            <a:r>
              <a:rPr lang="en-US" altLang="vi-VN" sz="1600" dirty="0" err="1">
                <a:latin typeface="Times New Roman" panose="02020603050405020304" pitchFamily="18" charset="0"/>
              </a:rPr>
              <a:t>phiếu</a:t>
            </a:r>
            <a:r>
              <a:rPr lang="en-US" altLang="vi-VN" sz="1600" dirty="0">
                <a:latin typeface="Times New Roman" panose="02020603050405020304" pitchFamily="18" charset="0"/>
              </a:rPr>
              <a:t>          </a:t>
            </a:r>
            <a:r>
              <a:rPr lang="en-US" altLang="vi-VN" sz="1600" dirty="0" err="1">
                <a:latin typeface="Times New Roman" panose="02020603050405020304" pitchFamily="18" charset="0"/>
              </a:rPr>
              <a:t>Khánh</a:t>
            </a:r>
            <a:r>
              <a:rPr lang="en-US" altLang="vi-VN" sz="1600" dirty="0">
                <a:latin typeface="Times New Roman" panose="02020603050405020304" pitchFamily="18" charset="0"/>
              </a:rPr>
              <a:t> Linh: 24 </a:t>
            </a:r>
            <a:r>
              <a:rPr lang="en-US" altLang="vi-VN" sz="1600" dirty="0" err="1">
                <a:latin typeface="Times New Roman" panose="02020603050405020304" pitchFamily="18" charset="0"/>
              </a:rPr>
              <a:t>phiếu</a:t>
            </a:r>
            <a:endParaRPr lang="en-US" altLang="vi-VN" sz="1600" dirty="0">
              <a:latin typeface="Times New Roman" panose="02020603050405020304" pitchFamily="18" charset="0"/>
            </a:endParaRPr>
          </a:p>
          <a:p>
            <a:pPr eaLnBrk="0" fontAlgn="base" hangingPunct="0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1600" dirty="0">
                <a:latin typeface="Times New Roman" panose="02020603050405020304" pitchFamily="18" charset="0"/>
              </a:rPr>
              <a:t>                                            </a:t>
            </a:r>
            <a:r>
              <a:rPr lang="en-US" altLang="vi-VN" sz="1600" dirty="0" err="1">
                <a:latin typeface="Times New Roman" panose="02020603050405020304" pitchFamily="18" charset="0"/>
              </a:rPr>
              <a:t>Xuân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Hồng</a:t>
            </a:r>
            <a:r>
              <a:rPr lang="en-US" altLang="vi-VN" sz="1600" dirty="0">
                <a:latin typeface="Times New Roman" panose="02020603050405020304" pitchFamily="18" charset="0"/>
              </a:rPr>
              <a:t>: 07 </a:t>
            </a:r>
            <a:r>
              <a:rPr lang="en-US" altLang="vi-VN" sz="1600" dirty="0" err="1">
                <a:latin typeface="Times New Roman" panose="02020603050405020304" pitchFamily="18" charset="0"/>
              </a:rPr>
              <a:t>phiếu</a:t>
            </a:r>
            <a:r>
              <a:rPr lang="en-US" altLang="vi-VN" sz="1600" dirty="0">
                <a:latin typeface="Times New Roman" panose="02020603050405020304" pitchFamily="18" charset="0"/>
              </a:rPr>
              <a:t>        Thanh </a:t>
            </a:r>
            <a:r>
              <a:rPr lang="en-US" altLang="vi-VN" sz="1600" dirty="0" err="1">
                <a:latin typeface="Times New Roman" panose="02020603050405020304" pitchFamily="18" charset="0"/>
              </a:rPr>
              <a:t>Vân</a:t>
            </a:r>
            <a:r>
              <a:rPr lang="en-US" altLang="vi-VN" sz="1600" dirty="0">
                <a:latin typeface="Times New Roman" panose="02020603050405020304" pitchFamily="18" charset="0"/>
              </a:rPr>
              <a:t>: 14 </a:t>
            </a:r>
            <a:r>
              <a:rPr lang="en-US" altLang="vi-VN" sz="1600" dirty="0" err="1">
                <a:latin typeface="Times New Roman" panose="02020603050405020304" pitchFamily="18" charset="0"/>
              </a:rPr>
              <a:t>phiếu</a:t>
            </a:r>
            <a:r>
              <a:rPr lang="en-US" altLang="vi-VN" sz="1600" dirty="0">
                <a:latin typeface="Times New Roman" panose="02020603050405020304" pitchFamily="18" charset="0"/>
              </a:rPr>
              <a:t>.</a:t>
            </a:r>
          </a:p>
          <a:p>
            <a:pPr eaLnBrk="0" fontAlgn="base" hangingPunct="0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1600" dirty="0">
                <a:latin typeface="Times New Roman" panose="02020603050405020304" pitchFamily="18" charset="0"/>
              </a:rPr>
              <a:t>         </a:t>
            </a:r>
            <a:r>
              <a:rPr lang="en-US" altLang="vi-VN" sz="1600" dirty="0" err="1">
                <a:latin typeface="Times New Roman" panose="02020603050405020304" pitchFamily="18" charset="0"/>
              </a:rPr>
              <a:t>Trúng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cử</a:t>
            </a:r>
            <a:r>
              <a:rPr lang="en-US" altLang="vi-VN" sz="1600" dirty="0">
                <a:latin typeface="Times New Roman" panose="02020603050405020304" pitchFamily="18" charset="0"/>
              </a:rPr>
              <a:t>: </a:t>
            </a:r>
            <a:r>
              <a:rPr lang="en-US" altLang="vi-VN" sz="1600" dirty="0" err="1">
                <a:latin typeface="Times New Roman" panose="02020603050405020304" pitchFamily="18" charset="0"/>
              </a:rPr>
              <a:t>Xuân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Hồng</a:t>
            </a:r>
            <a:r>
              <a:rPr lang="en-US" altLang="vi-VN" sz="1600" dirty="0">
                <a:latin typeface="Times New Roman" panose="02020603050405020304" pitchFamily="18" charset="0"/>
              </a:rPr>
              <a:t>, </a:t>
            </a:r>
            <a:r>
              <a:rPr lang="en-US" altLang="vi-VN" sz="1600" dirty="0" err="1">
                <a:latin typeface="Times New Roman" panose="02020603050405020304" pitchFamily="18" charset="0"/>
              </a:rPr>
              <a:t>Khánh</a:t>
            </a:r>
            <a:r>
              <a:rPr lang="en-US" altLang="vi-VN" sz="1600" dirty="0">
                <a:latin typeface="Times New Roman" panose="02020603050405020304" pitchFamily="18" charset="0"/>
              </a:rPr>
              <a:t> Linh, </a:t>
            </a:r>
            <a:r>
              <a:rPr lang="en-US" altLang="vi-VN" sz="1600" dirty="0" err="1">
                <a:latin typeface="Times New Roman" panose="02020603050405020304" pitchFamily="18" charset="0"/>
              </a:rPr>
              <a:t>Đức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Bình</a:t>
            </a:r>
            <a:r>
              <a:rPr lang="en-US" altLang="vi-VN" sz="1600" dirty="0">
                <a:latin typeface="Times New Roman" panose="02020603050405020304" pitchFamily="18" charset="0"/>
              </a:rPr>
              <a:t>.</a:t>
            </a:r>
          </a:p>
          <a:p>
            <a:pPr eaLnBrk="0" fontAlgn="base" hangingPunct="0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1600" dirty="0">
                <a:latin typeface="Times New Roman" panose="02020603050405020304" pitchFamily="18" charset="0"/>
              </a:rPr>
              <a:t>     4- </a:t>
            </a:r>
            <a:r>
              <a:rPr lang="en-US" altLang="vi-VN" sz="1600" dirty="0" err="1">
                <a:latin typeface="Times New Roman" panose="02020603050405020304" pitchFamily="18" charset="0"/>
              </a:rPr>
              <a:t>Cô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chủ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nhiệm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phát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biểu</a:t>
            </a:r>
            <a:r>
              <a:rPr lang="en-US" altLang="vi-VN" sz="1600" dirty="0">
                <a:latin typeface="Times New Roman" panose="02020603050405020304" pitchFamily="18" charset="0"/>
              </a:rPr>
              <a:t> ý </a:t>
            </a:r>
            <a:r>
              <a:rPr lang="en-US" altLang="vi-VN" sz="1600" dirty="0" err="1">
                <a:latin typeface="Times New Roman" panose="02020603050405020304" pitchFamily="18" charset="0"/>
              </a:rPr>
              <a:t>kiến</a:t>
            </a:r>
            <a:endParaRPr lang="en-US" altLang="vi-VN" sz="1600" dirty="0">
              <a:latin typeface="Times New Roman" panose="02020603050405020304" pitchFamily="18" charset="0"/>
            </a:endParaRPr>
          </a:p>
          <a:p>
            <a:pPr eaLnBrk="0" fontAlgn="base" hangingPunct="0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1600" dirty="0" err="1">
                <a:latin typeface="Times New Roman" panose="02020603050405020304" pitchFamily="18" charset="0"/>
              </a:rPr>
              <a:t>Đại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hội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bế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mạc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hồi</a:t>
            </a:r>
            <a:r>
              <a:rPr lang="en-US" altLang="vi-VN" sz="1600" dirty="0">
                <a:latin typeface="Times New Roman" panose="02020603050405020304" pitchFamily="18" charset="0"/>
              </a:rPr>
              <a:t> 10 </a:t>
            </a:r>
            <a:r>
              <a:rPr lang="en-US" altLang="vi-VN" sz="1600" dirty="0" err="1">
                <a:latin typeface="Times New Roman" panose="02020603050405020304" pitchFamily="18" charset="0"/>
              </a:rPr>
              <a:t>giờ</a:t>
            </a:r>
            <a:r>
              <a:rPr lang="en-US" altLang="vi-VN" sz="1600" dirty="0">
                <a:latin typeface="Times New Roman" panose="02020603050405020304" pitchFamily="18" charset="0"/>
              </a:rPr>
              <a:t>, </a:t>
            </a:r>
            <a:r>
              <a:rPr lang="en-US" altLang="vi-VN" sz="1600" dirty="0" err="1">
                <a:latin typeface="Times New Roman" panose="02020603050405020304" pitchFamily="18" charset="0"/>
              </a:rPr>
              <a:t>ngày</a:t>
            </a:r>
            <a:r>
              <a:rPr lang="en-US" altLang="vi-VN" sz="1600" dirty="0">
                <a:latin typeface="Times New Roman" panose="02020603050405020304" pitchFamily="18" charset="0"/>
              </a:rPr>
              <a:t> 05 </a:t>
            </a:r>
            <a:r>
              <a:rPr lang="en-US" altLang="vi-VN" sz="1600" dirty="0" err="1">
                <a:latin typeface="Times New Roman" panose="02020603050405020304" pitchFamily="18" charset="0"/>
              </a:rPr>
              <a:t>tháng</a:t>
            </a:r>
            <a:r>
              <a:rPr lang="en-US" altLang="vi-VN" sz="1600" dirty="0">
                <a:latin typeface="Times New Roman" panose="02020603050405020304" pitchFamily="18" charset="0"/>
              </a:rPr>
              <a:t> 10 n</a:t>
            </a:r>
            <a:r>
              <a:rPr lang="vi-VN" altLang="vi-VN" sz="1600" dirty="0">
                <a:latin typeface="Times New Roman" panose="02020603050405020304" pitchFamily="18" charset="0"/>
              </a:rPr>
              <a:t>ă</a:t>
            </a:r>
            <a:r>
              <a:rPr lang="en-US" altLang="vi-VN" sz="1600" dirty="0">
                <a:latin typeface="Times New Roman" panose="02020603050405020304" pitchFamily="18" charset="0"/>
              </a:rPr>
              <a:t>m 2006.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1600" dirty="0">
                <a:latin typeface="Times New Roman" panose="02020603050405020304" pitchFamily="18" charset="0"/>
              </a:rPr>
              <a:t>      </a:t>
            </a:r>
          </a:p>
        </p:txBody>
      </p:sp>
      <p:sp>
        <p:nvSpPr>
          <p:cNvPr id="6" name="Text Box 15">
            <a:extLst>
              <a:ext uri="{FF2B5EF4-FFF2-40B4-BE49-F238E27FC236}">
                <a16:creationId xmlns:a16="http://schemas.microsoft.com/office/drawing/2014/main" id="{EEFA784E-A2BA-48DC-A00F-54743518B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0121" y="5857875"/>
            <a:ext cx="6172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1600" dirty="0">
                <a:latin typeface="Times New Roman" panose="02020603050405020304" pitchFamily="18" charset="0"/>
              </a:rPr>
              <a:t>TM. Ban </a:t>
            </a:r>
            <a:r>
              <a:rPr lang="en-US" altLang="vi-VN" sz="1600" dirty="0" err="1">
                <a:latin typeface="Times New Roman" panose="02020603050405020304" pitchFamily="18" charset="0"/>
              </a:rPr>
              <a:t>th</a:t>
            </a:r>
            <a:r>
              <a:rPr lang="vi-VN" altLang="vi-VN" sz="1600" dirty="0">
                <a:latin typeface="Times New Roman" panose="02020603050405020304" pitchFamily="18" charset="0"/>
              </a:rPr>
              <a:t>ư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kí</a:t>
            </a:r>
            <a:r>
              <a:rPr lang="en-US" altLang="vi-VN" sz="1600" dirty="0">
                <a:latin typeface="Times New Roman" panose="02020603050405020304" pitchFamily="18" charset="0"/>
              </a:rPr>
              <a:t>                                               TM. </a:t>
            </a:r>
            <a:r>
              <a:rPr lang="en-US" altLang="vi-VN" sz="1600" dirty="0" err="1">
                <a:latin typeface="Times New Roman" panose="02020603050405020304" pitchFamily="18" charset="0"/>
              </a:rPr>
              <a:t>Đoàn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chủ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tịch</a:t>
            </a:r>
            <a:endParaRPr lang="en-US" altLang="vi-VN" sz="1600" dirty="0"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vi-VN" sz="1600" dirty="0"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Tạ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Mạnh</a:t>
            </a:r>
            <a:r>
              <a:rPr lang="en-US" altLang="vi-VN" sz="1600" dirty="0">
                <a:latin typeface="Times New Roman" panose="02020603050405020304" pitchFamily="18" charset="0"/>
              </a:rPr>
              <a:t> C</a:t>
            </a:r>
            <a:r>
              <a:rPr lang="vi-VN" altLang="vi-VN" sz="1600" dirty="0">
                <a:latin typeface="Times New Roman" panose="02020603050405020304" pitchFamily="18" charset="0"/>
              </a:rPr>
              <a:t>ư</a:t>
            </a:r>
            <a:r>
              <a:rPr lang="en-US" altLang="vi-VN" sz="1600" dirty="0" err="1">
                <a:latin typeface="Times New Roman" panose="02020603050405020304" pitchFamily="18" charset="0"/>
              </a:rPr>
              <a:t>ờng</a:t>
            </a:r>
            <a:r>
              <a:rPr lang="en-US" altLang="vi-VN" sz="1600" dirty="0">
                <a:latin typeface="Times New Roman" panose="02020603050405020304" pitchFamily="18" charset="0"/>
              </a:rPr>
              <a:t>                                                </a:t>
            </a:r>
            <a:r>
              <a:rPr lang="en-US" altLang="vi-VN" sz="1600" dirty="0" err="1">
                <a:latin typeface="Times New Roman" panose="02020603050405020304" pitchFamily="18" charset="0"/>
              </a:rPr>
              <a:t>Ngô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Xuân</a:t>
            </a:r>
            <a:r>
              <a:rPr lang="en-US" altLang="vi-VN" sz="1600" dirty="0">
                <a:latin typeface="Times New Roman" panose="02020603050405020304" pitchFamily="18" charset="0"/>
              </a:rPr>
              <a:t> </a:t>
            </a:r>
            <a:r>
              <a:rPr lang="en-US" altLang="vi-VN" sz="1600" dirty="0" err="1">
                <a:latin typeface="Times New Roman" panose="02020603050405020304" pitchFamily="18" charset="0"/>
              </a:rPr>
              <a:t>Hồng</a:t>
            </a:r>
            <a:r>
              <a:rPr lang="en-US" altLang="vi-VN" sz="1600" dirty="0">
                <a:latin typeface="Times New Roman" panose="02020603050405020304" pitchFamily="18" charset="0"/>
              </a:rPr>
              <a:t>         </a:t>
            </a:r>
          </a:p>
        </p:txBody>
      </p:sp>
      <p:sp>
        <p:nvSpPr>
          <p:cNvPr id="7" name="Text Box 16">
            <a:extLst>
              <a:ext uri="{FF2B5EF4-FFF2-40B4-BE49-F238E27FC236}">
                <a16:creationId xmlns:a16="http://schemas.microsoft.com/office/drawing/2014/main" id="{3D36CED0-CE7C-4494-803B-E6CFD2A53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691" y="169863"/>
            <a:ext cx="9144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1800" dirty="0" err="1">
                <a:latin typeface="Times New Roman" panose="02020603050405020304" pitchFamily="18" charset="0"/>
              </a:rPr>
              <a:t>Liên</a:t>
            </a:r>
            <a:r>
              <a:rPr lang="en-US" altLang="vi-VN" sz="1800" dirty="0">
                <a:latin typeface="Times New Roman" panose="02020603050405020304" pitchFamily="18" charset="0"/>
              </a:rPr>
              <a:t> </a:t>
            </a:r>
            <a:r>
              <a:rPr lang="vi-VN" altLang="vi-VN" sz="1800" dirty="0">
                <a:latin typeface="Times New Roman" panose="02020603050405020304" pitchFamily="18" charset="0"/>
              </a:rPr>
              <a:t>đ</a:t>
            </a:r>
            <a:r>
              <a:rPr lang="en-US" altLang="vi-VN" sz="1800" dirty="0" err="1">
                <a:latin typeface="Times New Roman" panose="02020603050405020304" pitchFamily="18" charset="0"/>
              </a:rPr>
              <a:t>ội</a:t>
            </a:r>
            <a:r>
              <a:rPr lang="en-US" altLang="vi-VN" sz="1800" dirty="0">
                <a:latin typeface="Times New Roman" panose="02020603050405020304" pitchFamily="18" charset="0"/>
              </a:rPr>
              <a:t> Tr</a:t>
            </a:r>
            <a:r>
              <a:rPr lang="vi-VN" altLang="vi-VN" sz="1800" dirty="0">
                <a:latin typeface="Times New Roman" panose="02020603050405020304" pitchFamily="18" charset="0"/>
              </a:rPr>
              <a:t>ư</a:t>
            </a:r>
            <a:r>
              <a:rPr lang="en-US" altLang="vi-VN" sz="1800" dirty="0" err="1">
                <a:latin typeface="Times New Roman" panose="02020603050405020304" pitchFamily="18" charset="0"/>
              </a:rPr>
              <a:t>ờng</a:t>
            </a:r>
            <a:r>
              <a:rPr lang="en-US" altLang="vi-VN" sz="1800" dirty="0">
                <a:latin typeface="Times New Roman" panose="02020603050405020304" pitchFamily="18" charset="0"/>
              </a:rPr>
              <a:t> </a:t>
            </a:r>
            <a:r>
              <a:rPr lang="en-US" altLang="vi-VN" sz="1800" dirty="0" err="1">
                <a:latin typeface="Times New Roman" panose="02020603050405020304" pitchFamily="18" charset="0"/>
              </a:rPr>
              <a:t>Tiểu</a:t>
            </a:r>
            <a:r>
              <a:rPr lang="en-US" altLang="vi-VN" sz="1800" dirty="0">
                <a:latin typeface="Times New Roman" panose="02020603050405020304" pitchFamily="18" charset="0"/>
              </a:rPr>
              <a:t> </a:t>
            </a:r>
            <a:r>
              <a:rPr lang="en-US" altLang="vi-VN" sz="1800" dirty="0" err="1">
                <a:latin typeface="Times New Roman" panose="02020603050405020304" pitchFamily="18" charset="0"/>
              </a:rPr>
              <a:t>học</a:t>
            </a:r>
            <a:r>
              <a:rPr lang="en-US" altLang="vi-VN" sz="1800" dirty="0">
                <a:latin typeface="Times New Roman" panose="02020603050405020304" pitchFamily="18" charset="0"/>
              </a:rPr>
              <a:t> Lê </a:t>
            </a:r>
            <a:r>
              <a:rPr lang="en-US" altLang="vi-VN" sz="1800" dirty="0" err="1">
                <a:latin typeface="Times New Roman" panose="02020603050405020304" pitchFamily="18" charset="0"/>
              </a:rPr>
              <a:t>Văn</a:t>
            </a:r>
            <a:r>
              <a:rPr lang="en-US" altLang="vi-VN" sz="1800" dirty="0">
                <a:latin typeface="Times New Roman" panose="02020603050405020304" pitchFamily="18" charset="0"/>
              </a:rPr>
              <a:t> </a:t>
            </a:r>
            <a:r>
              <a:rPr lang="en-US" altLang="vi-VN" sz="1800" dirty="0" err="1">
                <a:latin typeface="Times New Roman" panose="02020603050405020304" pitchFamily="18" charset="0"/>
              </a:rPr>
              <a:t>Tám</a:t>
            </a:r>
            <a:r>
              <a:rPr lang="en-US" altLang="vi-VN" sz="1800" dirty="0">
                <a:latin typeface="Times New Roman" panose="02020603050405020304" pitchFamily="18" charset="0"/>
              </a:rPr>
              <a:t>      ĐỘI THIẾU NIÊN TIỀN PHONG HỒ CHÍ MINH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1800" dirty="0">
                <a:latin typeface="Times New Roman" panose="02020603050405020304" pitchFamily="18" charset="0"/>
              </a:rPr>
              <a:t>Chi </a:t>
            </a:r>
            <a:r>
              <a:rPr lang="vi-VN" altLang="vi-VN" sz="1800" dirty="0">
                <a:latin typeface="Times New Roman" panose="02020603050405020304" pitchFamily="18" charset="0"/>
              </a:rPr>
              <a:t>đ</a:t>
            </a:r>
            <a:r>
              <a:rPr lang="en-US" altLang="vi-VN" sz="1800" dirty="0" err="1">
                <a:latin typeface="Times New Roman" panose="02020603050405020304" pitchFamily="18" charset="0"/>
              </a:rPr>
              <a:t>ội</a:t>
            </a:r>
            <a:r>
              <a:rPr lang="en-US" altLang="vi-VN" sz="1800" dirty="0">
                <a:latin typeface="Times New Roman" panose="02020603050405020304" pitchFamily="18" charset="0"/>
              </a:rPr>
              <a:t> 5A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000" dirty="0">
                <a:latin typeface="Times New Roman" panose="02020603050405020304" pitchFamily="18" charset="0"/>
              </a:rPr>
              <a:t>                                          </a:t>
            </a:r>
            <a:r>
              <a:rPr lang="en-US" altLang="vi-VN" sz="2000" b="1" dirty="0">
                <a:latin typeface="Times New Roman" panose="02020603050405020304" pitchFamily="18" charset="0"/>
              </a:rPr>
              <a:t>BIÊN BẢN ĐẠI HỘI CHI ĐỘI</a:t>
            </a:r>
          </a:p>
        </p:txBody>
      </p:sp>
    </p:spTree>
    <p:extLst>
      <p:ext uri="{BB962C8B-B14F-4D97-AF65-F5344CB8AC3E}">
        <p14:creationId xmlns:p14="http://schemas.microsoft.com/office/powerpoint/2010/main" val="241624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21540B94-223B-43BB-874F-ED3577F1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4530" y="598518"/>
            <a:ext cx="8987899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NỘI DUNG</a:t>
            </a:r>
            <a:r>
              <a:rPr kumimoji="0" lang="vi-VN" altLang="vi-VN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kumimoji="0" lang="en-US" altLang="vi-VN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647DDC6B-3FA9-4286-AA9C-133055AD4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549" y="4069141"/>
            <a:ext cx="184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altLang="vi-VN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42FFC4F-7F10-4C86-B6F3-8E2CD2038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767" y="2688102"/>
            <a:ext cx="3096287" cy="18158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Quốc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ngữ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tổ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chức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biên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9E7D781-CE65-4D14-BDAE-80ED87EFE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0062" y="2688102"/>
            <a:ext cx="3594100" cy="18158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gian,địa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   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.                    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Chủ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tọa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thư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kí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                    -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8205D85-030A-4180-9842-3C682EECC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4170" y="2688102"/>
            <a:ext cx="3594100" cy="18158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R="0" lvl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vi-VN" alt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</a:rPr>
              <a:t>-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</a:rPr>
              <a:t>Chữ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</a:rPr>
              <a:t>kí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</a:rPr>
              <a:t>của</a:t>
            </a:r>
            <a:r>
              <a:rPr kumimoji="0" lang="vi-VN" alt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</a:rPr>
              <a:t>người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</a:rPr>
              <a:t>có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</a:rPr>
              <a:t>trách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</a:rPr>
              <a:t>nhiệm</a:t>
            </a:r>
            <a:endParaRPr kumimoji="0" lang="vi-VN" altLang="vi-VN" sz="32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R="0" lvl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vi-VN" altLang="vi-VN" sz="32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D2F52A5-8D92-4ED6-AA87-CC1284A00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4530" y="1581425"/>
            <a:ext cx="156324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Mở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đầu</a:t>
            </a:r>
            <a:endParaRPr kumimoji="0" lang="en-US" altLang="vi-VN" sz="32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BEE05F3D-6FF4-4F62-8B47-EFFFC843B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7266" y="1546101"/>
            <a:ext cx="217719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Phần chính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E66BDBD2-ED9D-47C9-95D3-916AA7413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1655" y="1540239"/>
            <a:ext cx="262123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Phần kết thúc</a:t>
            </a:r>
          </a:p>
        </p:txBody>
      </p:sp>
      <p:sp>
        <p:nvSpPr>
          <p:cNvPr id="10" name="AutoShape 11">
            <a:extLst>
              <a:ext uri="{FF2B5EF4-FFF2-40B4-BE49-F238E27FC236}">
                <a16:creationId xmlns:a16="http://schemas.microsoft.com/office/drawing/2014/main" id="{36AC5540-3B01-4A00-9A6D-20630CF806C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241433" y="2298181"/>
            <a:ext cx="701675" cy="287338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AutoShape 12">
            <a:extLst>
              <a:ext uri="{FF2B5EF4-FFF2-40B4-BE49-F238E27FC236}">
                <a16:creationId xmlns:a16="http://schemas.microsoft.com/office/drawing/2014/main" id="{F180A8A5-0AD2-4D88-BBD6-7632D0550D3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862015" y="2265820"/>
            <a:ext cx="647700" cy="28733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AutoShape 13">
            <a:extLst>
              <a:ext uri="{FF2B5EF4-FFF2-40B4-BE49-F238E27FC236}">
                <a16:creationId xmlns:a16="http://schemas.microsoft.com/office/drawing/2014/main" id="{6141321D-4493-45AB-BCF2-78238AA530F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111549" y="2298181"/>
            <a:ext cx="720725" cy="287338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22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>
            <a:extLst>
              <a:ext uri="{FF2B5EF4-FFF2-40B4-BE49-F238E27FC236}">
                <a16:creationId xmlns:a16="http://schemas.microsoft.com/office/drawing/2014/main" id="{D31D1C35-8032-4A16-BE7E-0B8E945BD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582" y="1411098"/>
            <a:ext cx="8915400" cy="4343400"/>
          </a:xfrm>
          <a:prstGeom prst="flowChartAlternateProcess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vi-VN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C08E24A5-5FE7-4BAA-96B3-F608CC47E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032" y="1677798"/>
            <a:ext cx="8458200" cy="711200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  1. </a:t>
            </a:r>
            <a:r>
              <a:rPr lang="en-US" altLang="vi-VN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v</a:t>
            </a:r>
            <a:r>
              <a:rPr lang="vi-VN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ă</a:t>
            </a:r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n </a:t>
            </a:r>
            <a:r>
              <a:rPr lang="en-US" altLang="vi-VN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vi-VN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họp</a:t>
            </a:r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đ</a:t>
            </a:r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ã </a:t>
            </a:r>
            <a:r>
              <a:rPr lang="en-US" altLang="vi-VN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ra </a:t>
            </a:r>
            <a:r>
              <a:rPr lang="vi-VN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đ</a:t>
            </a:r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ể </a:t>
            </a:r>
            <a:r>
              <a:rPr lang="en-US" altLang="vi-VN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chứng</a:t>
            </a:r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WordArt 5">
            <a:extLst>
              <a:ext uri="{FF2B5EF4-FFF2-40B4-BE49-F238E27FC236}">
                <a16:creationId xmlns:a16="http://schemas.microsoft.com/office/drawing/2014/main" id="{557B5BD0-8E4C-4F2D-82B3-07BD642F37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43244" y="458598"/>
            <a:ext cx="2771775" cy="615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AutoShape 7">
            <a:extLst>
              <a:ext uri="{FF2B5EF4-FFF2-40B4-BE49-F238E27FC236}">
                <a16:creationId xmlns:a16="http://schemas.microsoft.com/office/drawing/2014/main" id="{F4B4833F-FD6A-418A-96CC-C3F3105D0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6194" y="2592198"/>
            <a:ext cx="8991600" cy="2590800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b="1">
                <a:solidFill>
                  <a:srgbClr val="0000CC"/>
                </a:solidFill>
                <a:latin typeface="Times New Roman" panose="02020603050405020304" pitchFamily="18" charset="0"/>
              </a:rPr>
              <a:t>2. Nội dung biên bản th</a:t>
            </a:r>
            <a:r>
              <a:rPr lang="vi-VN" altLang="vi-VN" b="1">
                <a:solidFill>
                  <a:srgbClr val="0000CC"/>
                </a:solidFill>
                <a:latin typeface="Times New Roman" panose="02020603050405020304" pitchFamily="18" charset="0"/>
              </a:rPr>
              <a:t>ư</a:t>
            </a:r>
            <a:r>
              <a:rPr lang="en-US" altLang="vi-VN" b="1">
                <a:solidFill>
                  <a:srgbClr val="0000CC"/>
                </a:solidFill>
                <a:latin typeface="Times New Roman" panose="02020603050405020304" pitchFamily="18" charset="0"/>
              </a:rPr>
              <a:t>ờng gồm ba phần: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</a:rPr>
              <a:t>     a.Phần mở </a:t>
            </a:r>
            <a:r>
              <a:rPr lang="vi-VN" altLang="vi-VN" sz="2800">
                <a:solidFill>
                  <a:srgbClr val="0000CC"/>
                </a:solidFill>
                <a:latin typeface="Times New Roman" panose="02020603050405020304" pitchFamily="18" charset="0"/>
              </a:rPr>
              <a:t>đ</a:t>
            </a: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</a:rPr>
              <a:t>ầu ghi Quốc hiệu, tiêu ngữ (hoặc tên tổ chức),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</a:rPr>
              <a:t> tên biên bản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</a:rPr>
              <a:t>    b.Phần chính ghi thời gian, </a:t>
            </a:r>
            <a:r>
              <a:rPr lang="vi-VN" altLang="vi-VN" sz="2800">
                <a:solidFill>
                  <a:srgbClr val="0000CC"/>
                </a:solidFill>
                <a:latin typeface="Times New Roman" panose="02020603050405020304" pitchFamily="18" charset="0"/>
              </a:rPr>
              <a:t>đ</a:t>
            </a: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</a:rPr>
              <a:t>ịa </a:t>
            </a:r>
            <a:r>
              <a:rPr lang="vi-VN" altLang="vi-VN" sz="2800">
                <a:solidFill>
                  <a:srgbClr val="0000CC"/>
                </a:solidFill>
                <a:latin typeface="Times New Roman" panose="02020603050405020304" pitchFamily="18" charset="0"/>
              </a:rPr>
              <a:t>đ</a:t>
            </a: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</a:rPr>
              <a:t>iểm, thành phần có mặt,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</a:rPr>
              <a:t>nội dung sự việc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</a:rPr>
              <a:t>     c.Phần kết thúc ghi tên, chữ kí của những ng</a:t>
            </a:r>
            <a:r>
              <a:rPr lang="vi-VN" altLang="vi-VN" sz="2800">
                <a:solidFill>
                  <a:srgbClr val="0000CC"/>
                </a:solidFill>
                <a:latin typeface="Times New Roman" panose="02020603050405020304" pitchFamily="18" charset="0"/>
              </a:rPr>
              <a:t>ư</a:t>
            </a: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</a:rPr>
              <a:t>ời có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</a:rPr>
              <a:t> trách nhiệm.</a:t>
            </a:r>
          </a:p>
        </p:txBody>
      </p:sp>
    </p:spTree>
    <p:extLst>
      <p:ext uri="{BB962C8B-B14F-4D97-AF65-F5344CB8AC3E}">
        <p14:creationId xmlns:p14="http://schemas.microsoft.com/office/powerpoint/2010/main" val="295106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80"/>
                            </p:stCondLst>
                            <p:childTnLst>
                              <p:par>
                                <p:cTn id="11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8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8" presetClass="exit" presetSubtype="1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8" presetClass="exit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3" grpId="1"/>
      <p:bldP spid="3" grpId="2"/>
      <p:bldP spid="5" grpId="0"/>
      <p:bldP spid="5" grpId="1"/>
      <p:bldP spid="5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066301" y="3076015"/>
            <a:ext cx="1762771" cy="1641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665" dirty="0">
                <a:solidFill>
                  <a:srgbClr val="226A6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0</a:t>
            </a:r>
            <a:r>
              <a:rPr lang="vi-VN" altLang="zh-CN" sz="10665" dirty="0">
                <a:solidFill>
                  <a:srgbClr val="226A6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3</a:t>
            </a:r>
            <a:endParaRPr lang="zh-CN" altLang="en-US" sz="10665" dirty="0">
              <a:solidFill>
                <a:srgbClr val="226A6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9D00612-1374-443A-804B-A415CBC90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434" y="2004301"/>
            <a:ext cx="450533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4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8">
            <a:extLst>
              <a:ext uri="{FF2B5EF4-FFF2-40B4-BE49-F238E27FC236}">
                <a16:creationId xmlns:a16="http://schemas.microsoft.com/office/drawing/2014/main" id="{DEA8D18B-F764-4641-80AD-D57DB53E6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30" y="1192224"/>
            <a:ext cx="1126431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Theo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 Box 49">
            <a:extLst>
              <a:ext uri="{FF2B5EF4-FFF2-40B4-BE49-F238E27FC236}">
                <a16:creationId xmlns:a16="http://schemas.microsoft.com/office/drawing/2014/main" id="{7B8CFE60-0AE1-49B7-83A5-45884176D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31" y="2699655"/>
            <a:ext cx="528933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a. Đại hội liên đội.</a:t>
            </a:r>
          </a:p>
        </p:txBody>
      </p:sp>
      <p:sp>
        <p:nvSpPr>
          <p:cNvPr id="4" name="Text Box 50">
            <a:extLst>
              <a:ext uri="{FF2B5EF4-FFF2-40B4-BE49-F238E27FC236}">
                <a16:creationId xmlns:a16="http://schemas.microsoft.com/office/drawing/2014/main" id="{B8D7C0EC-FAEB-4C48-A95D-186FD801E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30" y="3156855"/>
            <a:ext cx="1204792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b. Họp lớp phổ biến kế hoạch tham quan 1 di tích lịch sử.</a:t>
            </a:r>
          </a:p>
        </p:txBody>
      </p:sp>
      <p:sp>
        <p:nvSpPr>
          <p:cNvPr id="5" name="Text Box 51">
            <a:extLst>
              <a:ext uri="{FF2B5EF4-FFF2-40B4-BE49-F238E27FC236}">
                <a16:creationId xmlns:a16="http://schemas.microsoft.com/office/drawing/2014/main" id="{A78A5A54-FB16-4158-A4D4-6C100C962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30" y="3599768"/>
            <a:ext cx="5191381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c. Bàn giao tài sản.</a:t>
            </a:r>
          </a:p>
        </p:txBody>
      </p:sp>
      <p:sp>
        <p:nvSpPr>
          <p:cNvPr id="6" name="Text Box 52">
            <a:extLst>
              <a:ext uri="{FF2B5EF4-FFF2-40B4-BE49-F238E27FC236}">
                <a16:creationId xmlns:a16="http://schemas.microsoft.com/office/drawing/2014/main" id="{EB4006FD-E120-4827-992A-A5BCF19EC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30" y="4045855"/>
            <a:ext cx="587703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d. Đêm liên hoan văn nghệ.</a:t>
            </a:r>
          </a:p>
        </p:txBody>
      </p:sp>
      <p:sp>
        <p:nvSpPr>
          <p:cNvPr id="7" name="Text Box 54">
            <a:extLst>
              <a:ext uri="{FF2B5EF4-FFF2-40B4-BE49-F238E27FC236}">
                <a16:creationId xmlns:a16="http://schemas.microsoft.com/office/drawing/2014/main" id="{AA294621-A2CD-4E47-ADA3-69A66549C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30" y="4480830"/>
            <a:ext cx="8521701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e. Xử lí vi phạm pháp luật về giao thông</a:t>
            </a:r>
          </a:p>
        </p:txBody>
      </p:sp>
      <p:sp>
        <p:nvSpPr>
          <p:cNvPr id="8" name="Text Box 55">
            <a:extLst>
              <a:ext uri="{FF2B5EF4-FFF2-40B4-BE49-F238E27FC236}">
                <a16:creationId xmlns:a16="http://schemas.microsoft.com/office/drawing/2014/main" id="{98E7A0CF-0CE9-4CB7-9CBC-BA08BB63B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31" y="4960255"/>
            <a:ext cx="7346294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g. Xử lí việc xây dựng nhà trái phép.</a:t>
            </a:r>
          </a:p>
        </p:txBody>
      </p:sp>
    </p:spTree>
    <p:extLst>
      <p:ext uri="{BB962C8B-B14F-4D97-AF65-F5344CB8AC3E}">
        <p14:creationId xmlns:p14="http://schemas.microsoft.com/office/powerpoint/2010/main" val="376172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00"/>
                            </p:stCondLst>
                            <p:childTnLst>
                              <p:par>
                                <p:cTn id="3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80"/>
                            </p:stCondLst>
                            <p:childTnLst>
                              <p:par>
                                <p:cTn id="4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360"/>
                            </p:stCondLst>
                            <p:childTnLst>
                              <p:par>
                                <p:cTn id="4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64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 descr="Water droplets">
            <a:extLst>
              <a:ext uri="{FF2B5EF4-FFF2-40B4-BE49-F238E27FC236}">
                <a16:creationId xmlns:a16="http://schemas.microsoft.com/office/drawing/2014/main" id="{16A36F3B-0415-46B2-B09D-5B76E3086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7525" y="2454068"/>
            <a:ext cx="4114800" cy="685800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b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>
                <a:solidFill>
                  <a:srgbClr val="000099"/>
                </a:solidFill>
                <a:latin typeface="Times New Roman" panose="02020603050405020304" pitchFamily="18" charset="0"/>
              </a:rPr>
              <a:t>a. Đại hội liên </a:t>
            </a:r>
            <a:r>
              <a:rPr lang="vi-VN" altLang="vi-VN" sz="2400" b="1">
                <a:solidFill>
                  <a:srgbClr val="000099"/>
                </a:solidFill>
                <a:latin typeface="Times New Roman" panose="02020603050405020304" pitchFamily="18" charset="0"/>
              </a:rPr>
              <a:t>đ</a:t>
            </a:r>
            <a:r>
              <a:rPr lang="en-US" altLang="vi-VN" sz="2400" b="1">
                <a:solidFill>
                  <a:srgbClr val="000099"/>
                </a:solidFill>
                <a:latin typeface="Times New Roman" panose="02020603050405020304" pitchFamily="18" charset="0"/>
              </a:rPr>
              <a:t>ội</a:t>
            </a:r>
          </a:p>
        </p:txBody>
      </p:sp>
      <p:sp>
        <p:nvSpPr>
          <p:cNvPr id="3" name="AutoShape 4" descr="Water droplets">
            <a:extLst>
              <a:ext uri="{FF2B5EF4-FFF2-40B4-BE49-F238E27FC236}">
                <a16:creationId xmlns:a16="http://schemas.microsoft.com/office/drawing/2014/main" id="{04A624BA-4D3E-4F06-8558-A6CE4DC4C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5725" y="4740068"/>
            <a:ext cx="4176713" cy="685800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b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>
                <a:solidFill>
                  <a:srgbClr val="000099"/>
                </a:solidFill>
                <a:latin typeface="Times New Roman" panose="02020603050405020304" pitchFamily="18" charset="0"/>
              </a:rPr>
              <a:t>g. Xử lí việc xây dựng nhà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>
                <a:solidFill>
                  <a:srgbClr val="000099"/>
                </a:solidFill>
                <a:latin typeface="Times New Roman" panose="02020603050405020304" pitchFamily="18" charset="0"/>
              </a:rPr>
              <a:t>trái phép.</a:t>
            </a:r>
          </a:p>
        </p:txBody>
      </p:sp>
      <p:sp>
        <p:nvSpPr>
          <p:cNvPr id="4" name="AutoShape 5" descr="Water droplets">
            <a:extLst>
              <a:ext uri="{FF2B5EF4-FFF2-40B4-BE49-F238E27FC236}">
                <a16:creationId xmlns:a16="http://schemas.microsoft.com/office/drawing/2014/main" id="{5271774D-00D4-4DBF-9977-9E07F7A2B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1925" y="3597068"/>
            <a:ext cx="4186238" cy="685800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b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>
                <a:solidFill>
                  <a:srgbClr val="000099"/>
                </a:solidFill>
                <a:latin typeface="Times New Roman" panose="02020603050405020304" pitchFamily="18" charset="0"/>
              </a:rPr>
              <a:t>e. Xử lí vi phạm pháp luật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>
                <a:solidFill>
                  <a:srgbClr val="000099"/>
                </a:solidFill>
                <a:latin typeface="Times New Roman" panose="02020603050405020304" pitchFamily="18" charset="0"/>
              </a:rPr>
              <a:t>về giao thông</a:t>
            </a:r>
          </a:p>
        </p:txBody>
      </p:sp>
      <p:sp>
        <p:nvSpPr>
          <p:cNvPr id="5" name="AutoShape 6" descr="Water droplets">
            <a:extLst>
              <a:ext uri="{FF2B5EF4-FFF2-40B4-BE49-F238E27FC236}">
                <a16:creationId xmlns:a16="http://schemas.microsoft.com/office/drawing/2014/main" id="{67C48104-F34D-40B8-BBB3-7CD5E6208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7525" y="3673268"/>
            <a:ext cx="4186238" cy="685800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b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>
                <a:solidFill>
                  <a:srgbClr val="000099"/>
                </a:solidFill>
                <a:latin typeface="Times New Roman" panose="02020603050405020304" pitchFamily="18" charset="0"/>
              </a:rPr>
              <a:t>b. Họp lớp phổ biến kế hoạch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>
                <a:solidFill>
                  <a:srgbClr val="000099"/>
                </a:solidFill>
                <a:latin typeface="Times New Roman" panose="02020603050405020304" pitchFamily="18" charset="0"/>
              </a:rPr>
              <a:t>tham quan một di tích lịch sử</a:t>
            </a:r>
          </a:p>
        </p:txBody>
      </p:sp>
      <p:sp>
        <p:nvSpPr>
          <p:cNvPr id="6" name="AutoShape 7" descr="Water droplets">
            <a:extLst>
              <a:ext uri="{FF2B5EF4-FFF2-40B4-BE49-F238E27FC236}">
                <a16:creationId xmlns:a16="http://schemas.microsoft.com/office/drawing/2014/main" id="{BA8736F4-04D9-4449-9959-2332628F9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7525" y="4740068"/>
            <a:ext cx="4186238" cy="685800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b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>
                <a:solidFill>
                  <a:srgbClr val="000099"/>
                </a:solidFill>
                <a:latin typeface="Times New Roman" panose="02020603050405020304" pitchFamily="18" charset="0"/>
              </a:rPr>
              <a:t>c. Bàn giao tài sản</a:t>
            </a:r>
          </a:p>
        </p:txBody>
      </p:sp>
      <p:sp>
        <p:nvSpPr>
          <p:cNvPr id="7" name="AutoShape 8" descr="Water droplets">
            <a:extLst>
              <a:ext uri="{FF2B5EF4-FFF2-40B4-BE49-F238E27FC236}">
                <a16:creationId xmlns:a16="http://schemas.microsoft.com/office/drawing/2014/main" id="{F32E810E-39E0-460C-ADC7-D1BFC0DD6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5725" y="2454068"/>
            <a:ext cx="4114800" cy="685800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b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>
                <a:solidFill>
                  <a:srgbClr val="000099"/>
                </a:solidFill>
                <a:latin typeface="Times New Roman" panose="02020603050405020304" pitchFamily="18" charset="0"/>
              </a:rPr>
              <a:t>d. Đêm liên hoan v</a:t>
            </a:r>
            <a:r>
              <a:rPr lang="vi-VN" altLang="vi-VN" sz="2400" b="1">
                <a:solidFill>
                  <a:srgbClr val="000099"/>
                </a:solidFill>
                <a:latin typeface="Times New Roman" panose="02020603050405020304" pitchFamily="18" charset="0"/>
              </a:rPr>
              <a:t>ă</a:t>
            </a:r>
            <a:r>
              <a:rPr lang="en-US" altLang="vi-VN" sz="2400" b="1">
                <a:solidFill>
                  <a:srgbClr val="000099"/>
                </a:solidFill>
                <a:latin typeface="Times New Roman" panose="02020603050405020304" pitchFamily="18" charset="0"/>
              </a:rPr>
              <a:t>n nghệ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3F2C4AC0-3B9C-46A8-AEFF-4A39C9740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6890" y="227749"/>
            <a:ext cx="9864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1. Theo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tr</a:t>
            </a:r>
            <a:r>
              <a:rPr lang="vi-VN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ư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ờng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d</a:t>
            </a:r>
            <a:r>
              <a:rPr lang="vi-VN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ư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ới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đ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ây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?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? </a:t>
            </a:r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9E642185-EBD6-4932-A321-47DFF444F4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3035" y="602503"/>
            <a:ext cx="4038600" cy="1800999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noFill/>
            <a:prstDash val="sysDot"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>
                <a:solidFill>
                  <a:srgbClr val="000099"/>
                </a:solidFill>
                <a:latin typeface="Times New Roman" panose="02020603050405020304" pitchFamily="18" charset="0"/>
              </a:rPr>
              <a:t>Những tr</a:t>
            </a:r>
            <a:r>
              <a:rPr lang="vi-VN" altLang="vi-VN" sz="2400" b="1">
                <a:solidFill>
                  <a:srgbClr val="000099"/>
                </a:solidFill>
                <a:latin typeface="Times New Roman" panose="02020603050405020304" pitchFamily="18" charset="0"/>
              </a:rPr>
              <a:t>ư</a:t>
            </a:r>
            <a:r>
              <a:rPr lang="en-US" altLang="vi-VN" sz="2400" b="1">
                <a:solidFill>
                  <a:srgbClr val="000099"/>
                </a:solidFill>
                <a:latin typeface="Times New Roman" panose="02020603050405020304" pitchFamily="18" charset="0"/>
              </a:rPr>
              <a:t>ờng hợp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>
                <a:solidFill>
                  <a:srgbClr val="000099"/>
                </a:solidFill>
                <a:latin typeface="Times New Roman" panose="02020603050405020304" pitchFamily="18" charset="0"/>
              </a:rPr>
              <a:t> cần ghi biên bản</a:t>
            </a: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0" name="AutoShape 11">
            <a:extLst>
              <a:ext uri="{FF2B5EF4-FFF2-40B4-BE49-F238E27FC236}">
                <a16:creationId xmlns:a16="http://schemas.microsoft.com/office/drawing/2014/main" id="{AF6E5985-0EF8-4EAE-B11F-7891933FF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7453" y="413455"/>
            <a:ext cx="3429000" cy="2085367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noFill/>
            <a:prstDash val="sysDot"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000" b="1">
                <a:solidFill>
                  <a:srgbClr val="000099"/>
                </a:solidFill>
                <a:latin typeface="Times New Roman" panose="02020603050405020304" pitchFamily="18" charset="0"/>
              </a:rPr>
              <a:t>Những tr</a:t>
            </a:r>
            <a:r>
              <a:rPr lang="vi-VN" altLang="vi-VN" sz="2000" b="1">
                <a:solidFill>
                  <a:srgbClr val="000099"/>
                </a:solidFill>
                <a:latin typeface="Times New Roman" panose="02020603050405020304" pitchFamily="18" charset="0"/>
              </a:rPr>
              <a:t>ư</a:t>
            </a:r>
            <a:r>
              <a:rPr lang="en-US" altLang="vi-VN" sz="2000" b="1">
                <a:solidFill>
                  <a:srgbClr val="000099"/>
                </a:solidFill>
                <a:latin typeface="Times New Roman" panose="02020603050405020304" pitchFamily="18" charset="0"/>
              </a:rPr>
              <a:t>ờng hợp không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000" b="1">
                <a:solidFill>
                  <a:srgbClr val="000099"/>
                </a:solidFill>
                <a:latin typeface="Times New Roman" panose="02020603050405020304" pitchFamily="18" charset="0"/>
              </a:rPr>
              <a:t>cần ghi biên bản</a:t>
            </a:r>
          </a:p>
        </p:txBody>
      </p:sp>
      <p:sp>
        <p:nvSpPr>
          <p:cNvPr id="11" name="Line 13">
            <a:extLst>
              <a:ext uri="{FF2B5EF4-FFF2-40B4-BE49-F238E27FC236}">
                <a16:creationId xmlns:a16="http://schemas.microsoft.com/office/drawing/2014/main" id="{446EC5FA-FDF9-495E-8260-D26DBCB20750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3763" y="3139868"/>
            <a:ext cx="609600" cy="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Line 15">
            <a:extLst>
              <a:ext uri="{FF2B5EF4-FFF2-40B4-BE49-F238E27FC236}">
                <a16:creationId xmlns:a16="http://schemas.microsoft.com/office/drawing/2014/main" id="{075D4608-A36A-4DD1-8A60-62FE227126B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438" y="4203493"/>
            <a:ext cx="609600" cy="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Line 16">
            <a:extLst>
              <a:ext uri="{FF2B5EF4-FFF2-40B4-BE49-F238E27FC236}">
                <a16:creationId xmlns:a16="http://schemas.microsoft.com/office/drawing/2014/main" id="{A8C292E7-3984-4CB3-9FA0-C19903EA089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84438" y="5657643"/>
            <a:ext cx="609600" cy="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AutoShape 18">
            <a:extLst>
              <a:ext uri="{FF2B5EF4-FFF2-40B4-BE49-F238E27FC236}">
                <a16:creationId xmlns:a16="http://schemas.microsoft.com/office/drawing/2014/main" id="{3EE52654-9004-4FEC-BB9B-C8EBEC35BB05}"/>
              </a:ext>
            </a:extLst>
          </p:cNvPr>
          <p:cNvSpPr>
            <a:spLocks/>
          </p:cNvSpPr>
          <p:nvPr/>
        </p:nvSpPr>
        <p:spPr bwMode="auto">
          <a:xfrm>
            <a:off x="6044725" y="5044868"/>
            <a:ext cx="304800" cy="1295400"/>
          </a:xfrm>
          <a:prstGeom prst="rightBrace">
            <a:avLst>
              <a:gd name="adj1" fmla="val 35417"/>
              <a:gd name="adj2" fmla="val 50000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vi-VN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 Box 19">
            <a:extLst>
              <a:ext uri="{FF2B5EF4-FFF2-40B4-BE49-F238E27FC236}">
                <a16:creationId xmlns:a16="http://schemas.microsoft.com/office/drawing/2014/main" id="{C277DD0F-2276-417B-BB79-CFDD53C13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780" y="2333452"/>
            <a:ext cx="55127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căn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xác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hướng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phấn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đấu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hiện</a:t>
            </a:r>
            <a:endParaRPr lang="en-US" altLang="vi-VN" sz="2400" b="1" i="1" dirty="0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 Box 20">
            <a:extLst>
              <a:ext uri="{FF2B5EF4-FFF2-40B4-BE49-F238E27FC236}">
                <a16:creationId xmlns:a16="http://schemas.microsoft.com/office/drawing/2014/main" id="{DB6D7805-68A7-48DF-AAE5-2964CC6B6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363" y="3763020"/>
            <a:ext cx="51018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Cần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ghi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trạng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toàn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bộ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sản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lúc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bàn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giao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chứng</a:t>
            </a:r>
            <a:endParaRPr lang="en-US" altLang="vi-VN" sz="2800" b="1" i="1" dirty="0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22">
            <a:extLst>
              <a:ext uri="{FF2B5EF4-FFF2-40B4-BE49-F238E27FC236}">
                <a16:creationId xmlns:a16="http://schemas.microsoft.com/office/drawing/2014/main" id="{0C618F38-936A-49FD-89E7-17A0FFF3F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6724" y="5348081"/>
            <a:ext cx="49351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Cần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ghi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vi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phạm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xử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lí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altLang="vi-VN" sz="2400" b="1" i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400" b="1" i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chứng</a:t>
            </a:r>
            <a:endParaRPr lang="en-US" altLang="vi-VN" sz="2800" b="1" i="1" dirty="0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99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1666 L 0.38698 -0.1101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1" y="-634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96947E-6 L -0.00382 -0.1387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693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01485 0.2703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1340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6 -0.03889 L -0.3875 0.1666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1" y="1037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-0.37865 0.1386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32" y="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00196 0.0564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6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4" grpId="0" animBg="1"/>
      <p:bldP spid="5" grpId="0" animBg="1"/>
      <p:bldP spid="5" grpId="1" animBg="1"/>
      <p:bldP spid="6" grpId="0" animBg="1"/>
      <p:bldP spid="7" grpId="0" animBg="1"/>
      <p:bldP spid="7" grpId="1" animBg="1"/>
      <p:bldP spid="8" grpId="0"/>
      <p:bldP spid="9" grpId="0" animBg="1"/>
      <p:bldP spid="10" grpId="0" animBg="1"/>
      <p:bldP spid="10" grpId="1" animBg="1"/>
      <p:bldP spid="14" grpId="0" animBg="1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9">
            <a:extLst>
              <a:ext uri="{FF2B5EF4-FFF2-40B4-BE49-F238E27FC236}">
                <a16:creationId xmlns:a16="http://schemas.microsoft.com/office/drawing/2014/main" id="{DF488559-3581-4F2E-9300-55843B4CA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85" y="585132"/>
            <a:ext cx="891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đ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ặt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1</a:t>
            </a:r>
          </a:p>
        </p:txBody>
      </p:sp>
      <p:sp>
        <p:nvSpPr>
          <p:cNvPr id="3" name="AutoShape 30" descr="Pink tissue paper">
            <a:extLst>
              <a:ext uri="{FF2B5EF4-FFF2-40B4-BE49-F238E27FC236}">
                <a16:creationId xmlns:a16="http://schemas.microsoft.com/office/drawing/2014/main" id="{43792823-D6DB-4E9B-B265-F7023B850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85" y="1711354"/>
            <a:ext cx="4049786" cy="1235978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b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a. Đại hội liên </a:t>
            </a:r>
            <a:r>
              <a:rPr lang="vi-VN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đ</a:t>
            </a: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ội</a:t>
            </a:r>
          </a:p>
        </p:txBody>
      </p:sp>
      <p:sp>
        <p:nvSpPr>
          <p:cNvPr id="4" name="AutoShape 31" descr="Pink tissue paper">
            <a:extLst>
              <a:ext uri="{FF2B5EF4-FFF2-40B4-BE49-F238E27FC236}">
                <a16:creationId xmlns:a16="http://schemas.microsoft.com/office/drawing/2014/main" id="{96430B0C-EF82-40B3-B831-9E0E0716E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85" y="3702079"/>
            <a:ext cx="4049786" cy="1235978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b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c. Bàn giao tài sản</a:t>
            </a:r>
          </a:p>
        </p:txBody>
      </p:sp>
      <p:sp>
        <p:nvSpPr>
          <p:cNvPr id="5" name="AutoShape 32" descr="Pink tissue paper">
            <a:extLst>
              <a:ext uri="{FF2B5EF4-FFF2-40B4-BE49-F238E27FC236}">
                <a16:creationId xmlns:a16="http://schemas.microsoft.com/office/drawing/2014/main" id="{E3CE2CC2-D0C4-43DC-9218-977126DBF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1984" y="1711354"/>
            <a:ext cx="4215083" cy="1235978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b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e. Xử lí vi phạm pháp luật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về giao thông</a:t>
            </a:r>
          </a:p>
        </p:txBody>
      </p:sp>
      <p:sp>
        <p:nvSpPr>
          <p:cNvPr id="6" name="AutoShape 33" descr="Pink tissue paper">
            <a:extLst>
              <a:ext uri="{FF2B5EF4-FFF2-40B4-BE49-F238E27FC236}">
                <a16:creationId xmlns:a16="http://schemas.microsoft.com/office/drawing/2014/main" id="{3A45CDF5-4AD0-4DC4-804D-DA90B403F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1984" y="3633569"/>
            <a:ext cx="4132435" cy="1235978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b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g. Xử lí việc xây dựng nhà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trái phép.</a:t>
            </a:r>
          </a:p>
        </p:txBody>
      </p:sp>
    </p:spTree>
    <p:extLst>
      <p:ext uri="{BB962C8B-B14F-4D97-AF65-F5344CB8AC3E}">
        <p14:creationId xmlns:p14="http://schemas.microsoft.com/office/powerpoint/2010/main" val="80417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 descr="Pink tissue paper">
            <a:extLst>
              <a:ext uri="{FF2B5EF4-FFF2-40B4-BE49-F238E27FC236}">
                <a16:creationId xmlns:a16="http://schemas.microsoft.com/office/drawing/2014/main" id="{5E99BB7A-4EE0-44D0-A4E3-241DE97FF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079" y="2442142"/>
            <a:ext cx="3807385" cy="914397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b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a. Đại hội liên </a:t>
            </a:r>
            <a:r>
              <a:rPr lang="vi-VN" altLang="vi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đ</a:t>
            </a: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ội</a:t>
            </a:r>
          </a:p>
        </p:txBody>
      </p:sp>
      <p:sp>
        <p:nvSpPr>
          <p:cNvPr id="3" name="AutoShape 4" descr="Pink tissue paper">
            <a:extLst>
              <a:ext uri="{FF2B5EF4-FFF2-40B4-BE49-F238E27FC236}">
                <a16:creationId xmlns:a16="http://schemas.microsoft.com/office/drawing/2014/main" id="{AB0094AF-0BC6-4119-A5E4-8E26B9B4A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029" y="5674932"/>
            <a:ext cx="3845484" cy="914397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b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g. Xử lí việc xây dựng nhà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trái phép.</a:t>
            </a:r>
          </a:p>
        </p:txBody>
      </p:sp>
      <p:sp>
        <p:nvSpPr>
          <p:cNvPr id="4" name="AutoShape 5" descr="Pink tissue paper">
            <a:extLst>
              <a:ext uri="{FF2B5EF4-FFF2-40B4-BE49-F238E27FC236}">
                <a16:creationId xmlns:a16="http://schemas.microsoft.com/office/drawing/2014/main" id="{F2C0DFF4-F81E-43B2-9B36-4A75B7C24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079" y="4620239"/>
            <a:ext cx="3845485" cy="914397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b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e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Xử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phạm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luật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thông</a:t>
            </a:r>
            <a:endParaRPr lang="en-US" altLang="vi-VN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AutoShape 6" descr="Pink tissue paper">
            <a:extLst>
              <a:ext uri="{FF2B5EF4-FFF2-40B4-BE49-F238E27FC236}">
                <a16:creationId xmlns:a16="http://schemas.microsoft.com/office/drawing/2014/main" id="{55FFC61F-3A19-4C5F-AFC9-4647F674F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029" y="3531190"/>
            <a:ext cx="3845485" cy="914397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b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c. Bàn giao tài sản</a:t>
            </a:r>
          </a:p>
        </p:txBody>
      </p:sp>
      <p:sp>
        <p:nvSpPr>
          <p:cNvPr id="6" name="Line 7">
            <a:extLst>
              <a:ext uri="{FF2B5EF4-FFF2-40B4-BE49-F238E27FC236}">
                <a16:creationId xmlns:a16="http://schemas.microsoft.com/office/drawing/2014/main" id="{4CCFD80D-C105-453E-B730-566B095CAB31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6069" y="2781636"/>
            <a:ext cx="609600" cy="0"/>
          </a:xfrm>
          <a:prstGeom prst="line">
            <a:avLst/>
          </a:prstGeom>
          <a:noFill/>
          <a:ln w="57150" cmpd="tri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Line 8">
            <a:extLst>
              <a:ext uri="{FF2B5EF4-FFF2-40B4-BE49-F238E27FC236}">
                <a16:creationId xmlns:a16="http://schemas.microsoft.com/office/drawing/2014/main" id="{1730FBE8-7F90-4607-B3F9-63C1BF44DD3F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6069" y="3988388"/>
            <a:ext cx="609600" cy="0"/>
          </a:xfrm>
          <a:prstGeom prst="line">
            <a:avLst/>
          </a:prstGeom>
          <a:noFill/>
          <a:ln w="57150" cmpd="tri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Line 9">
            <a:extLst>
              <a:ext uri="{FF2B5EF4-FFF2-40B4-BE49-F238E27FC236}">
                <a16:creationId xmlns:a16="http://schemas.microsoft.com/office/drawing/2014/main" id="{61E872B7-6A37-43EB-99BC-0087F404B2F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6069" y="5127233"/>
            <a:ext cx="609600" cy="0"/>
          </a:xfrm>
          <a:prstGeom prst="line">
            <a:avLst/>
          </a:prstGeom>
          <a:noFill/>
          <a:ln w="57150" cmpd="tri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Line 10">
            <a:extLst>
              <a:ext uri="{FF2B5EF4-FFF2-40B4-BE49-F238E27FC236}">
                <a16:creationId xmlns:a16="http://schemas.microsoft.com/office/drawing/2014/main" id="{562CC03A-E964-488E-AE67-07986CD832DE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7835" y="6132130"/>
            <a:ext cx="547834" cy="0"/>
          </a:xfrm>
          <a:prstGeom prst="line">
            <a:avLst/>
          </a:prstGeom>
          <a:noFill/>
          <a:ln w="57150" cmpd="tri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AutoShape 12">
            <a:extLst>
              <a:ext uri="{FF2B5EF4-FFF2-40B4-BE49-F238E27FC236}">
                <a16:creationId xmlns:a16="http://schemas.microsoft.com/office/drawing/2014/main" id="{36F21198-893F-449B-AABF-9F7F59D02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606" y="1299595"/>
            <a:ext cx="3352800" cy="762000"/>
          </a:xfrm>
          <a:prstGeom prst="wedgeRoundRectCallout">
            <a:avLst>
              <a:gd name="adj1" fmla="val -36065"/>
              <a:gd name="adj2" fmla="val 91366"/>
              <a:gd name="adj3" fmla="val 16667"/>
            </a:avLst>
          </a:prstGeom>
          <a:gradFill rotWithShape="1">
            <a:gsLst>
              <a:gs pos="0">
                <a:srgbClr val="FF66FF"/>
              </a:gs>
              <a:gs pos="100000">
                <a:srgbClr val="00FF00"/>
              </a:gs>
            </a:gsLst>
            <a:lin ang="5400000" scaled="1"/>
          </a:gradFill>
          <a:ln w="76200" cmpd="tri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>
                <a:solidFill>
                  <a:srgbClr val="0000CC"/>
                </a:solidFill>
                <a:latin typeface="Times New Roman" panose="02020603050405020304" pitchFamily="18" charset="0"/>
              </a:rPr>
              <a:t>Tên biên bản</a:t>
            </a:r>
          </a:p>
        </p:txBody>
      </p:sp>
      <p:sp>
        <p:nvSpPr>
          <p:cNvPr id="11" name="AutoShape 13" descr="Parchment">
            <a:extLst>
              <a:ext uri="{FF2B5EF4-FFF2-40B4-BE49-F238E27FC236}">
                <a16:creationId xmlns:a16="http://schemas.microsoft.com/office/drawing/2014/main" id="{79F46117-1643-4DE1-BFFF-E41BB5274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40338" y="3620784"/>
            <a:ext cx="4512695" cy="76200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b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  Biên bản bàn giao tài sản</a:t>
            </a:r>
          </a:p>
        </p:txBody>
      </p:sp>
      <p:sp>
        <p:nvSpPr>
          <p:cNvPr id="12" name="AutoShape 14" descr="Parchment">
            <a:extLst>
              <a:ext uri="{FF2B5EF4-FFF2-40B4-BE49-F238E27FC236}">
                <a16:creationId xmlns:a16="http://schemas.microsoft.com/office/drawing/2014/main" id="{58083195-6758-420C-BD0A-BAB68569F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19588" y="5665245"/>
            <a:ext cx="4565546" cy="91440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b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Biên bản xử lí việc xây dựng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 nhà trái phép.</a:t>
            </a: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BBC5065A-36CB-476B-8E11-6664C4C09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406" y="385195"/>
            <a:ext cx="762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Bài 2: </a:t>
            </a:r>
            <a:r>
              <a:rPr lang="en-US" altLang="vi-VN" sz="2400" b="1">
                <a:solidFill>
                  <a:srgbClr val="0000CC"/>
                </a:solidFill>
                <a:latin typeface="Times New Roman" panose="02020603050405020304" pitchFamily="18" charset="0"/>
              </a:rPr>
              <a:t>Hãy </a:t>
            </a:r>
            <a:r>
              <a:rPr lang="vi-VN" altLang="vi-VN" sz="2400" b="1">
                <a:solidFill>
                  <a:srgbClr val="0000CC"/>
                </a:solidFill>
                <a:latin typeface="Times New Roman" panose="02020603050405020304" pitchFamily="18" charset="0"/>
              </a:rPr>
              <a:t>đ</a:t>
            </a:r>
            <a:r>
              <a:rPr lang="en-US" altLang="vi-VN" sz="2400" b="1">
                <a:solidFill>
                  <a:srgbClr val="0000CC"/>
                </a:solidFill>
                <a:latin typeface="Times New Roman" panose="02020603050405020304" pitchFamily="18" charset="0"/>
              </a:rPr>
              <a:t>ặt tên cho các biên bản cần lập ở bài tập 1</a:t>
            </a:r>
          </a:p>
        </p:txBody>
      </p:sp>
      <p:sp>
        <p:nvSpPr>
          <p:cNvPr id="14" name="AutoShape 16" descr="Parchment">
            <a:extLst>
              <a:ext uri="{FF2B5EF4-FFF2-40B4-BE49-F238E27FC236}">
                <a16:creationId xmlns:a16="http://schemas.microsoft.com/office/drawing/2014/main" id="{09391330-C8B1-4704-A8C5-934A87336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93189" y="2556440"/>
            <a:ext cx="4565546" cy="68580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b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   Biên bản Đại hội liên </a:t>
            </a:r>
            <a:r>
              <a:rPr lang="vi-VN" altLang="vi-VN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đ</a:t>
            </a:r>
            <a:r>
              <a:rPr lang="en-US" altLang="vi-VN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ội</a:t>
            </a:r>
          </a:p>
        </p:txBody>
      </p:sp>
      <p:sp>
        <p:nvSpPr>
          <p:cNvPr id="15" name="AutoShape 17" descr="Parchment">
            <a:extLst>
              <a:ext uri="{FF2B5EF4-FFF2-40B4-BE49-F238E27FC236}">
                <a16:creationId xmlns:a16="http://schemas.microsoft.com/office/drawing/2014/main" id="{D9C41CAA-70A0-4A87-9776-546B6912B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40338" y="4696437"/>
            <a:ext cx="4512695" cy="76200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b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2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vi-VN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vi-VN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xử</a:t>
            </a:r>
            <a:r>
              <a:rPr lang="en-US" altLang="vi-VN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vi-VN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vi </a:t>
            </a:r>
            <a:r>
              <a:rPr lang="en-US" altLang="vi-VN" sz="2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phạm</a:t>
            </a:r>
            <a:r>
              <a:rPr lang="en-US" altLang="vi-VN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vi-VN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luật</a:t>
            </a:r>
            <a:r>
              <a:rPr lang="en-US" altLang="vi-VN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vi-VN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vi-VN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thông</a:t>
            </a:r>
            <a:endParaRPr lang="en-US" altLang="vi-VN" sz="24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49509E2F-A39C-4620-958B-2B0CD3BDBAE0}"/>
              </a:ext>
            </a:extLst>
          </p:cNvPr>
          <p:cNvSpPr/>
          <p:nvPr/>
        </p:nvSpPr>
        <p:spPr>
          <a:xfrm>
            <a:off x="847321" y="1258626"/>
            <a:ext cx="3429000" cy="838200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rPr>
              <a:t>Những trường hợp cần ghi biên bản</a:t>
            </a:r>
            <a:endParaRPr kumimoji="0" lang="vi-VN" sz="2400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11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81481E-6 L 0.50157 -0.0004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7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0.01112 L 0.50833 0.0111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2.22222E-6 L 0.5082 -0.0118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82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555 L 0.51406 0.0048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3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/>
      <p:bldP spid="14" grpId="0" animBg="1"/>
      <p:bldP spid="14" grpId="1" animBg="1"/>
      <p:bldP spid="15" grpId="0" animBg="1"/>
      <p:bldP spid="15" grpId="1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84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4" b="43949"/>
          <a:stretch>
            <a:fillRect/>
          </a:stretch>
        </p:blipFill>
        <p:spPr>
          <a:xfrm rot="10800000" flipH="1">
            <a:off x="0" y="0"/>
            <a:ext cx="4940300" cy="68580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953433" y="1706025"/>
            <a:ext cx="988629" cy="988629"/>
            <a:chOff x="3974544" y="1008636"/>
            <a:chExt cx="741472" cy="741472"/>
          </a:xfrm>
        </p:grpSpPr>
        <p:grpSp>
          <p:nvGrpSpPr>
            <p:cNvPr id="7" name="组合 6"/>
            <p:cNvGrpSpPr/>
            <p:nvPr/>
          </p:nvGrpSpPr>
          <p:grpSpPr>
            <a:xfrm>
              <a:off x="3974544" y="1008636"/>
              <a:ext cx="741472" cy="741472"/>
              <a:chOff x="3059832" y="3339719"/>
              <a:chExt cx="3607562" cy="3607562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3059832" y="3339719"/>
                <a:ext cx="3607562" cy="3607562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方正卡通简体" panose="02000000000000000000" pitchFamily="2" charset="-122"/>
                  <a:ea typeface="方正卡通简体" panose="020000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4" name="同心圆 69"/>
              <p:cNvSpPr/>
              <p:nvPr/>
            </p:nvSpPr>
            <p:spPr>
              <a:xfrm>
                <a:off x="3168202" y="3448089"/>
                <a:ext cx="3390826" cy="3390826"/>
              </a:xfrm>
              <a:prstGeom prst="donut">
                <a:avLst>
                  <a:gd name="adj" fmla="val 48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方正卡通简体" panose="02000000000000000000" pitchFamily="2" charset="-122"/>
                  <a:ea typeface="方正卡通简体" panose="02000000000000000000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9" name="TextBox 6"/>
            <p:cNvSpPr txBox="1"/>
            <p:nvPr/>
          </p:nvSpPr>
          <p:spPr>
            <a:xfrm>
              <a:off x="4039318" y="1094332"/>
              <a:ext cx="491962" cy="530915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方正卡通简体" panose="02000000000000000000" pitchFamily="2" charset="-122"/>
                  <a:ea typeface="方正卡通简体" panose="02000000000000000000" pitchFamily="2" charset="-122"/>
                  <a:cs typeface="+mn-ea"/>
                  <a:sym typeface="+mn-lt"/>
                </a:rPr>
                <a:t>01</a:t>
              </a:r>
              <a:r>
                <a:rPr kumimoji="0" lang="vi-VN" altLang="zh-CN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方正卡通简体" panose="02000000000000000000" pitchFamily="2" charset="-122"/>
                  <a:ea typeface="方正卡通简体" panose="02000000000000000000" pitchFamily="2" charset="-122"/>
                  <a:cs typeface="+mn-ea"/>
                  <a:sym typeface="+mn-lt"/>
                </a:rPr>
                <a:t>. </a:t>
              </a:r>
              <a:r>
                <a:rPr lang="vi-VN" altLang="zh-CN" sz="2800" b="1" kern="0" dirty="0"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方正卡通简体" panose="02000000000000000000" pitchFamily="2" charset="-122"/>
                  <a:ea typeface="方正卡通简体" panose="02000000000000000000" pitchFamily="2" charset="-122"/>
                  <a:cs typeface="+mn-ea"/>
                  <a:sym typeface="+mn-lt"/>
                </a:rPr>
                <a:t>B</a:t>
              </a:r>
              <a:r>
                <a:rPr kumimoji="0" lang="vi-VN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iết</a:t>
              </a:r>
              <a:r>
                <a:rPr kumimoji="0" lang="vi-VN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 </a:t>
              </a:r>
              <a:r>
                <a:rPr kumimoji="0" lang="vi-VN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thế</a:t>
              </a:r>
              <a:r>
                <a:rPr kumimoji="0" lang="vi-VN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 </a:t>
              </a:r>
              <a:r>
                <a:rPr kumimoji="0" lang="vi-VN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nào</a:t>
              </a:r>
              <a:r>
                <a:rPr kumimoji="0" lang="vi-VN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 </a:t>
              </a:r>
              <a:r>
                <a:rPr kumimoji="0" lang="vi-VN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là</a:t>
              </a:r>
              <a:r>
                <a:rPr kumimoji="0" lang="vi-VN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 biên </a:t>
              </a:r>
              <a:r>
                <a:rPr kumimoji="0" lang="vi-VN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bản</a:t>
              </a:r>
              <a:r>
                <a:rPr kumimoji="0" lang="vi-VN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 </a:t>
              </a:r>
              <a:r>
                <a:rPr kumimoji="0" lang="vi-VN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cuộc</a:t>
              </a:r>
              <a:r>
                <a:rPr kumimoji="0" lang="vi-VN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 </a:t>
              </a:r>
              <a:r>
                <a:rPr kumimoji="0" lang="vi-VN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họp</a:t>
              </a:r>
              <a:endParaRPr kumimoji="0" lang="en-US" altLang="zh-CN" sz="5400" b="1" i="0" u="none" strike="noStrike" kern="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方正卡通简体" panose="020000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983274" y="2861068"/>
            <a:ext cx="988629" cy="988629"/>
            <a:chOff x="3974544" y="1846512"/>
            <a:chExt cx="741472" cy="741472"/>
          </a:xfrm>
        </p:grpSpPr>
        <p:grpSp>
          <p:nvGrpSpPr>
            <p:cNvPr id="16" name="组合 15"/>
            <p:cNvGrpSpPr/>
            <p:nvPr/>
          </p:nvGrpSpPr>
          <p:grpSpPr>
            <a:xfrm>
              <a:off x="3974544" y="1846512"/>
              <a:ext cx="741472" cy="741472"/>
              <a:chOff x="3059832" y="3339719"/>
              <a:chExt cx="3607562" cy="3607562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3059832" y="3339719"/>
                <a:ext cx="3607562" cy="3607562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方正卡通简体" panose="02000000000000000000" pitchFamily="2" charset="-122"/>
                  <a:ea typeface="方正卡通简体" panose="020000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3" name="同心圆 69"/>
              <p:cNvSpPr/>
              <p:nvPr/>
            </p:nvSpPr>
            <p:spPr>
              <a:xfrm>
                <a:off x="3168202" y="3448089"/>
                <a:ext cx="3390826" cy="3390826"/>
              </a:xfrm>
              <a:prstGeom prst="donut">
                <a:avLst>
                  <a:gd name="adj" fmla="val 48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方正卡通简体" panose="02000000000000000000" pitchFamily="2" charset="-122"/>
                  <a:ea typeface="方正卡通简体" panose="02000000000000000000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8" name="TextBox 11"/>
            <p:cNvSpPr txBox="1"/>
            <p:nvPr/>
          </p:nvSpPr>
          <p:spPr>
            <a:xfrm>
              <a:off x="4018571" y="1932357"/>
              <a:ext cx="538850" cy="530915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方正卡通简体" panose="02000000000000000000" pitchFamily="2" charset="-122"/>
                  <a:ea typeface="方正卡通简体" panose="02000000000000000000" pitchFamily="2" charset="-122"/>
                  <a:cs typeface="+mn-ea"/>
                  <a:sym typeface="+mn-lt"/>
                </a:rPr>
                <a:t>02</a:t>
              </a:r>
              <a:r>
                <a:rPr kumimoji="0" lang="vi-VN" altLang="zh-CN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方正卡通简体" panose="02000000000000000000" pitchFamily="2" charset="-122"/>
                  <a:ea typeface="方正卡通简体" panose="02000000000000000000" pitchFamily="2" charset="-122"/>
                  <a:cs typeface="+mn-ea"/>
                  <a:sym typeface="+mn-lt"/>
                </a:rPr>
                <a:t>. </a:t>
              </a:r>
              <a:r>
                <a:rPr lang="vi-VN" altLang="zh-CN" sz="2800" b="1" kern="0" dirty="0"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方正卡通简体" panose="02000000000000000000" pitchFamily="2" charset="-122"/>
                  <a:ea typeface="方正卡通简体" panose="02000000000000000000" pitchFamily="2" charset="-122"/>
                  <a:cs typeface="+mn-ea"/>
                  <a:sym typeface="+mn-lt"/>
                </a:rPr>
                <a:t>P</a:t>
              </a:r>
              <a:r>
                <a:rPr kumimoji="0" lang="vi-VN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hân </a:t>
              </a:r>
              <a:r>
                <a:rPr kumimoji="0" lang="vi-VN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biệt</a:t>
              </a:r>
              <a:r>
                <a:rPr kumimoji="0" lang="vi-VN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 </a:t>
              </a:r>
              <a:r>
                <a:rPr kumimoji="0" lang="vi-VN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giữa</a:t>
              </a:r>
              <a:r>
                <a:rPr kumimoji="0" lang="vi-VN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 biên </a:t>
              </a:r>
              <a:r>
                <a:rPr kumimoji="0" lang="vi-VN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bản</a:t>
              </a:r>
              <a:r>
                <a:rPr kumimoji="0" lang="vi-VN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 </a:t>
              </a:r>
              <a:r>
                <a:rPr kumimoji="0" lang="vi-VN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và</a:t>
              </a:r>
              <a:r>
                <a:rPr kumimoji="0" lang="vi-VN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 đơn </a:t>
              </a:r>
              <a:endParaRPr kumimoji="0" lang="en-US" altLang="zh-CN" sz="5400" b="1" i="0" u="none" strike="noStrike" kern="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方正卡通简体" panose="020000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983274" y="3978236"/>
            <a:ext cx="988629" cy="988629"/>
            <a:chOff x="3974544" y="2684388"/>
            <a:chExt cx="741472" cy="741472"/>
          </a:xfrm>
        </p:grpSpPr>
        <p:grpSp>
          <p:nvGrpSpPr>
            <p:cNvPr id="25" name="组合 24"/>
            <p:cNvGrpSpPr/>
            <p:nvPr/>
          </p:nvGrpSpPr>
          <p:grpSpPr>
            <a:xfrm>
              <a:off x="3974544" y="2684388"/>
              <a:ext cx="741472" cy="741472"/>
              <a:chOff x="3059832" y="3339719"/>
              <a:chExt cx="3607562" cy="3607562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3059832" y="3339719"/>
                <a:ext cx="3607562" cy="3607562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方正卡通简体" panose="02000000000000000000" pitchFamily="2" charset="-122"/>
                  <a:ea typeface="方正卡通简体" panose="020000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32" name="同心圆 69"/>
              <p:cNvSpPr/>
              <p:nvPr/>
            </p:nvSpPr>
            <p:spPr>
              <a:xfrm>
                <a:off x="3168202" y="3448089"/>
                <a:ext cx="3390826" cy="3390826"/>
              </a:xfrm>
              <a:prstGeom prst="donut">
                <a:avLst>
                  <a:gd name="adj" fmla="val 48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方正卡通简体" panose="02000000000000000000" pitchFamily="2" charset="-122"/>
                  <a:ea typeface="方正卡通简体" panose="02000000000000000000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7" name="TextBox 16"/>
            <p:cNvSpPr txBox="1"/>
            <p:nvPr/>
          </p:nvSpPr>
          <p:spPr>
            <a:xfrm>
              <a:off x="4039674" y="2760788"/>
              <a:ext cx="549670" cy="530915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方正卡通简体" panose="02000000000000000000" pitchFamily="2" charset="-122"/>
                  <a:ea typeface="方正卡通简体" panose="02000000000000000000" pitchFamily="2" charset="-122"/>
                  <a:cs typeface="+mn-ea"/>
                  <a:sym typeface="+mn-lt"/>
                </a:rPr>
                <a:t>03</a:t>
              </a:r>
              <a:r>
                <a:rPr kumimoji="0" lang="vi-VN" altLang="zh-CN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方正卡通简体" panose="02000000000000000000" pitchFamily="2" charset="-122"/>
                  <a:ea typeface="方正卡通简体" panose="02000000000000000000" pitchFamily="2" charset="-122"/>
                  <a:cs typeface="+mn-ea"/>
                  <a:sym typeface="+mn-lt"/>
                </a:rPr>
                <a:t> </a:t>
              </a:r>
              <a:r>
                <a:rPr lang="vi-VN" altLang="zh-CN" sz="2800" b="1" kern="0" dirty="0"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方正卡通简体" panose="02000000000000000000" pitchFamily="2" charset="-122"/>
                  <a:ea typeface="方正卡通简体" panose="02000000000000000000" pitchFamily="2" charset="-122"/>
                  <a:cs typeface="+mn-ea"/>
                  <a:sym typeface="+mn-lt"/>
                </a:rPr>
                <a:t>B</a:t>
              </a:r>
              <a:r>
                <a:rPr kumimoji="0" lang="vi-VN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iết</a:t>
              </a:r>
              <a:r>
                <a:rPr kumimoji="0" lang="vi-VN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 </a:t>
              </a:r>
              <a:r>
                <a:rPr kumimoji="0" lang="vi-VN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các</a:t>
              </a:r>
              <a:r>
                <a:rPr kumimoji="0" lang="vi-VN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 </a:t>
              </a:r>
              <a:r>
                <a:rPr kumimoji="0" lang="vi-VN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trường</a:t>
              </a:r>
              <a:r>
                <a:rPr kumimoji="0" lang="vi-VN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 </a:t>
              </a:r>
              <a:r>
                <a:rPr kumimoji="0" lang="vi-VN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hợp</a:t>
              </a:r>
              <a:r>
                <a:rPr kumimoji="0" lang="vi-VN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 </a:t>
              </a:r>
              <a:r>
                <a:rPr kumimoji="0" lang="vi-VN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cần</a:t>
              </a:r>
              <a:r>
                <a:rPr kumimoji="0" lang="vi-VN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 </a:t>
              </a:r>
              <a:r>
                <a:rPr kumimoji="0" lang="vi-VN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lập</a:t>
              </a:r>
              <a:r>
                <a:rPr kumimoji="0" lang="vi-VN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 biên </a:t>
              </a:r>
              <a:r>
                <a:rPr kumimoji="0" lang="vi-VN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bản</a:t>
              </a:r>
              <a:endParaRPr kumimoji="0" lang="en-US" altLang="zh-CN" sz="5400" b="1" i="0" u="none" strike="noStrike" kern="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方正卡通简体" panose="020000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2983274" y="5095404"/>
            <a:ext cx="988629" cy="988629"/>
            <a:chOff x="3974544" y="3522264"/>
            <a:chExt cx="741472" cy="741472"/>
          </a:xfrm>
        </p:grpSpPr>
        <p:grpSp>
          <p:nvGrpSpPr>
            <p:cNvPr id="34" name="组合 33"/>
            <p:cNvGrpSpPr/>
            <p:nvPr/>
          </p:nvGrpSpPr>
          <p:grpSpPr>
            <a:xfrm>
              <a:off x="3974544" y="3522264"/>
              <a:ext cx="741472" cy="741472"/>
              <a:chOff x="3059832" y="3339719"/>
              <a:chExt cx="3607562" cy="3607562"/>
            </a:xfrm>
          </p:grpSpPr>
          <p:sp>
            <p:nvSpPr>
              <p:cNvPr id="40" name="椭圆 39"/>
              <p:cNvSpPr/>
              <p:nvPr/>
            </p:nvSpPr>
            <p:spPr>
              <a:xfrm>
                <a:off x="3059832" y="3339719"/>
                <a:ext cx="3607562" cy="3607562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方正卡通简体" panose="02000000000000000000" pitchFamily="2" charset="-122"/>
                  <a:ea typeface="方正卡通简体" panose="020000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41" name="同心圆 69"/>
              <p:cNvSpPr/>
              <p:nvPr/>
            </p:nvSpPr>
            <p:spPr>
              <a:xfrm>
                <a:off x="3168202" y="3448089"/>
                <a:ext cx="3390826" cy="3390826"/>
              </a:xfrm>
              <a:prstGeom prst="donut">
                <a:avLst>
                  <a:gd name="adj" fmla="val 48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方正卡通简体" panose="02000000000000000000" pitchFamily="2" charset="-122"/>
                  <a:ea typeface="方正卡通简体" panose="02000000000000000000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36" name="TextBox 21"/>
            <p:cNvSpPr txBox="1"/>
            <p:nvPr/>
          </p:nvSpPr>
          <p:spPr>
            <a:xfrm>
              <a:off x="4000811" y="3585738"/>
              <a:ext cx="537647" cy="530915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方正卡通简体" panose="02000000000000000000" pitchFamily="2" charset="-122"/>
                  <a:ea typeface="方正卡通简体" panose="02000000000000000000" pitchFamily="2" charset="-122"/>
                  <a:cs typeface="+mn-ea"/>
                  <a:sym typeface="+mn-lt"/>
                </a:rPr>
                <a:t>04</a:t>
              </a:r>
              <a:r>
                <a:rPr kumimoji="0" lang="vi-VN" altLang="zh-CN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方正卡通简体" panose="02000000000000000000" pitchFamily="2" charset="-122"/>
                  <a:ea typeface="方正卡通简体" panose="02000000000000000000" pitchFamily="2" charset="-122"/>
                  <a:cs typeface="+mn-ea"/>
                  <a:sym typeface="+mn-lt"/>
                </a:rPr>
                <a:t>. </a:t>
              </a:r>
              <a:r>
                <a:rPr lang="vi-VN" altLang="zh-CN" sz="2800" b="1" kern="0" dirty="0"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方正卡通简体" panose="02000000000000000000" pitchFamily="2" charset="-122"/>
                  <a:ea typeface="方正卡通简体" panose="02000000000000000000" pitchFamily="2" charset="-122"/>
                  <a:cs typeface="+mn-ea"/>
                  <a:sym typeface="+mn-lt"/>
                </a:rPr>
                <a:t>V</a:t>
              </a:r>
              <a:r>
                <a:rPr kumimoji="0" lang="vi-VN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iết</a:t>
              </a:r>
              <a:r>
                <a:rPr kumimoji="0" lang="vi-VN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 </a:t>
              </a:r>
              <a:r>
                <a:rPr kumimoji="0" lang="vi-VN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một</a:t>
              </a:r>
              <a:r>
                <a:rPr kumimoji="0" lang="vi-VN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 biên </a:t>
              </a:r>
              <a:r>
                <a:rPr kumimoji="0" lang="vi-VN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bản</a:t>
              </a:r>
              <a:r>
                <a:rPr kumimoji="0" lang="vi-VN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 </a:t>
              </a:r>
              <a:r>
                <a:rPr kumimoji="0" lang="vi-VN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đúng</a:t>
              </a:r>
              <a:r>
                <a:rPr kumimoji="0" lang="vi-VN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 </a:t>
              </a:r>
              <a:r>
                <a:rPr kumimoji="0" lang="vi-VN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và</a:t>
              </a:r>
              <a:r>
                <a:rPr kumimoji="0" lang="vi-VN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 </a:t>
              </a:r>
              <a:r>
                <a:rPr kumimoji="0" lang="vi-VN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đủ</a:t>
              </a:r>
              <a:r>
                <a:rPr kumimoji="0" lang="vi-VN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 yêu </a:t>
              </a:r>
              <a:r>
                <a:rPr kumimoji="0" lang="vi-VN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cầu</a:t>
              </a:r>
              <a:r>
                <a:rPr kumimoji="0" lang="vi-VN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EFEF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方正卡通简体" panose="02000000000000000000" pitchFamily="2" charset="-122"/>
                  <a:cs typeface="+mn-ea"/>
                  <a:sym typeface="+mn-lt"/>
                </a:rPr>
                <a:t>.</a:t>
              </a:r>
              <a:endParaRPr kumimoji="0" lang="en-US" altLang="zh-CN" sz="5400" b="1" i="0" u="none" strike="noStrike" kern="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方正卡通简体" panose="020000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42" name="矩形 41"/>
          <p:cNvSpPr/>
          <p:nvPr/>
        </p:nvSpPr>
        <p:spPr>
          <a:xfrm>
            <a:off x="8662653" y="217573"/>
            <a:ext cx="31398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45235">
              <a:defRPr/>
            </a:pPr>
            <a:r>
              <a:rPr lang="vi-VN" altLang="zh-CN" sz="6000" b="1" kern="0" dirty="0">
                <a:solidFill>
                  <a:srgbClr val="FEFEF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方正卡通简体" panose="02000000000000000000" pitchFamily="2" charset="-122"/>
                <a:ea typeface="方正卡通简体" panose="02000000000000000000" pitchFamily="2" charset="-122"/>
                <a:cs typeface="+mn-ea"/>
                <a:sym typeface="+mn-lt"/>
              </a:rPr>
              <a:t>Yêu </a:t>
            </a:r>
            <a:r>
              <a:rPr lang="vi-VN" altLang="zh-CN" sz="6000" b="1" kern="0" dirty="0" err="1">
                <a:solidFill>
                  <a:srgbClr val="FEFEF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方正卡通简体" panose="02000000000000000000" pitchFamily="2" charset="-122"/>
                <a:ea typeface="方正卡通简体" panose="02000000000000000000" pitchFamily="2" charset="-122"/>
                <a:cs typeface="+mn-ea"/>
                <a:sym typeface="+mn-lt"/>
              </a:rPr>
              <a:t>cầu</a:t>
            </a:r>
            <a:r>
              <a:rPr lang="vi-VN" altLang="zh-CN" sz="6000" b="1" kern="0" dirty="0">
                <a:solidFill>
                  <a:srgbClr val="FEFEF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方正卡通简体" panose="02000000000000000000" pitchFamily="2" charset="-122"/>
                <a:ea typeface="方正卡通简体" panose="02000000000000000000" pitchFamily="2" charset="-122"/>
                <a:cs typeface="+mn-ea"/>
                <a:sym typeface="+mn-lt"/>
              </a:rPr>
              <a:t> </a:t>
            </a:r>
            <a:endParaRPr lang="zh-CN" altLang="en-US" sz="6000" b="1" kern="0" dirty="0">
              <a:solidFill>
                <a:srgbClr val="FEFEFE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方正卡通简体" panose="02000000000000000000" pitchFamily="2" charset="-122"/>
              <a:ea typeface="方正卡通简体" panose="02000000000000000000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066301" y="3076015"/>
            <a:ext cx="1762771" cy="1641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665" dirty="0">
                <a:solidFill>
                  <a:srgbClr val="226A6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0</a:t>
            </a:r>
            <a:r>
              <a:rPr lang="vi-VN" altLang="zh-CN" sz="10665" dirty="0">
                <a:solidFill>
                  <a:srgbClr val="226A6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4</a:t>
            </a:r>
            <a:endParaRPr lang="zh-CN" altLang="en-US" sz="10665" dirty="0">
              <a:solidFill>
                <a:srgbClr val="226A6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854A92F-0B14-48F6-995B-E385AF673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120" y="2001536"/>
            <a:ext cx="5084505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1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5">
            <a:extLst>
              <a:ext uri="{FF2B5EF4-FFF2-40B4-BE49-F238E27FC236}">
                <a16:creationId xmlns:a16="http://schemas.microsoft.com/office/drawing/2014/main" id="{5C2DD1B1-4D4B-42B8-8D33-EE00CC274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7295" y="284430"/>
            <a:ext cx="289560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Arial"/>
              </a:rPr>
              <a:t>Ghi</a:t>
            </a:r>
            <a:r>
              <a:rPr 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Arial"/>
              </a:rPr>
              <a:t>nhớ</a:t>
            </a:r>
            <a:r>
              <a:rPr 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Arial"/>
              </a:rPr>
              <a:t>:</a:t>
            </a: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E41899AB-30AC-46C1-A2DF-F8F0F243F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1806" y="1090943"/>
            <a:ext cx="10592553" cy="42672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609600" indent="-6096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None/>
              <a:defRPr/>
            </a:pPr>
            <a:r>
              <a:rPr lang="en-US" sz="3200" b="1" i="1" dirty="0">
                <a:solidFill>
                  <a:srgbClr val="33CC33"/>
                </a:solidFill>
                <a:latin typeface="Times New Roman"/>
                <a:cs typeface="Arial"/>
              </a:rPr>
              <a:t>  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1.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Biên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bản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là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văn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bản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ghi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lại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nội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dung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một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cuộc</a:t>
            </a:r>
            <a:endParaRPr lang="en-US" sz="3200" b="1" i="1" dirty="0">
              <a:solidFill>
                <a:srgbClr val="0000CC"/>
              </a:solidFill>
              <a:latin typeface="Times New Roman"/>
              <a:cs typeface="Arial"/>
            </a:endParaRPr>
          </a:p>
          <a:p>
            <a:pPr marL="609600" indent="-6096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None/>
              <a:defRPr/>
            </a:pP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họp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hoặc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một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sự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việc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đã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diễn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ra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để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làm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bằng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chứng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.</a:t>
            </a:r>
          </a:p>
          <a:p>
            <a:pPr marL="609600" indent="-6096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None/>
              <a:defRPr/>
            </a:pP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 2.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Nội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dung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biên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bản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thường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gồm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ba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phần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:</a:t>
            </a:r>
          </a:p>
          <a:p>
            <a:pPr marL="609600" indent="-6096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None/>
              <a:defRPr/>
            </a:pP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	a)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Phần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mở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đầu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ghi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quốc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hiệu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,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tiêu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ngữ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(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hoặc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tên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tổ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chức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),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tên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biên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bản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.</a:t>
            </a:r>
          </a:p>
          <a:p>
            <a:pPr marL="609600" indent="-6096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None/>
              <a:defRPr/>
            </a:pP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	b)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Phần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chính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ghi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thời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gian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,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địa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điểm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,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thành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phần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có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mặt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,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nội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dung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sự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việc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.</a:t>
            </a:r>
          </a:p>
          <a:p>
            <a:pPr marL="609600" indent="-6096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None/>
              <a:defRPr/>
            </a:pP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	c)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Phần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kết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thúc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ghi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tên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,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chữ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kí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của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những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người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có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trách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/>
                <a:cs typeface="Arial"/>
              </a:rPr>
              <a:t>nhiệm</a:t>
            </a:r>
            <a:r>
              <a:rPr lang="en-US" sz="3200" b="1" i="1" dirty="0">
                <a:solidFill>
                  <a:srgbClr val="0000CC"/>
                </a:solidFill>
                <a:latin typeface="Times New Roman"/>
                <a:cs typeface="Arial"/>
              </a:rPr>
              <a:t>.</a:t>
            </a:r>
            <a:r>
              <a:rPr lang="en-US" sz="3200" i="1" dirty="0">
                <a:solidFill>
                  <a:srgbClr val="0000CC"/>
                </a:solidFill>
                <a:latin typeface="Times New Roman"/>
                <a:cs typeface="Arial"/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97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84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066301" y="3076015"/>
            <a:ext cx="1762771" cy="1641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665" dirty="0">
                <a:solidFill>
                  <a:srgbClr val="226A6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01</a:t>
            </a:r>
            <a:endParaRPr lang="zh-CN" altLang="en-US" sz="10665" dirty="0">
              <a:solidFill>
                <a:srgbClr val="226A6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69C5C68-7E77-4E95-8175-BE3461C5A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574" y="2549356"/>
            <a:ext cx="6498899" cy="26946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5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6A0A9F6-091B-458C-84C4-DACE7BE6D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40" y="480060"/>
            <a:ext cx="6098191" cy="5610774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B041B0B0-07CA-40B7-9085-9106CD226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884" y="1081726"/>
            <a:ext cx="4286250" cy="5009108"/>
          </a:xfrm>
          <a:prstGeom prst="rect">
            <a:avLst/>
          </a:prstGeom>
        </p:spPr>
      </p:pic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id="{59494A59-6811-4F1A-975D-80DBA133EEA3}"/>
              </a:ext>
            </a:extLst>
          </p:cNvPr>
          <p:cNvSpPr/>
          <p:nvPr/>
        </p:nvSpPr>
        <p:spPr>
          <a:xfrm>
            <a:off x="594840" y="2617365"/>
            <a:ext cx="1787633" cy="1467186"/>
          </a:xfrm>
          <a:prstGeom prst="wedgeEllipseCallout">
            <a:avLst>
              <a:gd name="adj1" fmla="val 48470"/>
              <a:gd name="adj2" fmla="val 3605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chemeClr val="tx1"/>
                </a:solidFill>
              </a:rPr>
              <a:t>Không </a:t>
            </a:r>
            <a:r>
              <a:rPr lang="vi-VN" sz="1600" b="1" dirty="0" err="1">
                <a:solidFill>
                  <a:schemeClr val="tx1"/>
                </a:solidFill>
              </a:rPr>
              <a:t>cần</a:t>
            </a:r>
            <a:r>
              <a:rPr lang="vi-VN" sz="1600" b="1" dirty="0">
                <a:solidFill>
                  <a:schemeClr val="tx1"/>
                </a:solidFill>
              </a:rPr>
              <a:t> </a:t>
            </a:r>
            <a:r>
              <a:rPr lang="vi-VN" sz="1600" b="1" dirty="0" err="1">
                <a:solidFill>
                  <a:schemeClr val="tx1"/>
                </a:solidFill>
              </a:rPr>
              <a:t>giải</a:t>
            </a:r>
            <a:r>
              <a:rPr lang="vi-VN" sz="1600" b="1" dirty="0">
                <a:solidFill>
                  <a:schemeClr val="tx1"/>
                </a:solidFill>
              </a:rPr>
              <a:t> </a:t>
            </a:r>
            <a:r>
              <a:rPr lang="vi-VN" sz="1600" b="1" dirty="0" err="1">
                <a:solidFill>
                  <a:schemeClr val="tx1"/>
                </a:solidFill>
              </a:rPr>
              <a:t>thích</a:t>
            </a:r>
            <a:r>
              <a:rPr lang="vi-VN" sz="1600" b="1" dirty="0">
                <a:solidFill>
                  <a:schemeClr val="tx1"/>
                </a:solidFill>
              </a:rPr>
              <a:t>, tôi </a:t>
            </a:r>
            <a:r>
              <a:rPr lang="vi-VN" sz="1600" b="1" dirty="0" err="1">
                <a:solidFill>
                  <a:schemeClr val="tx1"/>
                </a:solidFill>
              </a:rPr>
              <a:t>sẽ</a:t>
            </a:r>
            <a:r>
              <a:rPr lang="vi-VN" sz="1600" b="1" dirty="0">
                <a:solidFill>
                  <a:schemeClr val="tx1"/>
                </a:solidFill>
              </a:rPr>
              <a:t> </a:t>
            </a:r>
            <a:r>
              <a:rPr lang="vi-VN" sz="1600" b="1" dirty="0" err="1">
                <a:solidFill>
                  <a:schemeClr val="tx1"/>
                </a:solidFill>
              </a:rPr>
              <a:t>lập</a:t>
            </a:r>
            <a:r>
              <a:rPr lang="vi-VN" sz="1600" b="1" dirty="0">
                <a:solidFill>
                  <a:schemeClr val="tx1"/>
                </a:solidFill>
              </a:rPr>
              <a:t> </a:t>
            </a:r>
            <a:r>
              <a:rPr lang="vi-VN" sz="1600" b="1" dirty="0">
                <a:solidFill>
                  <a:srgbClr val="FF0000"/>
                </a:solidFill>
              </a:rPr>
              <a:t>BIÊN BẢN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8" name="Bong bóng Lời nói: Hình bầu dục 7">
            <a:extLst>
              <a:ext uri="{FF2B5EF4-FFF2-40B4-BE49-F238E27FC236}">
                <a16:creationId xmlns:a16="http://schemas.microsoft.com/office/drawing/2014/main" id="{12F35D3A-8132-4AF5-A766-D2308ADBF6B5}"/>
              </a:ext>
            </a:extLst>
          </p:cNvPr>
          <p:cNvSpPr/>
          <p:nvPr/>
        </p:nvSpPr>
        <p:spPr>
          <a:xfrm>
            <a:off x="9404679" y="601666"/>
            <a:ext cx="1787633" cy="1467186"/>
          </a:xfrm>
          <a:prstGeom prst="wedgeEllipseCallout">
            <a:avLst>
              <a:gd name="adj1" fmla="val 27352"/>
              <a:gd name="adj2" fmla="val 5664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chemeClr val="tx1"/>
                </a:solidFill>
              </a:rPr>
              <a:t>An </a:t>
            </a:r>
            <a:r>
              <a:rPr lang="vi-VN" sz="1600" b="1" dirty="0" err="1">
                <a:solidFill>
                  <a:schemeClr val="tx1"/>
                </a:solidFill>
              </a:rPr>
              <a:t>sẽ</a:t>
            </a:r>
            <a:r>
              <a:rPr lang="vi-VN" sz="1600" b="1" dirty="0">
                <a:solidFill>
                  <a:schemeClr val="tx1"/>
                </a:solidFill>
              </a:rPr>
              <a:t> ghi </a:t>
            </a:r>
            <a:r>
              <a:rPr lang="vi-VN" sz="1600" b="1" dirty="0" err="1">
                <a:solidFill>
                  <a:schemeClr val="tx1"/>
                </a:solidFill>
              </a:rPr>
              <a:t>lại</a:t>
            </a:r>
            <a:r>
              <a:rPr lang="vi-VN" sz="1600" b="1" dirty="0">
                <a:solidFill>
                  <a:schemeClr val="tx1"/>
                </a:solidFill>
              </a:rPr>
              <a:t> </a:t>
            </a:r>
            <a:r>
              <a:rPr lang="vi-VN" sz="1600" b="1" dirty="0">
                <a:solidFill>
                  <a:srgbClr val="FF0000"/>
                </a:solidFill>
              </a:rPr>
              <a:t>BIÊN BẢN </a:t>
            </a:r>
            <a:r>
              <a:rPr lang="vi-VN" sz="1600" b="1" dirty="0" err="1">
                <a:solidFill>
                  <a:schemeClr val="tx1"/>
                </a:solidFill>
              </a:rPr>
              <a:t>họp</a:t>
            </a:r>
            <a:r>
              <a:rPr lang="vi-VN" sz="1600" b="1" dirty="0">
                <a:solidFill>
                  <a:schemeClr val="tx1"/>
                </a:solidFill>
              </a:rPr>
              <a:t> </a:t>
            </a:r>
            <a:r>
              <a:rPr lang="vi-VN" sz="1600" b="1" dirty="0" err="1">
                <a:solidFill>
                  <a:schemeClr val="tx1"/>
                </a:solidFill>
              </a:rPr>
              <a:t>ngày</a:t>
            </a:r>
            <a:r>
              <a:rPr lang="vi-VN" sz="1600" b="1" dirty="0">
                <a:solidFill>
                  <a:schemeClr val="tx1"/>
                </a:solidFill>
              </a:rPr>
              <a:t> hôm nay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26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066301" y="3076015"/>
            <a:ext cx="1762771" cy="1641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665" dirty="0">
                <a:solidFill>
                  <a:srgbClr val="226A6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0</a:t>
            </a:r>
            <a:r>
              <a:rPr lang="vi-VN" altLang="zh-CN" sz="10665" dirty="0">
                <a:solidFill>
                  <a:srgbClr val="226A6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2</a:t>
            </a:r>
            <a:endParaRPr lang="zh-CN" altLang="en-US" sz="10665" dirty="0">
              <a:solidFill>
                <a:srgbClr val="226A6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755BE91-444F-4D38-8B2C-F21C08AF9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234" y="2696101"/>
            <a:ext cx="6084335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0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Box 13">
            <a:extLst>
              <a:ext uri="{FF2B5EF4-FFF2-40B4-BE49-F238E27FC236}">
                <a16:creationId xmlns:a16="http://schemas.microsoft.com/office/drawing/2014/main" id="{D80FA263-010C-4875-BEB7-DF045BE9E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482" y="662103"/>
            <a:ext cx="97190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làm văn</a:t>
            </a:r>
          </a:p>
        </p:txBody>
      </p:sp>
      <p:sp>
        <p:nvSpPr>
          <p:cNvPr id="51" name="Text Box 11">
            <a:extLst>
              <a:ext uri="{FF2B5EF4-FFF2-40B4-BE49-F238E27FC236}">
                <a16:creationId xmlns:a16="http://schemas.microsoft.com/office/drawing/2014/main" id="{33EF635A-2EBC-4AF4-8A13-ADEE4D0AC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482" y="1125653"/>
            <a:ext cx="97190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Làm biên bản cuộc họp</a:t>
            </a:r>
          </a:p>
        </p:txBody>
      </p:sp>
      <p:sp>
        <p:nvSpPr>
          <p:cNvPr id="52" name="Text Box 12">
            <a:extLst>
              <a:ext uri="{FF2B5EF4-FFF2-40B4-BE49-F238E27FC236}">
                <a16:creationId xmlns:a16="http://schemas.microsoft.com/office/drawing/2014/main" id="{D015C2DF-2072-4DC2-8ECB-00E853849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3543" y="1562216"/>
            <a:ext cx="22677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I.Nhận xét.</a:t>
            </a:r>
          </a:p>
        </p:txBody>
      </p:sp>
      <p:sp>
        <p:nvSpPr>
          <p:cNvPr id="53" name="Text Box 13">
            <a:extLst>
              <a:ext uri="{FF2B5EF4-FFF2-40B4-BE49-F238E27FC236}">
                <a16:creationId xmlns:a16="http://schemas.microsoft.com/office/drawing/2014/main" id="{768D9538-55FE-4EC1-B09C-AF78DC689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482" y="2046403"/>
            <a:ext cx="97190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33400" indent="-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(SGK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140, 141).</a:t>
            </a:r>
          </a:p>
        </p:txBody>
      </p:sp>
      <p:sp>
        <p:nvSpPr>
          <p:cNvPr id="54" name="Rectangle 14">
            <a:extLst>
              <a:ext uri="{FF2B5EF4-FFF2-40B4-BE49-F238E27FC236}">
                <a16:creationId xmlns:a16="http://schemas.microsoft.com/office/drawing/2014/main" id="{9A06909F-C27F-4894-BE2B-AC18A8203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6712" y="2579803"/>
            <a:ext cx="39686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Trả lời câu hỏi:</a:t>
            </a:r>
          </a:p>
        </p:txBody>
      </p:sp>
      <p:sp>
        <p:nvSpPr>
          <p:cNvPr id="55" name="Rectangle 15">
            <a:extLst>
              <a:ext uri="{FF2B5EF4-FFF2-40B4-BE49-F238E27FC236}">
                <a16:creationId xmlns:a16="http://schemas.microsoft.com/office/drawing/2014/main" id="{74F9905B-78E2-4244-9B46-CAE078CBC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234" y="3113203"/>
            <a:ext cx="92330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AutoNum type="alphaLcPeriod"/>
            </a:pPr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đội lớp 5A ghi biên bản để làm gì? </a:t>
            </a:r>
          </a:p>
        </p:txBody>
      </p:sp>
      <p:sp>
        <p:nvSpPr>
          <p:cNvPr id="56" name="Text Box 16">
            <a:extLst>
              <a:ext uri="{FF2B5EF4-FFF2-40B4-BE49-F238E27FC236}">
                <a16:creationId xmlns:a16="http://schemas.microsoft.com/office/drawing/2014/main" id="{0080B19C-CAD3-4FD7-A96E-C72F6E8F5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482" y="4713403"/>
            <a:ext cx="97190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</a:rPr>
              <a:t>c. Nêu tóm tắt những điều cần ghi vào biên bản.</a:t>
            </a:r>
            <a:endParaRPr lang="en-US" altLang="vi-V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" name="Text Box 17">
            <a:extLst>
              <a:ext uri="{FF2B5EF4-FFF2-40B4-BE49-F238E27FC236}">
                <a16:creationId xmlns:a16="http://schemas.microsoft.com/office/drawing/2014/main" id="{B0332BCD-16A8-4595-B0CF-9A69ABEF0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482" y="3722803"/>
            <a:ext cx="97190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</a:rPr>
              <a:t>b. Cách mở đầu và kết thúc biên bản có điểm gì giống, điểm gì khác cách mở đầu và kết thúc đơn?</a:t>
            </a:r>
            <a:endParaRPr lang="en-US" altLang="vi-V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0">
            <a:extLst>
              <a:ext uri="{FF2B5EF4-FFF2-40B4-BE49-F238E27FC236}">
                <a16:creationId xmlns:a16="http://schemas.microsoft.com/office/drawing/2014/main" id="{81A0F737-2AE3-4CB6-BE7B-BCDBE4EE8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749" y="1074297"/>
            <a:ext cx="23953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I.Nhận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31">
            <a:extLst>
              <a:ext uri="{FF2B5EF4-FFF2-40B4-BE49-F238E27FC236}">
                <a16:creationId xmlns:a16="http://schemas.microsoft.com/office/drawing/2014/main" id="{6FB9BBFF-3A52-4B99-ADF6-032CE00AF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750" y="1469585"/>
            <a:ext cx="41918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32">
            <a:extLst>
              <a:ext uri="{FF2B5EF4-FFF2-40B4-BE49-F238E27FC236}">
                <a16:creationId xmlns:a16="http://schemas.microsoft.com/office/drawing/2014/main" id="{E78F741C-C4F8-4731-A2F4-01279C69E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749" y="1871222"/>
            <a:ext cx="97525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AutoNum type="alphaLcPeriod"/>
            </a:pPr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đội lớp 5A ghi biên bản để: 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6FF2A950-1996-4A6A-8B06-CC0BAAACD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749" y="4294370"/>
            <a:ext cx="1026579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Nhằm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thống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35">
            <a:extLst>
              <a:ext uri="{FF2B5EF4-FFF2-40B4-BE49-F238E27FC236}">
                <a16:creationId xmlns:a16="http://schemas.microsoft.com/office/drawing/2014/main" id="{7CA91263-20D1-485B-AEA3-38E17A574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750" y="2328422"/>
            <a:ext cx="1026579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</a:rPr>
              <a:t>* Nhớ: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</a:rPr>
              <a:t> - Sự việc đã xảy ra.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</a:rPr>
              <a:t> - Ý kiến của mọi người.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</a:rPr>
              <a:t> - Những điều đã thống nhất,…</a:t>
            </a:r>
          </a:p>
        </p:txBody>
      </p:sp>
    </p:spTree>
    <p:extLst>
      <p:ext uri="{BB962C8B-B14F-4D97-AF65-F5344CB8AC3E}">
        <p14:creationId xmlns:p14="http://schemas.microsoft.com/office/powerpoint/2010/main" val="10344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>
            <a:extLst>
              <a:ext uri="{FF2B5EF4-FFF2-40B4-BE49-F238E27FC236}">
                <a16:creationId xmlns:a16="http://schemas.microsoft.com/office/drawing/2014/main" id="{58AD4077-E380-43A6-B8E6-0E897993A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144" y="689007"/>
            <a:ext cx="24252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I.Nhận xét.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B859AA7D-2B83-40DC-9745-7AFF5B961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56" y="1063657"/>
            <a:ext cx="42441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 Box 13">
            <a:extLst>
              <a:ext uri="{FF2B5EF4-FFF2-40B4-BE49-F238E27FC236}">
                <a16:creationId xmlns:a16="http://schemas.microsoft.com/office/drawing/2014/main" id="{D3386D3C-9135-449D-8B16-4C7188BDD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57" y="1427195"/>
            <a:ext cx="1039386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b.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thúc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thúc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  <a:endParaRPr lang="en-US" altLang="vi-VN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5" name="Group 29">
            <a:extLst>
              <a:ext uri="{FF2B5EF4-FFF2-40B4-BE49-F238E27FC236}">
                <a16:creationId xmlns:a16="http://schemas.microsoft.com/office/drawing/2014/main" id="{E73FEA4E-846A-4330-AA1A-E8A9E8141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426487"/>
              </p:ext>
            </p:extLst>
          </p:nvPr>
        </p:nvGraphicFramePr>
        <p:xfrm>
          <a:off x="840557" y="2414620"/>
          <a:ext cx="10627193" cy="3700462"/>
        </p:xfrm>
        <a:graphic>
          <a:graphicData uri="http://schemas.openxmlformats.org/drawingml/2006/table">
            <a:tbl>
              <a:tblPr/>
              <a:tblGrid>
                <a:gridCol w="5291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5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142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MỞ ĐẦU</a:t>
                      </a:r>
                    </a:p>
                  </a:txBody>
                  <a:tcPr marT="45711" marB="45711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2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T="45711" marB="45711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1" marB="45711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 Box 24">
            <a:extLst>
              <a:ext uri="{FF2B5EF4-FFF2-40B4-BE49-F238E27FC236}">
                <a16:creationId xmlns:a16="http://schemas.microsoft.com/office/drawing/2014/main" id="{292259BC-27B8-4916-AACA-827F1B94D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024" y="3249308"/>
            <a:ext cx="2374709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5">
            <a:extLst>
              <a:ext uri="{FF2B5EF4-FFF2-40B4-BE49-F238E27FC236}">
                <a16:creationId xmlns:a16="http://schemas.microsoft.com/office/drawing/2014/main" id="{794B5EDF-AAED-4DB7-BC1A-D65904504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660" y="3249308"/>
            <a:ext cx="2618316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 Box 26">
            <a:extLst>
              <a:ext uri="{FF2B5EF4-FFF2-40B4-BE49-F238E27FC236}">
                <a16:creationId xmlns:a16="http://schemas.microsoft.com/office/drawing/2014/main" id="{56D7B8BE-E363-4CF8-BFE1-B816A3B96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0156" y="3917505"/>
            <a:ext cx="4125065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altLang="vi-V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altLang="vi-V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27">
            <a:extLst>
              <a:ext uri="{FF2B5EF4-FFF2-40B4-BE49-F238E27FC236}">
                <a16:creationId xmlns:a16="http://schemas.microsoft.com/office/drawing/2014/main" id="{0E74F785-688A-4B21-A696-46C8E6575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3688" y="3863093"/>
            <a:ext cx="543729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dung.</a:t>
            </a:r>
          </a:p>
        </p:txBody>
      </p:sp>
    </p:spTree>
    <p:extLst>
      <p:ext uri="{BB962C8B-B14F-4D97-AF65-F5344CB8AC3E}">
        <p14:creationId xmlns:p14="http://schemas.microsoft.com/office/powerpoint/2010/main" val="102927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7" grpId="0" animBg="1" autoUpdateAnimBg="0"/>
      <p:bldP spid="8" grpId="0" autoUpdateAnimBg="0"/>
      <p:bldP spid="9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21">
            <a:extLst>
              <a:ext uri="{FF2B5EF4-FFF2-40B4-BE49-F238E27FC236}">
                <a16:creationId xmlns:a16="http://schemas.microsoft.com/office/drawing/2014/main" id="{6C7405B3-8BC2-4A50-A28A-1D62DFE8C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346675"/>
              </p:ext>
            </p:extLst>
          </p:nvPr>
        </p:nvGraphicFramePr>
        <p:xfrm>
          <a:off x="1494612" y="3157059"/>
          <a:ext cx="9786597" cy="3062882"/>
        </p:xfrm>
        <a:graphic>
          <a:graphicData uri="http://schemas.openxmlformats.org/drawingml/2006/table">
            <a:tbl>
              <a:tblPr/>
              <a:tblGrid>
                <a:gridCol w="4896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97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493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 THÚC</a:t>
                      </a:r>
                    </a:p>
                  </a:txBody>
                  <a:tcPr marT="45709" marB="45709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79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T="45709" marB="45709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 Box 12">
            <a:extLst>
              <a:ext uri="{FF2B5EF4-FFF2-40B4-BE49-F238E27FC236}">
                <a16:creationId xmlns:a16="http://schemas.microsoft.com/office/drawing/2014/main" id="{58FAB5E1-9D43-4153-8E83-5207036F2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598" y="4756193"/>
            <a:ext cx="41975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 Box 13">
            <a:extLst>
              <a:ext uri="{FF2B5EF4-FFF2-40B4-BE49-F238E27FC236}">
                <a16:creationId xmlns:a16="http://schemas.microsoft.com/office/drawing/2014/main" id="{47415860-3FE0-41D6-AE78-3CCD42632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039" y="4688500"/>
            <a:ext cx="526915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5AD4D5A8-63CF-43AC-B451-42DC520E0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241" y="3964840"/>
            <a:ext cx="2121145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</a:p>
        </p:txBody>
      </p:sp>
      <p:sp>
        <p:nvSpPr>
          <p:cNvPr id="6" name="Text Box 15">
            <a:extLst>
              <a:ext uri="{FF2B5EF4-FFF2-40B4-BE49-F238E27FC236}">
                <a16:creationId xmlns:a16="http://schemas.microsoft.com/office/drawing/2014/main" id="{003B409E-29FC-419E-A05F-4DC69EEEF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0209" y="3957279"/>
            <a:ext cx="1990585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id="{DE482D47-0A73-4CA2-871B-6E70D25DC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398" y="590725"/>
            <a:ext cx="24037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I.Nhận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18">
            <a:extLst>
              <a:ext uri="{FF2B5EF4-FFF2-40B4-BE49-F238E27FC236}">
                <a16:creationId xmlns:a16="http://schemas.microsoft.com/office/drawing/2014/main" id="{DA28F4BF-C047-4CBA-89DA-A5AEF43D6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397" y="1124125"/>
            <a:ext cx="103016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33400" indent="-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biên bản đại hội chi đội (SGK trang 140, 141).</a:t>
            </a:r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F9382BAD-9D14-4DB2-85B8-557D34BE6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98" y="1581325"/>
            <a:ext cx="42065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2C8C04BC-F86B-4753-A0FC-1B93262BE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397" y="2024238"/>
            <a:ext cx="1030168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b.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thúc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thúc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  <a:endParaRPr lang="en-US" altLang="vi-VN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31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 autoUpdateAnimBg="0"/>
      <p:bldP spid="6" grpId="0" animBg="1" autoUpdateAnimBg="0"/>
    </p:bldLst>
  </p:timing>
</p:sld>
</file>

<file path=ppt/theme/theme1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2756F"/>
      </a:accent1>
      <a:accent2>
        <a:srgbClr val="BB7F48"/>
      </a:accent2>
      <a:accent3>
        <a:srgbClr val="81B0B9"/>
      </a:accent3>
      <a:accent4>
        <a:srgbClr val="52756F"/>
      </a:accent4>
      <a:accent5>
        <a:srgbClr val="BB7F48"/>
      </a:accent5>
      <a:accent6>
        <a:srgbClr val="81B0B9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千图</Template>
  <TotalTime>301</TotalTime>
  <Words>1526</Words>
  <Application>Microsoft Office PowerPoint</Application>
  <PresentationFormat>Màn hình rộng</PresentationFormat>
  <Paragraphs>178</Paragraphs>
  <Slides>22</Slides>
  <Notes>8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32" baseType="lpstr">
      <vt:lpstr>Arial</vt:lpstr>
      <vt:lpstr>Wingdings</vt:lpstr>
      <vt:lpstr>方正卡通简体</vt:lpstr>
      <vt:lpstr>Calibri</vt:lpstr>
      <vt:lpstr>等线</vt:lpstr>
      <vt:lpstr>方正有猫在_GBK</vt:lpstr>
      <vt:lpstr>UTM A&amp;S Graceland</vt:lpstr>
      <vt:lpstr>Times New Roman</vt:lpstr>
      <vt:lpstr>.VnTimeH</vt:lpstr>
      <vt:lpstr>PPT定制1801380800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演示文稿3</dc:title>
  <dc:creator>柚子设计</dc:creator>
  <cp:keywords>MC-PPT模板</cp:keywords>
  <cp:lastModifiedBy>Vip1815</cp:lastModifiedBy>
  <cp:revision>9</cp:revision>
  <dcterms:created xsi:type="dcterms:W3CDTF">2017-12-08T03:36:00Z</dcterms:created>
  <dcterms:modified xsi:type="dcterms:W3CDTF">2021-11-21T17:43:29Z</dcterms:modified>
  <cp:category>模板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