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audio2.wav" ContentType="audio/wav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91" r:id="rId2"/>
  </p:sldMasterIdLst>
  <p:notesMasterIdLst>
    <p:notesMasterId r:id="rId29"/>
  </p:notesMasterIdLst>
  <p:handoutMasterIdLst>
    <p:handoutMasterId r:id="rId30"/>
  </p:handoutMasterIdLst>
  <p:sldIdLst>
    <p:sldId id="3288" r:id="rId3"/>
    <p:sldId id="3449" r:id="rId4"/>
    <p:sldId id="3443" r:id="rId5"/>
    <p:sldId id="3448" r:id="rId6"/>
    <p:sldId id="3391" r:id="rId7"/>
    <p:sldId id="3450" r:id="rId8"/>
    <p:sldId id="259" r:id="rId9"/>
    <p:sldId id="262" r:id="rId10"/>
    <p:sldId id="258" r:id="rId11"/>
    <p:sldId id="261" r:id="rId12"/>
    <p:sldId id="260" r:id="rId13"/>
    <p:sldId id="263" r:id="rId14"/>
    <p:sldId id="269" r:id="rId15"/>
    <p:sldId id="266" r:id="rId16"/>
    <p:sldId id="264" r:id="rId17"/>
    <p:sldId id="265" r:id="rId18"/>
    <p:sldId id="267" r:id="rId19"/>
    <p:sldId id="3451" r:id="rId20"/>
    <p:sldId id="3454" r:id="rId21"/>
    <p:sldId id="256" r:id="rId22"/>
    <p:sldId id="275" r:id="rId23"/>
    <p:sldId id="3452" r:id="rId24"/>
    <p:sldId id="268" r:id="rId25"/>
    <p:sldId id="3453" r:id="rId26"/>
    <p:sldId id="270" r:id="rId27"/>
    <p:sldId id="3455" r:id="rId28"/>
  </p:sldIdLst>
  <p:sldSz cx="9145588" cy="5145088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2986" autoAdjust="0"/>
  </p:normalViewPr>
  <p:slideViewPr>
    <p:cSldViewPr>
      <p:cViewPr>
        <p:scale>
          <a:sx n="69" d="100"/>
          <a:sy n="69" d="100"/>
        </p:scale>
        <p:origin x="1584" y="744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0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35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83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8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0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92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33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0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1478C-ED6A-40B0-AACC-BE1D223FC8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3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1478C-ED6A-40B0-AACC-BE1D223FC8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30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1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更多模板下载地址：</a:t>
            </a:r>
            <a:r>
              <a:rPr lang="en-US" altLang="zh-CN"/>
              <a:t>http://www.pptvzaixian.com/shop/view28111.html</a:t>
            </a:r>
            <a:r>
              <a:rPr lang="zh-CN" altLang="en-US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6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7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7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1478C-ED6A-40B0-AACC-BE1D223FC8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56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919" y="1598313"/>
            <a:ext cx="7773750" cy="11028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37D6-E15F-4A6E-B7F8-512FF442AA73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D27C-230F-49EE-9252-E281D98D15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03395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95B8-A14E-4684-BD4F-6B870E3450CA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46FE-1C94-47D3-BAF0-AEE9699545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58459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86D-6C50-4B49-836B-EC681A33D2EC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AC7A-62D4-4EA5-B340-FA4727291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96079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80" y="1200521"/>
            <a:ext cx="4039301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9007" y="1200521"/>
            <a:ext cx="4039301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C211-09E5-4A82-AC1B-3F8B73A4A5AF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1348-61EE-4886-9E02-0370683265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1452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32" y="1151690"/>
            <a:ext cx="4042477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32" y="1631660"/>
            <a:ext cx="4042477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58AE-6CCE-4049-B480-D8C5EC46FFA5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4A18-67C2-4FD0-A100-196F8D1E82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45163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421-E111-44CE-95A6-69CD6C5DBF0E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859B-F952-49D1-9E93-8611D31933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313075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5394-EC05-4E00-89C9-5B85C32ADA1E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3832-504D-435C-ABD0-F346AC3511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9921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0" y="204851"/>
            <a:ext cx="3008835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71" y="204851"/>
            <a:ext cx="5112638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80" y="1076658"/>
            <a:ext cx="3008835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2509-E74F-460B-B1E1-BB8601D1BB99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CCDF-848D-4D34-9EDB-0D6FB96458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837399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3087053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2A1A-63DC-492F-A70A-CDE8A5A41C11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C60-1522-4178-BF97-DE98349150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659336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6BEF-3B64-48AF-BB92-8ACEBFFFED29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2F92-DF09-4935-BDA2-3E3285F731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31390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2021/11/21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6ED2-6B19-4D2A-A79B-79FDB654C9C0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166-2FCE-42BA-A4BD-CD4CA33063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85908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2021/11/21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14CA35A9-0357-460E-962B-B94A809590FE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F2D2CD-475B-47A4-8A4D-FDF7CA7E314F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2021/11/21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02BCFBA8-9716-4E10-BDF2-87AEDF74943F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3E172D-6C2F-475F-9943-F4183A18BB63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2021/11/21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6B8A79D5-CB76-4491-BFBB-AF33ECD615CC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67ABB9-FED6-48E2-80F9-01ECB01363B9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6565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03860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B18F99-A564-4A90-8530-09B2C8457D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0BDE0-A9B3-41BB-8EC7-8384DEB572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965" y="-1190477"/>
            <a:ext cx="2380953" cy="2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1" r:id="rId6"/>
    <p:sldLayoutId id="2147483987" r:id="rId7"/>
    <p:sldLayoutId id="2147483988" r:id="rId8"/>
    <p:sldLayoutId id="2147483990" r:id="rId9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80" y="206042"/>
            <a:ext cx="8231029" cy="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80" y="1200521"/>
            <a:ext cx="8231029" cy="33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69016-AAD3-41EA-86AD-8E6E65175B5E}" type="datetimeFigureOut">
              <a:rPr lang="es-ES"/>
              <a:pPr>
                <a:defRPr/>
              </a:pPr>
              <a:t>21/11/2021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C6F3E-B9F9-4B12-BDB0-5737B2B390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7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244" indent="-25724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slide" Target="slide2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slide" Target="slide24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slide" Target="slide25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slide" Target="slide7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CF936D-EED4-4E34-9898-C9084213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2844602" y="1242171"/>
            <a:ext cx="3245124" cy="110833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TOÁN</a:t>
            </a:r>
            <a:endParaRPr lang="zh-CN" altLang="en-US" sz="66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340572" y="2547105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3">
            <a:extLst>
              <a:ext uri="{FF2B5EF4-FFF2-40B4-BE49-F238E27FC236}">
                <a16:creationId xmlns:a16="http://schemas.microsoft.com/office/drawing/2014/main" id="{AB1F61E1-408D-4142-9C0F-126EAD3B89E8}"/>
              </a:ext>
            </a:extLst>
          </p:cNvPr>
          <p:cNvSpPr txBox="1"/>
          <p:nvPr/>
        </p:nvSpPr>
        <p:spPr>
          <a:xfrm>
            <a:off x="4411214" y="2940299"/>
            <a:ext cx="442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chemeClr val="bg1"/>
                </a:solidFill>
              </a:rPr>
              <a:t>Giáo</a:t>
            </a:r>
            <a:r>
              <a:rPr lang="en-US" altLang="zh-CN" i="1" dirty="0">
                <a:solidFill>
                  <a:schemeClr val="bg1"/>
                </a:solidFill>
              </a:rPr>
              <a:t> </a:t>
            </a:r>
            <a:r>
              <a:rPr lang="en-US" altLang="zh-CN" i="1" dirty="0" err="1">
                <a:solidFill>
                  <a:schemeClr val="bg1"/>
                </a:solidFill>
              </a:rPr>
              <a:t>viên</a:t>
            </a:r>
            <a:r>
              <a:rPr lang="en-US" altLang="zh-CN" i="1" dirty="0">
                <a:solidFill>
                  <a:schemeClr val="bg1"/>
                </a:solidFill>
              </a:rPr>
              <a:t>: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6D37A-7E92-41E4-9FE8-BD4C18A4E1C3}"/>
              </a:ext>
            </a:extLst>
          </p:cNvPr>
          <p:cNvSpPr txBox="1"/>
          <p:nvPr/>
        </p:nvSpPr>
        <p:spPr>
          <a:xfrm>
            <a:off x="3132634" y="162362"/>
            <a:ext cx="214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Tiểu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7" y="-119498"/>
            <a:ext cx="4085483" cy="32091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9051" y="138687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xét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Heiti SC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5672" y="937449"/>
            <a:ext cx="3200956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Khi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thập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100 ta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tìm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ngay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9" y="2131544"/>
            <a:ext cx="4659041" cy="320919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02693" y="3010298"/>
            <a:ext cx="38450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thập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100 ta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phẩy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sang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ngay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852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787254" y="633937"/>
            <a:ext cx="5110580" cy="12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Dựa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thập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10, 100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hãy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thập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1000. </a:t>
            </a:r>
          </a:p>
        </p:txBody>
      </p:sp>
      <p:pic>
        <p:nvPicPr>
          <p:cNvPr id="38" name="图片 10">
            <a:extLst>
              <a:ext uri="{FF2B5EF4-FFF2-40B4-BE49-F238E27FC236}">
                <a16:creationId xmlns:a16="http://schemas.microsoft.com/office/drawing/2014/main" id="{85EB6E64-6C68-45C2-AE82-DBE28FA7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4" y="2286708"/>
            <a:ext cx="5846182" cy="2858033"/>
          </a:xfrm>
          <a:prstGeom prst="rect">
            <a:avLst/>
          </a:prstGeom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338610" y="3165075"/>
            <a:ext cx="4743469" cy="12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thập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 1000 ta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phẩy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sang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09418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917" y="1174323"/>
            <a:ext cx="1034567" cy="10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5042" y="2208889"/>
            <a:ext cx="902258" cy="9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8338" y="1017415"/>
            <a:ext cx="973158" cy="9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6592" y="1888862"/>
            <a:ext cx="860582" cy="8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922617" y="2438620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5BB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rgbClr val="5BBE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07424" y="332444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5BB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2100" b="1" dirty="0">
              <a:solidFill>
                <a:srgbClr val="5BBE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01850" y="208574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5BB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rgbClr val="5BBE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53927" y="2998118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5BB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rgbClr val="5BBE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332502" y="309693"/>
            <a:ext cx="265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n w="635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ln w="635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 w="635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nhẩm</a:t>
            </a:r>
            <a:endParaRPr lang="zh-CN" altLang="en-US" sz="2400" b="1" dirty="0">
              <a:ln w="635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20380" y="2977033"/>
            <a:ext cx="2082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</a:rPr>
              <a:t>  1,35 x 10  =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103145" y="3869269"/>
            <a:ext cx="2311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</a:rPr>
              <a:t>  1,35 x 100 =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96244" y="2660018"/>
            <a:ext cx="2311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</a:rPr>
              <a:t>  1,35 x 1000 =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832863" y="3639276"/>
            <a:ext cx="24578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 1,35 x 10000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73079" y="2959476"/>
            <a:ext cx="1428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13,5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922498" y="3849158"/>
            <a:ext cx="1428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135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763745" y="2613777"/>
            <a:ext cx="1428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1350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7211135" y="4135651"/>
            <a:ext cx="1086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13500</a:t>
            </a:r>
          </a:p>
        </p:txBody>
      </p:sp>
    </p:spTree>
    <p:extLst>
      <p:ext uri="{BB962C8B-B14F-4D97-AF65-F5344CB8AC3E}">
        <p14:creationId xmlns:p14="http://schemas.microsoft.com/office/powerpoint/2010/main" val="54054390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99A2D5E-FAA1-4C29-B6D6-06496C19D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6" y="1059925"/>
            <a:ext cx="1599750" cy="28440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94" y="1059925"/>
            <a:ext cx="1599750" cy="2844002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6" y="87552"/>
            <a:ext cx="1477972" cy="9870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129CBE-521B-43BC-A8CF-6ACFE68FA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80" y="1059925"/>
            <a:ext cx="1599750" cy="2844002"/>
          </a:xfrm>
          <a:prstGeom prst="rect">
            <a:avLst/>
          </a:prstGeo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17710" y="593521"/>
            <a:ext cx="6859191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bg1"/>
                </a:solidFill>
              </a:rPr>
              <a:t>          </a:t>
            </a:r>
            <a:r>
              <a:rPr lang="en-US" sz="2700" b="1" dirty="0" err="1">
                <a:solidFill>
                  <a:schemeClr val="bg1"/>
                </a:solidFill>
              </a:rPr>
              <a:t>Muốn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nhân</a:t>
            </a:r>
            <a:r>
              <a:rPr lang="en-US" sz="2700" b="1" dirty="0">
                <a:solidFill>
                  <a:schemeClr val="bg1"/>
                </a:solidFill>
              </a:rPr>
              <a:t>                               </a:t>
            </a:r>
            <a:r>
              <a:rPr lang="en-US" sz="2700" b="1" dirty="0" err="1">
                <a:solidFill>
                  <a:schemeClr val="bg1"/>
                </a:solidFill>
              </a:rPr>
              <a:t>với</a:t>
            </a:r>
            <a:r>
              <a:rPr lang="en-US" sz="2700" b="1" dirty="0">
                <a:solidFill>
                  <a:schemeClr val="bg1"/>
                </a:solidFill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bg1"/>
                </a:solidFill>
              </a:rPr>
              <a:t>                                ta </a:t>
            </a:r>
            <a:r>
              <a:rPr lang="en-US" sz="2700" b="1" dirty="0" err="1">
                <a:solidFill>
                  <a:schemeClr val="bg1"/>
                </a:solidFill>
              </a:rPr>
              <a:t>phải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làm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như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thế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nào</a:t>
            </a:r>
            <a:r>
              <a:rPr lang="en-US" sz="2700" b="1" dirty="0">
                <a:solidFill>
                  <a:schemeClr val="bg1"/>
                </a:solidFill>
              </a:rPr>
              <a:t> ?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40183" y="3251351"/>
            <a:ext cx="6859191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700" b="1" dirty="0" err="1">
                <a:solidFill>
                  <a:schemeClr val="bg1"/>
                </a:solidFill>
              </a:rPr>
              <a:t>Muốn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nhân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một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số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thập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phân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với</a:t>
            </a:r>
            <a:r>
              <a:rPr lang="en-US" sz="2700" b="1" dirty="0">
                <a:solidFill>
                  <a:schemeClr val="bg1"/>
                </a:solidFill>
              </a:rPr>
              <a:t> 10, 100, 1000,…ta </a:t>
            </a:r>
            <a:r>
              <a:rPr lang="en-US" sz="2700" b="1" dirty="0" err="1">
                <a:solidFill>
                  <a:schemeClr val="bg1"/>
                </a:solidFill>
              </a:rPr>
              <a:t>chỉ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việc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chuyển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dấu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phẩy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của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số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đó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lần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lượt</a:t>
            </a:r>
            <a:r>
              <a:rPr lang="en-US" sz="2700" b="1" dirty="0">
                <a:solidFill>
                  <a:schemeClr val="bg1"/>
                </a:solidFill>
              </a:rPr>
              <a:t> sang </a:t>
            </a:r>
            <a:r>
              <a:rPr lang="en-US" sz="2700" b="1" dirty="0" err="1">
                <a:solidFill>
                  <a:schemeClr val="bg1"/>
                </a:solidFill>
              </a:rPr>
              <a:t>bên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phải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55116" y="593522"/>
            <a:ext cx="32659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FF0000"/>
                </a:solidFill>
              </a:rPr>
              <a:t>một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thập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phân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03510" y="1222281"/>
            <a:ext cx="262935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0EA00"/>
                </a:solidFill>
              </a:rPr>
              <a:t> </a:t>
            </a:r>
            <a:r>
              <a:rPr lang="en-US" sz="2700" b="1">
                <a:solidFill>
                  <a:srgbClr val="FF0000"/>
                </a:solidFill>
              </a:rPr>
              <a:t>10, 100, 1000,…</a:t>
            </a:r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724952" y="4082766"/>
            <a:ext cx="177195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FF0000"/>
                </a:solidFill>
              </a:rPr>
              <a:t>một</a:t>
            </a:r>
            <a:r>
              <a:rPr lang="en-US" sz="2700" b="1" dirty="0">
                <a:solidFill>
                  <a:srgbClr val="FF0000"/>
                </a:solidFill>
              </a:rPr>
              <a:t>, </a:t>
            </a:r>
            <a:r>
              <a:rPr lang="en-US" sz="2700" b="1" dirty="0" err="1">
                <a:solidFill>
                  <a:srgbClr val="FF0000"/>
                </a:solidFill>
              </a:rPr>
              <a:t>hai</a:t>
            </a:r>
            <a:r>
              <a:rPr lang="en-US" sz="2700" b="1" dirty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0EA00"/>
                </a:solidFill>
              </a:rPr>
              <a:t> </a:t>
            </a:r>
            <a:endParaRPr lang="en-US" sz="2700" dirty="0">
              <a:solidFill>
                <a:srgbClr val="F0EA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574989" y="4308916"/>
            <a:ext cx="291515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350" b="1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110936" y="4082766"/>
            <a:ext cx="1943437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FF0000"/>
                </a:solidFill>
              </a:rPr>
              <a:t>ba</a:t>
            </a:r>
            <a:r>
              <a:rPr lang="en-US" sz="2700" b="1" dirty="0">
                <a:solidFill>
                  <a:srgbClr val="FF0000"/>
                </a:solidFill>
              </a:rPr>
              <a:t>,...</a:t>
            </a:r>
            <a:r>
              <a:rPr lang="en-US" sz="2700" b="1" dirty="0" err="1">
                <a:solidFill>
                  <a:srgbClr val="FF0000"/>
                </a:solidFill>
              </a:rPr>
              <a:t>chữ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1107"/>
      </p:ext>
    </p:extLst>
  </p:cSld>
  <p:clrMapOvr>
    <a:masterClrMapping/>
  </p:clrMapOvr>
  <p:transition spd="med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1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1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2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5206F1A-7482-4DB0-A4CC-A5CA67495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56" y="264389"/>
            <a:ext cx="5981433" cy="42420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8" y="2225831"/>
            <a:ext cx="7545110" cy="29189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1B89CA0-5EE2-4219-AC06-FF21CA494C78}"/>
              </a:ext>
            </a:extLst>
          </p:cNvPr>
          <p:cNvSpPr txBox="1"/>
          <p:nvPr/>
        </p:nvSpPr>
        <p:spPr>
          <a:xfrm>
            <a:off x="2754844" y="2039092"/>
            <a:ext cx="3411511" cy="715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51" b="1" dirty="0">
                <a:solidFill>
                  <a:srgbClr val="5BBE97"/>
                </a:solidFill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THỰC HÀNH</a:t>
            </a:r>
            <a:endParaRPr lang="zh-CN" altLang="en-US" sz="4051" b="1" dirty="0">
              <a:solidFill>
                <a:srgbClr val="5BBE97"/>
              </a:solidFill>
              <a:latin typeface="Times New Roman" panose="02020603050405020304" pitchFamily="18" charset="0"/>
              <a:ea typeface="Heiti SC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7348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79" y="3324088"/>
            <a:ext cx="2049687" cy="2049687"/>
          </a:xfrm>
          <a:prstGeom prst="rect">
            <a:avLst/>
          </a:prstGeom>
        </p:spPr>
      </p:pic>
      <p:sp>
        <p:nvSpPr>
          <p:cNvPr id="34" name="TextBox 9">
            <a:extLst>
              <a:ext uri="{FF2B5EF4-FFF2-40B4-BE49-F238E27FC236}">
                <a16:creationId xmlns:a16="http://schemas.microsoft.com/office/drawing/2014/main" id="{43D15DE8-1BA6-4868-9800-581647B65004}"/>
              </a:ext>
            </a:extLst>
          </p:cNvPr>
          <p:cNvSpPr txBox="1"/>
          <p:nvPr/>
        </p:nvSpPr>
        <p:spPr>
          <a:xfrm>
            <a:off x="332502" y="309693"/>
            <a:ext cx="265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n w="635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n w="635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1(T57)</a:t>
            </a:r>
            <a:endParaRPr lang="zh-CN" altLang="en-US" sz="2400" b="1" dirty="0">
              <a:ln w="635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64602" y="1157805"/>
            <a:ext cx="177195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a. 1,4 x 10 =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18565" y="1729404"/>
            <a:ext cx="160047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2,1 x 100 =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88602" y="2308720"/>
            <a:ext cx="20005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7,2 x 1000 =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174760" y="1105042"/>
            <a:ext cx="5144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224486" y="1710739"/>
            <a:ext cx="7430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210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229667" y="2260594"/>
            <a:ext cx="8002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7200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242417" y="1105042"/>
            <a:ext cx="1943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b. 9,63 x 10 =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939309" y="1053517"/>
            <a:ext cx="6859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FFFF00"/>
                </a:solidFill>
              </a:rPr>
              <a:t>96,3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5282316" y="1625903"/>
            <a:ext cx="20005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25,08 x 100 =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6939309" y="1584976"/>
            <a:ext cx="857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2508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305044" y="2161516"/>
            <a:ext cx="20577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5,32 x 1000 =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993319" y="2121371"/>
            <a:ext cx="9145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5320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689199" y="3258407"/>
            <a:ext cx="22292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c. 5,328 x 10 =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4461156" y="3237029"/>
            <a:ext cx="9145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53,28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2832099" y="3758258"/>
            <a:ext cx="1943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4,061 x 100 =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4461157" y="3736726"/>
            <a:ext cx="857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FFFF00"/>
                </a:solidFill>
              </a:rPr>
              <a:t>406,1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717779" y="4279488"/>
            <a:ext cx="217207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0,894 x 1000 =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4575476" y="4256221"/>
            <a:ext cx="8002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</a:rPr>
              <a:t>894</a:t>
            </a:r>
          </a:p>
        </p:txBody>
      </p:sp>
    </p:spTree>
    <p:extLst>
      <p:ext uri="{BB962C8B-B14F-4D97-AF65-F5344CB8AC3E}">
        <p14:creationId xmlns:p14="http://schemas.microsoft.com/office/powerpoint/2010/main" val="3517797356"/>
      </p:ext>
    </p:extLst>
  </p:cSld>
  <p:clrMapOvr>
    <a:masterClrMapping/>
  </p:clrMapOvr>
  <p:transition spd="med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" presetID="2" presetClass="entr" presetSubtype="1" accel="13000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3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" presetID="2" presetClass="entr" presetSubtype="1" accel="1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3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FCD57E5-E905-48E1-8AEF-AA6AA42AE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56" y="962370"/>
            <a:ext cx="4028872" cy="5144393"/>
          </a:xfrm>
          <a:prstGeom prst="rect">
            <a:avLst/>
          </a:prstGeom>
        </p:spPr>
      </p:pic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604205" y="2096626"/>
            <a:ext cx="1543318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10,4 </a:t>
            </a:r>
            <a:r>
              <a:rPr lang="en-US" sz="2400" b="1" dirty="0" err="1">
                <a:solidFill>
                  <a:schemeClr val="bg1"/>
                </a:solidFill>
              </a:rPr>
              <a:t>dm</a:t>
            </a:r>
            <a:r>
              <a:rPr lang="en-US" sz="2400" b="1" dirty="0">
                <a:solidFill>
                  <a:schemeClr val="bg1"/>
                </a:solidFill>
              </a:rPr>
              <a:t> =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731907" y="2762042"/>
            <a:ext cx="1543318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12,6 m =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695871" y="3323389"/>
            <a:ext cx="1543318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0,856 m =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1731907" y="3988805"/>
            <a:ext cx="1543318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5,75 </a:t>
            </a:r>
            <a:r>
              <a:rPr lang="en-US" sz="2400" b="1" dirty="0" err="1">
                <a:solidFill>
                  <a:schemeClr val="bg1"/>
                </a:solidFill>
              </a:rPr>
              <a:t>dm</a:t>
            </a:r>
            <a:r>
              <a:rPr lang="en-US" sz="2400" b="1" dirty="0">
                <a:solidFill>
                  <a:schemeClr val="bg1"/>
                </a:solidFill>
              </a:rPr>
              <a:t> =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3347583" y="2089016"/>
            <a:ext cx="571599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?</a:t>
            </a:r>
            <a:r>
              <a:rPr lang="en-US" sz="2400" dirty="0"/>
              <a:t> 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3347583" y="2701077"/>
            <a:ext cx="571599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?</a:t>
            </a:r>
            <a:r>
              <a:rPr lang="en-US" sz="2400" dirty="0"/>
              <a:t> 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3347583" y="3292907"/>
            <a:ext cx="571599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/>
              <a:t>?</a:t>
            </a:r>
            <a:r>
              <a:rPr lang="en-US" sz="2400"/>
              <a:t> 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3367492" y="3988805"/>
            <a:ext cx="571599" cy="4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?</a:t>
            </a:r>
            <a:r>
              <a:rPr lang="en-US" sz="2400" dirty="0"/>
              <a:t> </a:t>
            </a:r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3137105" y="2016092"/>
            <a:ext cx="1714798" cy="557309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104 cm</a:t>
            </a:r>
          </a:p>
        </p:txBody>
      </p: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3193355" y="2618367"/>
            <a:ext cx="1714798" cy="628759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1260 cm</a:t>
            </a: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3193355" y="3266229"/>
            <a:ext cx="1714798" cy="514439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85,6 cm</a:t>
            </a:r>
          </a:p>
        </p:txBody>
      </p:sp>
      <p:sp>
        <p:nvSpPr>
          <p:cNvPr id="53" name="AutoShape 19"/>
          <p:cNvSpPr>
            <a:spLocks noChangeArrowheads="1"/>
          </p:cNvSpPr>
          <p:nvPr/>
        </p:nvSpPr>
        <p:spPr bwMode="auto">
          <a:xfrm>
            <a:off x="3239188" y="3916733"/>
            <a:ext cx="1771958" cy="514439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57,5 cm</a:t>
            </a:r>
          </a:p>
        </p:txBody>
      </p:sp>
      <p:sp>
        <p:nvSpPr>
          <p:cNvPr id="3" name="Rectangle 2"/>
          <p:cNvSpPr/>
          <p:nvPr/>
        </p:nvSpPr>
        <p:spPr>
          <a:xfrm>
            <a:off x="848079" y="273133"/>
            <a:ext cx="6142207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ti-mét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10,4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 12,6 m ;    0,856 m ;    5,75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7883989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0" y="3045985"/>
            <a:ext cx="2098756" cy="2098756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0996" y="526005"/>
            <a:ext cx="685919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v"/>
            </a:pP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3: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can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nhựa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chứa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10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lít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hoả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lít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hoả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0,8kg, can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rỗng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1,3kg.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can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hoả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lô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-gam?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96796" y="1583464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Tóm</a:t>
            </a:r>
            <a:r>
              <a:rPr lang="en-GB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tắt</a:t>
            </a:r>
            <a:r>
              <a:rPr lang="en-GB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39994" y="1640624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  : 0,8kg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82834" y="1926423"/>
            <a:ext cx="242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10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 : ….kg?  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2834" y="2212223"/>
            <a:ext cx="2313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Can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rỗng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:   1,3kg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940711" y="1758516"/>
            <a:ext cx="1200358" cy="6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Times New Roman" panose="02020603050405020304" pitchFamily="18" charset="0"/>
              </a:rPr>
              <a:t>…kg ?</a:t>
            </a:r>
          </a:p>
        </p:txBody>
      </p:sp>
      <p:sp>
        <p:nvSpPr>
          <p:cNvPr id="18" name="AutoShape 12"/>
          <p:cNvSpPr>
            <a:spLocks noChangeAspect="1"/>
          </p:cNvSpPr>
          <p:nvPr/>
        </p:nvSpPr>
        <p:spPr bwMode="auto">
          <a:xfrm rot="10768252" flipH="1">
            <a:off x="4752560" y="1696592"/>
            <a:ext cx="183388" cy="918132"/>
          </a:xfrm>
          <a:prstGeom prst="rightBrace">
            <a:avLst>
              <a:gd name="adj1" fmla="val 41698"/>
              <a:gd name="adj2" fmla="val 51204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0" hangingPunct="0"/>
            <a:endParaRPr lang="en-CA">
              <a:latin typeface="Times New Roman" panose="020206030504050203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678000" y="2901351"/>
            <a:ext cx="53430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en-GB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GB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giải</a:t>
            </a:r>
            <a:r>
              <a:rPr lang="en-GB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         </a:t>
            </a:r>
          </a:p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10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lít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hoả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lô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-gam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                                    		            0,8 x 10  =  8 (kg)		Can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dầu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hoả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lô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-gam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            		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8  +  1,3  =  9,3 (kg)		                           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9,3 kg</a:t>
            </a:r>
            <a:endParaRPr lang="en-C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0413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5206F1A-7482-4DB0-A4CC-A5CA67495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56" y="264389"/>
            <a:ext cx="5981433" cy="42420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8" y="2225831"/>
            <a:ext cx="7545110" cy="29189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1B89CA0-5EE2-4219-AC06-FF21CA494C78}"/>
              </a:ext>
            </a:extLst>
          </p:cNvPr>
          <p:cNvSpPr txBox="1"/>
          <p:nvPr/>
        </p:nvSpPr>
        <p:spPr>
          <a:xfrm>
            <a:off x="2754844" y="2039092"/>
            <a:ext cx="2969083" cy="715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1" b="1" i="0" u="none" strike="noStrike" kern="1200" cap="none" spc="0" normalizeH="0" baseline="0" noProof="0" dirty="0">
                <a:ln>
                  <a:noFill/>
                </a:ln>
                <a:solidFill>
                  <a:srgbClr val="5BBE97"/>
                </a:solidFill>
                <a:effectLst/>
                <a:uLnTx/>
                <a:uFillTx/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4051" b="1" i="0" u="none" strike="noStrike" kern="1200" cap="none" spc="0" normalizeH="0" baseline="0" noProof="0" dirty="0">
              <a:ln>
                <a:noFill/>
              </a:ln>
              <a:solidFill>
                <a:srgbClr val="5BBE97"/>
              </a:solidFill>
              <a:effectLst/>
              <a:uLnTx/>
              <a:uFillTx/>
              <a:latin typeface="Times New Roman" panose="02020603050405020304" pitchFamily="18" charset="0"/>
              <a:ea typeface="Heiti SC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204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99A2D5E-FAA1-4C29-B6D6-06496C19D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6" y="1059925"/>
            <a:ext cx="1599750" cy="28440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94" y="1059925"/>
            <a:ext cx="1599750" cy="2844002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6" y="87552"/>
            <a:ext cx="1477972" cy="9870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129CBE-521B-43BC-A8CF-6ACFE68FA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80" y="1059925"/>
            <a:ext cx="1599750" cy="2844002"/>
          </a:xfrm>
          <a:prstGeom prst="rect">
            <a:avLst/>
          </a:prstGeo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17710" y="593521"/>
            <a:ext cx="6859191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Muốn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nhân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với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 ta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phải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làm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như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thế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nào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40183" y="3251351"/>
            <a:ext cx="6859191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Muốn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nhân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một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với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10, 100, 1000,…ta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chỉ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việc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chuyển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phẩy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đó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lần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lượt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sang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bên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phải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55116" y="593522"/>
            <a:ext cx="32659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một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phân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03510" y="1222281"/>
            <a:ext cx="262935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0EA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10, 100, 1000,…</a:t>
            </a: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724952" y="4082766"/>
            <a:ext cx="177195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một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hai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0EA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0EA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574989" y="4308916"/>
            <a:ext cx="291515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110936" y="4082766"/>
            <a:ext cx="1943437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,...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95453"/>
      </p:ext>
    </p:extLst>
  </p:cSld>
  <p:clrMapOvr>
    <a:masterClrMapping/>
  </p:clrMapOvr>
  <p:transition spd="med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1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1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2" grpId="0"/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CF936D-EED4-4E34-9898-C9084213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86" y="367755"/>
            <a:ext cx="9138700" cy="514508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2700586" y="1276400"/>
            <a:ext cx="4320480" cy="110801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Kết</a:t>
            </a:r>
            <a:r>
              <a:rPr lang="en-US" altLang="zh-CN" sz="6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nối</a:t>
            </a:r>
            <a:endParaRPr lang="zh-CN" altLang="en-US" sz="66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340572" y="2547105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08362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04423" y="3058748"/>
            <a:ext cx="3349405" cy="202580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17 Pentágono">
            <a:hlinkClick r:id="rId2" action="ppaction://hlinksldjump"/>
          </p:cNvPr>
          <p:cNvSpPr/>
          <p:nvPr/>
        </p:nvSpPr>
        <p:spPr>
          <a:xfrm>
            <a:off x="6787723" y="303592"/>
            <a:ext cx="1006389" cy="44662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PLAY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1547" y="3598975"/>
            <a:ext cx="2755156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/>
            <a:r>
              <a:rPr lang="en-US" sz="3001" b="1" i="1">
                <a:solidFill>
                  <a:srgbClr val="F79646">
                    <a:lumMod val="75000"/>
                  </a:srgbClr>
                </a:solidFill>
                <a:latin typeface="Arial" charset="0"/>
                <a:ea typeface="+mn-ea"/>
              </a:rPr>
              <a:t>TRANG TRẠI VUI VẺ!!!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0833" y="2302431"/>
            <a:ext cx="594237" cy="7022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3379614" y="2248408"/>
            <a:ext cx="368337" cy="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726315" y="2301459"/>
            <a:ext cx="370426" cy="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298473" y="4301269"/>
            <a:ext cx="6623726" cy="7357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23810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1,25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600944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12,5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61405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125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6517610" y="249570"/>
            <a:ext cx="1007580" cy="4454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82" y="2883365"/>
            <a:ext cx="1192717" cy="11927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4294" y="2842657"/>
            <a:ext cx="1917532" cy="1217243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9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44798"/>
              <a:ext cx="2423612" cy="4988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b="1" i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Arial" charset="0"/>
                  <a:ea typeface="+mn-ea"/>
                </a:rPr>
                <a:t>Tuyệt vời!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38694" y="161846"/>
            <a:ext cx="1749560" cy="531065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983"/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1,25 x 10</a:t>
            </a:r>
          </a:p>
        </p:txBody>
      </p:sp>
    </p:spTree>
    <p:extLst>
      <p:ext uri="{BB962C8B-B14F-4D97-AF65-F5344CB8AC3E}">
        <p14:creationId xmlns:p14="http://schemas.microsoft.com/office/powerpoint/2010/main" val="8004899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0833" y="2302431"/>
            <a:ext cx="594237" cy="7022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3379614" y="2248408"/>
            <a:ext cx="368337" cy="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726315" y="2301459"/>
            <a:ext cx="370426" cy="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298473" y="4301269"/>
            <a:ext cx="6623726" cy="7357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609850" y="4409055"/>
            <a:ext cx="2013969" cy="540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7200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458296" y="4409055"/>
            <a:ext cx="2013969" cy="540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720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61405" y="4409055"/>
            <a:ext cx="2013969" cy="540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72000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6517610" y="249570"/>
            <a:ext cx="1007580" cy="4454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57" y="2696945"/>
            <a:ext cx="1404785" cy="15170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4294" y="2842657"/>
            <a:ext cx="1917532" cy="1217243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9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426127" y="4154884"/>
              <a:ext cx="1912440" cy="4988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b="1" i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Arial" charset="0"/>
                  <a:ea typeface="+mn-ea"/>
                </a:rPr>
                <a:t>Rất tốt!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38696" y="161846"/>
            <a:ext cx="1749560" cy="531065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983"/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7,2 x 100</a:t>
            </a:r>
          </a:p>
        </p:txBody>
      </p:sp>
    </p:spTree>
    <p:extLst>
      <p:ext uri="{BB962C8B-B14F-4D97-AF65-F5344CB8AC3E}">
        <p14:creationId xmlns:p14="http://schemas.microsoft.com/office/powerpoint/2010/main" val="38873567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0833" y="2302431"/>
            <a:ext cx="594237" cy="7022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3379614" y="2248408"/>
            <a:ext cx="368337" cy="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726315" y="2301459"/>
            <a:ext cx="370426" cy="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298473" y="4301269"/>
            <a:ext cx="6623726" cy="7357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23810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12,5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600944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125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61405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1250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6517610" y="249570"/>
            <a:ext cx="1007580" cy="4454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6" y="2842657"/>
            <a:ext cx="1142950" cy="12741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4294" y="2842657"/>
            <a:ext cx="1917532" cy="1217243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9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44798"/>
              <a:ext cx="2423612" cy="4988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b="1" i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Arial" charset="0"/>
                  <a:ea typeface="+mn-ea"/>
                </a:rPr>
                <a:t>Giỏi quá!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851010" y="161846"/>
            <a:ext cx="3124937" cy="531065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983"/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12,5dm =……cm</a:t>
            </a:r>
          </a:p>
        </p:txBody>
      </p:sp>
    </p:spTree>
    <p:extLst>
      <p:ext uri="{BB962C8B-B14F-4D97-AF65-F5344CB8AC3E}">
        <p14:creationId xmlns:p14="http://schemas.microsoft.com/office/powerpoint/2010/main" val="16523168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0833" y="2302431"/>
            <a:ext cx="594237" cy="7022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3379614" y="2248408"/>
            <a:ext cx="368337" cy="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726315" y="2301459"/>
            <a:ext cx="370426" cy="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298473" y="4301269"/>
            <a:ext cx="6623726" cy="7357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23810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55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61404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5500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603352" y="4409055"/>
            <a:ext cx="2013969" cy="540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550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6517610" y="249570"/>
            <a:ext cx="1007580" cy="4454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6" y="2891621"/>
            <a:ext cx="1142950" cy="11762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4294" y="2842657"/>
            <a:ext cx="1917532" cy="1217243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9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44798"/>
              <a:ext cx="2423612" cy="4988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b="1" i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Arial" charset="0"/>
                  <a:ea typeface="+mn-ea"/>
                </a:rPr>
                <a:t>Giỏi quá!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15130" y="161846"/>
            <a:ext cx="2996697" cy="531065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983"/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5,5km = ……..m</a:t>
            </a:r>
          </a:p>
        </p:txBody>
      </p:sp>
    </p:spTree>
    <p:extLst>
      <p:ext uri="{BB962C8B-B14F-4D97-AF65-F5344CB8AC3E}">
        <p14:creationId xmlns:p14="http://schemas.microsoft.com/office/powerpoint/2010/main" val="23219704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0833" y="2302431"/>
            <a:ext cx="594237" cy="7022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3379614" y="2248408"/>
            <a:ext cx="368337" cy="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726315" y="2301459"/>
            <a:ext cx="370426" cy="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298473" y="4301269"/>
            <a:ext cx="6623726" cy="7357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609850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450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458296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45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61405" y="4409055"/>
            <a:ext cx="2013969" cy="540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701" b="1" dirty="0">
                <a:solidFill>
                  <a:prstClr val="black"/>
                </a:solidFill>
                <a:latin typeface="Calibri"/>
              </a:rPr>
              <a:t>4500</a:t>
            </a:r>
            <a:endParaRPr lang="es-ES" sz="2701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6517610" y="249570"/>
            <a:ext cx="1007580" cy="4454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1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92" y="2696945"/>
            <a:ext cx="1345515" cy="15170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4294" y="2842657"/>
            <a:ext cx="1917532" cy="1217243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9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243274" y="4024508"/>
              <a:ext cx="2278143" cy="8418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1725" b="1" i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Arial" charset="0"/>
                  <a:ea typeface="+mn-ea"/>
                </a:rPr>
                <a:t>Tuyệt vời!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1237"/>
            <a:ext cx="5940946" cy="992858"/>
          </a:xfrm>
          <a:prstGeom prst="rect">
            <a:avLst/>
          </a:prstGeom>
          <a:noFill/>
        </p:spPr>
        <p:txBody>
          <a:bodyPr wrap="square" lIns="68601" tIns="34301" rIns="68601" bIns="343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983"/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Một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bao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gạo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nặng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10kg.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Hỏi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4,5 bao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gạo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nặng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bao </a:t>
            </a:r>
            <a:r>
              <a:rPr lang="en-US" sz="3001" b="1" dirty="0" err="1">
                <a:ln/>
                <a:solidFill>
                  <a:srgbClr val="FF0000"/>
                </a:solidFill>
                <a:latin typeface="Arial" charset="0"/>
                <a:ea typeface="+mn-ea"/>
              </a:rPr>
              <a:t>nhiêu</a:t>
            </a:r>
            <a:r>
              <a:rPr lang="en-US" sz="3001" b="1" dirty="0">
                <a:ln/>
                <a:solidFill>
                  <a:srgbClr val="FF0000"/>
                </a:solidFill>
                <a:latin typeface="Arial" charset="0"/>
                <a:ea typeface="+mn-ea"/>
              </a:rPr>
              <a:t> kg?</a:t>
            </a:r>
          </a:p>
        </p:txBody>
      </p:sp>
    </p:spTree>
    <p:extLst>
      <p:ext uri="{BB962C8B-B14F-4D97-AF65-F5344CB8AC3E}">
        <p14:creationId xmlns:p14="http://schemas.microsoft.com/office/powerpoint/2010/main" val="26680094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CF936D-EED4-4E34-9898-C9084213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" y="372797"/>
            <a:ext cx="9138700" cy="514508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252314" y="998277"/>
            <a:ext cx="9138700" cy="92334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Hẹn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gặp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lại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các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em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!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340572" y="2547105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25320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原创设计师QQ598969553            _2"/>
          <p:cNvSpPr>
            <a:spLocks noChangeArrowheads="1"/>
          </p:cNvSpPr>
          <p:nvPr/>
        </p:nvSpPr>
        <p:spPr bwMode="auto">
          <a:xfrm>
            <a:off x="704116" y="952548"/>
            <a:ext cx="4861890" cy="3388415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60" tIns="34280" rIns="68560" bIns="34280" anchor="ctr"/>
          <a:lstStyle/>
          <a:p>
            <a:endParaRPr lang="zh-CN" altLang="en-US" sz="128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原创设计师QQ598969553            _3"/>
          <p:cNvSpPr>
            <a:spLocks noChangeArrowheads="1"/>
          </p:cNvSpPr>
          <p:nvPr/>
        </p:nvSpPr>
        <p:spPr bwMode="auto">
          <a:xfrm>
            <a:off x="794713" y="3684332"/>
            <a:ext cx="683480" cy="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0" tIns="34280" rIns="68560" bIns="34280">
            <a:spAutoFit/>
          </a:bodyPr>
          <a:lstStyle/>
          <a:p>
            <a:pPr algn="ctr"/>
            <a:r>
              <a:rPr lang="en-US" altLang="zh-CN" sz="128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1,2 x 2</a:t>
            </a:r>
            <a:endParaRPr lang="zh-CN" altLang="en-US" sz="1280" b="1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0" name="原创设计师QQ598969553            _4"/>
          <p:cNvSpPr>
            <a:spLocks noChangeArrowheads="1"/>
          </p:cNvSpPr>
          <p:nvPr/>
        </p:nvSpPr>
        <p:spPr bwMode="auto">
          <a:xfrm>
            <a:off x="1592964" y="2896544"/>
            <a:ext cx="784470" cy="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0" tIns="34280" rIns="68560" bIns="34280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</a:pPr>
            <a:r>
              <a:rPr lang="en-US" altLang="zh-CN" sz="128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12,5 x 2</a:t>
            </a:r>
            <a:endParaRPr lang="zh-CN" altLang="en-US" sz="1280" b="1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原创设计师QQ598969553            _5"/>
          <p:cNvSpPr>
            <a:spLocks noChangeArrowheads="1"/>
          </p:cNvSpPr>
          <p:nvPr/>
        </p:nvSpPr>
        <p:spPr bwMode="auto">
          <a:xfrm>
            <a:off x="2546049" y="2086546"/>
            <a:ext cx="784470" cy="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0" tIns="34280" rIns="68560" bIns="34280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</a:pPr>
            <a:r>
              <a:rPr lang="en-US" altLang="zh-CN" sz="128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8,07 x 5</a:t>
            </a:r>
            <a:endParaRPr lang="zh-CN" altLang="en-US" sz="128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原创设计师QQ598969553            _6"/>
          <p:cNvSpPr>
            <a:spLocks noChangeArrowheads="1"/>
          </p:cNvSpPr>
          <p:nvPr/>
        </p:nvSpPr>
        <p:spPr bwMode="auto">
          <a:xfrm>
            <a:off x="3492974" y="1254336"/>
            <a:ext cx="834163" cy="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0" tIns="34280" rIns="68560" bIns="34280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altLang="zh-CN" sz="128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4,5 x 10 </a:t>
            </a:r>
            <a:endParaRPr lang="zh-CN" altLang="en-US" sz="1280" b="1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" name="原创设计师QQ598969553            _7"/>
          <p:cNvSpPr>
            <a:spLocks noChangeArrowheads="1"/>
          </p:cNvSpPr>
          <p:nvPr/>
        </p:nvSpPr>
        <p:spPr bwMode="auto">
          <a:xfrm>
            <a:off x="3838415" y="2018017"/>
            <a:ext cx="590363" cy="3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0" tIns="34280" rIns="68560" bIns="34280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778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45</a:t>
            </a:r>
            <a:endParaRPr lang="zh-CN" altLang="en-US" sz="128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原创设计师QQ598969553            _8"/>
          <p:cNvSpPr>
            <a:spLocks noChangeArrowheads="1"/>
          </p:cNvSpPr>
          <p:nvPr/>
        </p:nvSpPr>
        <p:spPr bwMode="auto">
          <a:xfrm>
            <a:off x="2002849" y="3633513"/>
            <a:ext cx="683481" cy="3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0" tIns="34280" rIns="68560" bIns="34280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778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25</a:t>
            </a:r>
            <a:endParaRPr lang="zh-CN" altLang="en-US" sz="128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原创设计师QQ598969553            _9"/>
          <p:cNvSpPr>
            <a:spLocks noChangeArrowheads="1"/>
          </p:cNvSpPr>
          <p:nvPr/>
        </p:nvSpPr>
        <p:spPr bwMode="auto">
          <a:xfrm>
            <a:off x="972394" y="4427781"/>
            <a:ext cx="2513727" cy="3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80" rIns="68560" bIns="34280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778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2,4</a:t>
            </a:r>
            <a:endParaRPr lang="zh-CN" altLang="en-US" sz="128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5" y="13278652"/>
            <a:ext cx="1482061" cy="383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EB14D4-033D-4BD3-9072-0CC30D1C186C}"/>
              </a:ext>
            </a:extLst>
          </p:cNvPr>
          <p:cNvSpPr txBox="1"/>
          <p:nvPr/>
        </p:nvSpPr>
        <p:spPr>
          <a:xfrm>
            <a:off x="2975293" y="29310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40,35</a:t>
            </a:r>
          </a:p>
        </p:txBody>
      </p:sp>
    </p:spTree>
    <p:extLst>
      <p:ext uri="{BB962C8B-B14F-4D97-AF65-F5344CB8AC3E}">
        <p14:creationId xmlns:p14="http://schemas.microsoft.com/office/powerpoint/2010/main" val="306073767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8" grpId="0"/>
      <p:bldP spid="29" grpId="0"/>
      <p:bldP spid="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CF936D-EED4-4E34-9898-C9084213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36" y="340296"/>
            <a:ext cx="9138700" cy="51450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212859"/>
            <a:ext cx="9658038" cy="461683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Bài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: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Nhân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một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số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thập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phân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với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10, 100, 1000,…</a:t>
            </a:r>
            <a:endParaRPr lang="zh-CN" altLang="en-US" sz="24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2788652" y="235250"/>
            <a:ext cx="3245124" cy="769460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TOÁN</a:t>
            </a:r>
            <a:endParaRPr lang="zh-CN" altLang="en-US" sz="44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340572" y="2547105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07713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s_2"/>
          <p:cNvSpPr txBox="1"/>
          <p:nvPr>
            <p:custDataLst>
              <p:tags r:id="rId1"/>
            </p:custDataLst>
          </p:nvPr>
        </p:nvSpPr>
        <p:spPr>
          <a:xfrm>
            <a:off x="773944" y="2422234"/>
            <a:ext cx="3006762" cy="4770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Yêu</a:t>
            </a:r>
            <a:r>
              <a:rPr lang="en-US" altLang="zh-CN" sz="31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1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cầu</a:t>
            </a:r>
            <a:r>
              <a:rPr lang="en-US" altLang="zh-CN" sz="31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1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cần</a:t>
            </a:r>
            <a:r>
              <a:rPr lang="en-US" altLang="zh-CN" sz="31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1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đạt</a:t>
            </a:r>
            <a:endParaRPr lang="zh-CN" altLang="en-US" sz="31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id="{AD4D6BEC-2488-46EE-95AC-728E82F8093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005801" y="1307210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BACC2EF8-0F61-4559-8A7C-24629238209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05801" y="2023393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8" name="MH_Other_3">
            <a:extLst>
              <a:ext uri="{FF2B5EF4-FFF2-40B4-BE49-F238E27FC236}">
                <a16:creationId xmlns:a16="http://schemas.microsoft.com/office/drawing/2014/main" id="{0B98F20B-C700-49E7-8B55-C2C518E5511D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005801" y="2739575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" name="MH_Other_4">
            <a:extLst>
              <a:ext uri="{FF2B5EF4-FFF2-40B4-BE49-F238E27FC236}">
                <a16:creationId xmlns:a16="http://schemas.microsoft.com/office/drawing/2014/main" id="{84F95C9B-0114-4B0B-87F9-4288AB60AE28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005801" y="3455758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7513" y="1132384"/>
            <a:ext cx="3782784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Nắm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được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nhân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một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STP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với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10; 100; 1000;….</a:t>
            </a:r>
          </a:p>
          <a:p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31" name="MH_Text_2">
            <a:extLst>
              <a:ext uri="{FF2B5EF4-FFF2-40B4-BE49-F238E27FC236}">
                <a16:creationId xmlns:a16="http://schemas.microsoft.com/office/drawing/2014/main" id="{49C940A4-C146-45CD-9E7E-F6318DEB9DD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7513" y="2102480"/>
            <a:ext cx="3710775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Thực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nhẩm</a:t>
            </a:r>
            <a:endParaRPr lang="en-US" altLang="zh-CN" sz="2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3">
            <a:extLst>
              <a:ext uri="{FF2B5EF4-FFF2-40B4-BE49-F238E27FC236}">
                <a16:creationId xmlns:a16="http://schemas.microsoft.com/office/drawing/2014/main" id="{42EC4166-1FFC-4CD6-8B7D-FEAE46308B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18704" y="2818662"/>
            <a:ext cx="4430855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Viết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các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số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đô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dưới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đơn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vị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cm</a:t>
            </a:r>
          </a:p>
        </p:txBody>
      </p:sp>
      <p:sp>
        <p:nvSpPr>
          <p:cNvPr id="33" name="MH_Text_4">
            <a:extLst>
              <a:ext uri="{FF2B5EF4-FFF2-40B4-BE49-F238E27FC236}">
                <a16:creationId xmlns:a16="http://schemas.microsoft.com/office/drawing/2014/main" id="{7B141771-CD6C-42C6-AB44-CCD8C83E74F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7514" y="3534845"/>
            <a:ext cx="398973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Vận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dụng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giải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toán</a:t>
            </a:r>
            <a:endParaRPr lang="en-US" altLang="zh-CN" sz="2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3778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5206F1A-7482-4DB0-A4CC-A5CA67495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56" y="264389"/>
            <a:ext cx="5981433" cy="42420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8" y="2225831"/>
            <a:ext cx="7545110" cy="29189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1B89CA0-5EE2-4219-AC06-FF21CA494C78}"/>
              </a:ext>
            </a:extLst>
          </p:cNvPr>
          <p:cNvSpPr txBox="1"/>
          <p:nvPr/>
        </p:nvSpPr>
        <p:spPr>
          <a:xfrm>
            <a:off x="2754844" y="2039092"/>
            <a:ext cx="3084499" cy="715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1" b="1" i="0" u="none" strike="noStrike" kern="1200" cap="none" spc="0" normalizeH="0" baseline="0" noProof="0" dirty="0">
                <a:ln>
                  <a:noFill/>
                </a:ln>
                <a:solidFill>
                  <a:srgbClr val="5BBE97"/>
                </a:solidFill>
                <a:effectLst/>
                <a:uLnTx/>
                <a:uFillTx/>
                <a:latin typeface="Times New Roman" panose="02020603050405020304" pitchFamily="18" charset="0"/>
                <a:ea typeface="Heiti SC" panose="03000509000000000000" pitchFamily="65" charset="-122"/>
                <a:cs typeface="Times New Roman" panose="02020603050405020304" pitchFamily="18" charset="0"/>
              </a:rPr>
              <a:t>KHÁM PHÁ</a:t>
            </a:r>
            <a:endParaRPr kumimoji="0" lang="zh-CN" altLang="en-US" sz="4051" b="1" i="0" u="none" strike="noStrike" kern="1200" cap="none" spc="0" normalizeH="0" baseline="0" noProof="0" dirty="0">
              <a:ln>
                <a:noFill/>
              </a:ln>
              <a:solidFill>
                <a:srgbClr val="5BBE97"/>
              </a:solidFill>
              <a:effectLst/>
              <a:uLnTx/>
              <a:uFillTx/>
              <a:latin typeface="Times New Roman" panose="02020603050405020304" pitchFamily="18" charset="0"/>
              <a:ea typeface="Heiti SC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7699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3848" y="328396"/>
            <a:ext cx="1371838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u="sng">
                <a:solidFill>
                  <a:schemeClr val="bg1"/>
                </a:solidFill>
              </a:rPr>
              <a:t>a) Ví dụ</a:t>
            </a:r>
            <a:r>
              <a:rPr lang="en-US" sz="1350" b="1" u="sng">
                <a:solidFill>
                  <a:schemeClr val="bg1"/>
                </a:solidFill>
              </a:rPr>
              <a:t> </a:t>
            </a:r>
            <a:r>
              <a:rPr lang="en-US" sz="2400" b="1" u="sng">
                <a:solidFill>
                  <a:schemeClr val="bg1"/>
                </a:solidFill>
              </a:rPr>
              <a:t>1: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050899" y="1871714"/>
            <a:ext cx="1943437" cy="342960"/>
          </a:xfrm>
          <a:prstGeom prst="rect">
            <a:avLst/>
          </a:prstGeom>
          <a:solidFill>
            <a:srgbClr val="FDA1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</a:rPr>
              <a:t>27, 867  x 10 =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708537" y="557035"/>
            <a:ext cx="228640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21782" y="1128635"/>
            <a:ext cx="11432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846670" y="1128635"/>
            <a:ext cx="489431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78942" y="1128635"/>
            <a:ext cx="676392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867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336102" y="1471595"/>
            <a:ext cx="676392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27676" y="1528754"/>
            <a:ext cx="422745" cy="1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1707343" y="1871714"/>
            <a:ext cx="11431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679061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221782" y="1871714"/>
            <a:ext cx="11432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765100" y="571947"/>
            <a:ext cx="1943437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27, 867  x 10 = 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051496" y="1871714"/>
            <a:ext cx="971719" cy="342960"/>
          </a:xfrm>
          <a:prstGeom prst="rect">
            <a:avLst/>
          </a:prstGeom>
          <a:solidFill>
            <a:srgbClr val="FCA2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</a:rPr>
              <a:t>278,67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964263" y="2443313"/>
            <a:ext cx="7659430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 err="1">
                <a:solidFill>
                  <a:schemeClr val="bg1"/>
                </a:solidFill>
              </a:rPr>
              <a:t>thành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 ?         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079778" y="2443313"/>
            <a:ext cx="971719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278,67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307223" y="3129232"/>
            <a:ext cx="6230431" cy="74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Nếu</a:t>
            </a:r>
            <a:r>
              <a:rPr lang="en-US" sz="2400" b="1" dirty="0">
                <a:solidFill>
                  <a:schemeClr val="bg1"/>
                </a:solidFill>
              </a:rPr>
              <a:t> ta </a:t>
            </a:r>
            <a:r>
              <a:rPr lang="en-US" sz="2400" b="1" dirty="0" err="1">
                <a:solidFill>
                  <a:schemeClr val="bg1"/>
                </a:solidFill>
              </a:rPr>
              <a:t>chuyển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dấu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phẩy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             sang </a:t>
            </a:r>
          </a:p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bên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chữ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ta 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         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907701" y="2443313"/>
            <a:ext cx="1200358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27,867   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5479897" y="3129232"/>
            <a:ext cx="1200358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27, 867   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2507581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2336101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2050302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1878822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1707342" y="1871714"/>
            <a:ext cx="228640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4965458" y="3472192"/>
            <a:ext cx="1314678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100" b="1">
                <a:solidFill>
                  <a:schemeClr val="bg1"/>
                </a:solidFill>
              </a:rPr>
              <a:t>278 67</a:t>
            </a:r>
          </a:p>
        </p:txBody>
      </p:sp>
      <p:sp>
        <p:nvSpPr>
          <p:cNvPr id="32" name="Text Box 89"/>
          <p:cNvSpPr txBox="1">
            <a:spLocks noChangeArrowheads="1"/>
          </p:cNvSpPr>
          <p:nvPr/>
        </p:nvSpPr>
        <p:spPr bwMode="auto">
          <a:xfrm>
            <a:off x="5594217" y="2942355"/>
            <a:ext cx="3429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</a:rPr>
              <a:t> ,</a:t>
            </a:r>
          </a:p>
        </p:txBody>
      </p:sp>
    </p:spTree>
    <p:extLst>
      <p:ext uri="{BB962C8B-B14F-4D97-AF65-F5344CB8AC3E}">
        <p14:creationId xmlns:p14="http://schemas.microsoft.com/office/powerpoint/2010/main" val="363008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60822AD-2810-4D2D-93CA-9AAF113A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" y="348"/>
            <a:ext cx="4359095" cy="3091466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5073" y="821518"/>
            <a:ext cx="3200956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Khi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thập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10 ta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tìm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ngay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  <a:r>
              <a:rPr lang="en-US" sz="33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660822AD-2810-4D2D-93CA-9AAF113A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08" y="1760967"/>
            <a:ext cx="4892916" cy="3470051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58809" y="2647415"/>
            <a:ext cx="39247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thập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10 ta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phẩy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sang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ngay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11044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559584" y="384231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zh-CN" sz="2100" b="1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zh-CN" sz="2100" b="1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2100" b="1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488261" y="674807"/>
            <a:ext cx="1943437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53,286  x 100 = 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546018" y="674807"/>
            <a:ext cx="228640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944943" y="1417886"/>
            <a:ext cx="1028879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/>
              <a:t>53,286  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59263" y="1818005"/>
            <a:ext cx="1028879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/>
              <a:t>100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059263" y="1760845"/>
            <a:ext cx="171480" cy="2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/>
              <a:t>x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773464" y="2160965"/>
            <a:ext cx="1096756" cy="107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716304" y="2218124"/>
            <a:ext cx="1257518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/>
              <a:t>5328,600  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2701" y="2218124"/>
            <a:ext cx="1943437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53,286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x 100 = 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946138" y="2218124"/>
            <a:ext cx="857399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</a:rPr>
              <a:t>5328 6</a:t>
            </a:r>
          </a:p>
        </p:txBody>
      </p:sp>
      <p:sp>
        <p:nvSpPr>
          <p:cNvPr id="32" name="Rectangle 79"/>
          <p:cNvSpPr>
            <a:spLocks noChangeArrowheads="1"/>
          </p:cNvSpPr>
          <p:nvPr/>
        </p:nvSpPr>
        <p:spPr bwMode="auto">
          <a:xfrm>
            <a:off x="2030384" y="3075523"/>
            <a:ext cx="7659430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              </a:t>
            </a:r>
            <a:r>
              <a:rPr lang="en-US" sz="2400" b="1" dirty="0" err="1">
                <a:solidFill>
                  <a:schemeClr val="bg1"/>
                </a:solidFill>
              </a:rPr>
              <a:t>thành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 ?         </a:t>
            </a:r>
          </a:p>
        </p:txBody>
      </p:sp>
      <p:sp>
        <p:nvSpPr>
          <p:cNvPr id="33" name="Rectangle 80"/>
          <p:cNvSpPr>
            <a:spLocks noChangeArrowheads="1"/>
          </p:cNvSpPr>
          <p:nvPr/>
        </p:nvSpPr>
        <p:spPr bwMode="auto">
          <a:xfrm>
            <a:off x="6203059" y="3075523"/>
            <a:ext cx="971719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5328,6</a:t>
            </a:r>
          </a:p>
        </p:txBody>
      </p:sp>
      <p:sp>
        <p:nvSpPr>
          <p:cNvPr id="34" name="Rectangle 81"/>
          <p:cNvSpPr>
            <a:spLocks noChangeArrowheads="1"/>
          </p:cNvSpPr>
          <p:nvPr/>
        </p:nvSpPr>
        <p:spPr bwMode="auto">
          <a:xfrm>
            <a:off x="4030982" y="3075523"/>
            <a:ext cx="1200358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53,286</a:t>
            </a:r>
            <a:r>
              <a:rPr lang="en-US" sz="2400" b="1" dirty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35" name="Rectangle 82"/>
          <p:cNvSpPr>
            <a:spLocks noChangeArrowheads="1"/>
          </p:cNvSpPr>
          <p:nvPr/>
        </p:nvSpPr>
        <p:spPr bwMode="auto">
          <a:xfrm>
            <a:off x="2373344" y="3704283"/>
            <a:ext cx="6630551" cy="74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FF00"/>
                </a:solidFill>
              </a:rPr>
              <a:t>Nếu</a:t>
            </a:r>
            <a:r>
              <a:rPr lang="en-US" sz="2400" b="1" dirty="0">
                <a:solidFill>
                  <a:srgbClr val="FFFF00"/>
                </a:solidFill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</a:rPr>
              <a:t>chuyển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dấu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phẩy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của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</a:t>
            </a:r>
            <a:r>
              <a:rPr lang="en-US" sz="2400" b="1" dirty="0">
                <a:solidFill>
                  <a:srgbClr val="FFFF00"/>
                </a:solidFill>
              </a:rPr>
              <a:t>             sang </a:t>
            </a:r>
          </a:p>
          <a:p>
            <a:pPr eaLnBrk="1" hangingPunct="1"/>
            <a:r>
              <a:rPr lang="en-US" sz="2400" b="1" dirty="0" err="1">
                <a:solidFill>
                  <a:srgbClr val="FFFF00"/>
                </a:solidFill>
              </a:rPr>
              <a:t>bên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phải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hai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</a:t>
            </a:r>
            <a:r>
              <a:rPr lang="en-US" sz="2400" b="1" dirty="0">
                <a:solidFill>
                  <a:srgbClr val="FFFF00"/>
                </a:solidFill>
              </a:rPr>
              <a:t> ta 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         </a:t>
            </a:r>
          </a:p>
        </p:txBody>
      </p:sp>
      <p:sp>
        <p:nvSpPr>
          <p:cNvPr id="36" name="Rectangle 85"/>
          <p:cNvSpPr>
            <a:spLocks noChangeArrowheads="1"/>
          </p:cNvSpPr>
          <p:nvPr/>
        </p:nvSpPr>
        <p:spPr bwMode="auto">
          <a:xfrm>
            <a:off x="6431699" y="3704282"/>
            <a:ext cx="1200358" cy="3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53</a:t>
            </a: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286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7" name="Rectangle 86"/>
          <p:cNvSpPr>
            <a:spLocks noChangeArrowheads="1"/>
          </p:cNvSpPr>
          <p:nvPr/>
        </p:nvSpPr>
        <p:spPr bwMode="auto">
          <a:xfrm>
            <a:off x="6031579" y="4104402"/>
            <a:ext cx="1314678" cy="4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53"/>
                </a:solidFill>
              </a:rPr>
              <a:t>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5328 6</a:t>
            </a:r>
          </a:p>
        </p:txBody>
      </p:sp>
      <p:sp>
        <p:nvSpPr>
          <p:cNvPr id="38" name="Text Box 98"/>
          <p:cNvSpPr txBox="1">
            <a:spLocks noChangeArrowheads="1"/>
          </p:cNvSpPr>
          <p:nvPr/>
        </p:nvSpPr>
        <p:spPr bwMode="auto">
          <a:xfrm>
            <a:off x="6831818" y="4047243"/>
            <a:ext cx="24054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  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7477603" y="2145843"/>
            <a:ext cx="2119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186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1_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E3B30"/>
      </a:dk2>
      <a:lt2>
        <a:srgbClr val="BFBFBF"/>
      </a:lt2>
      <a:accent1>
        <a:srgbClr val="E36363"/>
      </a:accent1>
      <a:accent2>
        <a:srgbClr val="FFC000"/>
      </a:accent2>
      <a:accent3>
        <a:srgbClr val="00B0F0"/>
      </a:accent3>
      <a:accent4>
        <a:srgbClr val="00B050"/>
      </a:accent4>
      <a:accent5>
        <a:srgbClr val="E36363"/>
      </a:accent5>
      <a:accent6>
        <a:srgbClr val="FFC000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861</Words>
  <Application>Microsoft Office PowerPoint</Application>
  <PresentationFormat>Custom</PresentationFormat>
  <Paragraphs>202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微软雅黑</vt:lpstr>
      <vt:lpstr>.VnTime</vt:lpstr>
      <vt:lpstr>Arial</vt:lpstr>
      <vt:lpstr>Calibri</vt:lpstr>
      <vt:lpstr>Calibri Light</vt:lpstr>
      <vt:lpstr>Times New Roman</vt:lpstr>
      <vt:lpstr>Wingdings</vt:lpstr>
      <vt:lpstr>1_自定义设计方案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bt641.pptx</dc:title>
  <dc:creator/>
  <cp:lastModifiedBy/>
  <cp:revision>1</cp:revision>
  <dcterms:created xsi:type="dcterms:W3CDTF">2016-10-17T14:00:15Z</dcterms:created>
  <dcterms:modified xsi:type="dcterms:W3CDTF">2021-11-21T10:05:14Z</dcterms:modified>
</cp:coreProperties>
</file>