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1" r:id="rId5"/>
    <p:sldId id="292" r:id="rId6"/>
    <p:sldId id="297" r:id="rId7"/>
    <p:sldId id="293" r:id="rId8"/>
    <p:sldId id="298" r:id="rId9"/>
    <p:sldId id="296" r:id="rId10"/>
    <p:sldId id="285" r:id="rId11"/>
    <p:sldId id="289" r:id="rId12"/>
    <p:sldId id="261" r:id="rId13"/>
    <p:sldId id="299" r:id="rId14"/>
    <p:sldId id="301" r:id="rId15"/>
    <p:sldId id="302" r:id="rId16"/>
    <p:sldId id="303" r:id="rId17"/>
    <p:sldId id="262" r:id="rId18"/>
    <p:sldId id="308" r:id="rId19"/>
    <p:sldId id="268" r:id="rId20"/>
    <p:sldId id="305" r:id="rId21"/>
    <p:sldId id="309" r:id="rId22"/>
    <p:sldId id="306" r:id="rId23"/>
    <p:sldId id="307" r:id="rId24"/>
    <p:sldId id="312" r:id="rId25"/>
    <p:sldId id="313" r:id="rId26"/>
    <p:sldId id="287" r:id="rId27"/>
    <p:sldId id="314" r:id="rId28"/>
    <p:sldId id="316" r:id="rId29"/>
    <p:sldId id="31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DF6"/>
    <a:srgbClr val="918DFF"/>
    <a:srgbClr val="21518F"/>
    <a:srgbClr val="5897C4"/>
    <a:srgbClr val="0400A4"/>
    <a:srgbClr val="0500E2"/>
    <a:srgbClr val="47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42AF-8266-421D-B40F-A8E474FEBCB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03D30-D459-4579-8B63-A951EA9B59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0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76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30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6E64AD7-D98D-4824-9C36-75357DF5E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905" r="60740" b="73505"/>
          <a:stretch/>
        </p:blipFill>
        <p:spPr>
          <a:xfrm>
            <a:off x="560877" y="4312568"/>
            <a:ext cx="2748329" cy="25454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E138A7-1C2F-4E75-A678-72F5B972B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7564" r="60740" b="73504"/>
          <a:stretch/>
        </p:blipFill>
        <p:spPr>
          <a:xfrm>
            <a:off x="7866185" y="-17491"/>
            <a:ext cx="4007459" cy="29788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3C5286-6996-437D-A86E-12751679F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5" name="图片 24" descr="图片包含 植物, 树叶, 蕨&#10;&#10;描述已自动生成">
            <a:extLst>
              <a:ext uri="{FF2B5EF4-FFF2-40B4-BE49-F238E27FC236}">
                <a16:creationId xmlns:a16="http://schemas.microsoft.com/office/drawing/2014/main" id="{F87A0551-DE36-4701-8B1B-2B9852841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68942" b="24020"/>
          <a:stretch/>
        </p:blipFill>
        <p:spPr>
          <a:xfrm>
            <a:off x="178022" y="2524982"/>
            <a:ext cx="2604400" cy="232499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0DE7553-E5AC-4B6D-B7BA-87C433146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>
          <a:xfrm>
            <a:off x="0" y="322"/>
            <a:ext cx="12192000" cy="27530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F3E0C97-EA18-4F5C-8823-91EE47F01F7F}"/>
              </a:ext>
            </a:extLst>
          </p:cNvPr>
          <p:cNvSpPr/>
          <p:nvPr userDrawn="1"/>
        </p:nvSpPr>
        <p:spPr>
          <a:xfrm>
            <a:off x="1914525" y="1625111"/>
            <a:ext cx="8362950" cy="36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81D3F76-4F29-4600-9045-6A1F77D5D042}"/>
              </a:ext>
            </a:extLst>
          </p:cNvPr>
          <p:cNvSpPr/>
          <p:nvPr userDrawn="1"/>
        </p:nvSpPr>
        <p:spPr>
          <a:xfrm>
            <a:off x="2157046" y="1918064"/>
            <a:ext cx="7877908" cy="2978803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餐桌&#10;&#10;描述已自动生成">
            <a:extLst>
              <a:ext uri="{FF2B5EF4-FFF2-40B4-BE49-F238E27FC236}">
                <a16:creationId xmlns:a16="http://schemas.microsoft.com/office/drawing/2014/main" id="{F157A27E-DA8A-4720-98FB-0B2052436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>
            <a:off x="6096000" y="3716214"/>
            <a:ext cx="6318738" cy="3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DC27F0AE-E1E0-4590-9AB2-FFEF7940F932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6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2A0F-BB60-4324-902F-D9A7D82034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537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625D-D1D1-4141-AD37-6337C33330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41959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928585F-52F8-4117-81D1-4B0CD9503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8516245" y="-575308"/>
            <a:ext cx="3434275" cy="29665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AAD0153-E371-40E8-8888-9BFB480E3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5B59A7-B0D5-4009-B726-711C9081AA80}"/>
              </a:ext>
            </a:extLst>
          </p:cNvPr>
          <p:cNvSpPr/>
          <p:nvPr userDrawn="1"/>
        </p:nvSpPr>
        <p:spPr>
          <a:xfrm>
            <a:off x="4313215" y="1328725"/>
            <a:ext cx="7878786" cy="370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58CFE2-06D6-462A-8903-B51DFD4160E7}"/>
              </a:ext>
            </a:extLst>
          </p:cNvPr>
          <p:cNvSpPr/>
          <p:nvPr userDrawn="1"/>
        </p:nvSpPr>
        <p:spPr>
          <a:xfrm>
            <a:off x="4567400" y="1594989"/>
            <a:ext cx="7383120" cy="3167672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9" name="图片 8" descr="图片包含 餐桌&#10;&#10;描述已自动生成">
            <a:extLst>
              <a:ext uri="{FF2B5EF4-FFF2-40B4-BE49-F238E27FC236}">
                <a16:creationId xmlns:a16="http://schemas.microsoft.com/office/drawing/2014/main" id="{6D1918DC-A83C-4888-AEA6-04E98EC0B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 flipH="1">
            <a:off x="0" y="4217202"/>
            <a:ext cx="4869180" cy="23702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CA042B-4BC3-4A15-9E21-AC6216940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06" b="60001"/>
          <a:stretch/>
        </p:blipFill>
        <p:spPr>
          <a:xfrm>
            <a:off x="0" y="323"/>
            <a:ext cx="5132070" cy="27428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4D5502A-FB1C-40D8-B6D6-663C73314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6096000" y="5250679"/>
            <a:ext cx="1860745" cy="1607321"/>
          </a:xfrm>
          <a:prstGeom prst="rect">
            <a:avLst/>
          </a:prstGeom>
        </p:spPr>
      </p:pic>
      <p:pic>
        <p:nvPicPr>
          <p:cNvPr id="20" name="图片 19" descr="图片包含 植物, 树叶, 蕨&#10;&#10;描述已自动生成">
            <a:extLst>
              <a:ext uri="{FF2B5EF4-FFF2-40B4-BE49-F238E27FC236}">
                <a16:creationId xmlns:a16="http://schemas.microsoft.com/office/drawing/2014/main" id="{387491C4-842B-4D36-8BFD-6AE3B29AA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34316" r="73192" b="28880"/>
          <a:stretch/>
        </p:blipFill>
        <p:spPr>
          <a:xfrm>
            <a:off x="9532620" y="4322392"/>
            <a:ext cx="2668583" cy="25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05948D22-2F63-4690-A047-4B6B606405D2}"/>
              </a:ext>
            </a:extLst>
          </p:cNvPr>
          <p:cNvSpPr/>
          <p:nvPr userDrawn="1"/>
        </p:nvSpPr>
        <p:spPr>
          <a:xfrm>
            <a:off x="2567920" y="1989922"/>
            <a:ext cx="7056160" cy="23969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8D9B37-745F-4D5A-8BF6-FE81050D6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7315768-D82F-4F71-B1EC-C9E116CC8AE9}"/>
              </a:ext>
            </a:extLst>
          </p:cNvPr>
          <p:cNvSpPr/>
          <p:nvPr userDrawn="1"/>
        </p:nvSpPr>
        <p:spPr>
          <a:xfrm>
            <a:off x="2732109" y="2193914"/>
            <a:ext cx="6727781" cy="1988955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F473044-53CC-47CB-BC44-B73AEB132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7764751" y="-575308"/>
            <a:ext cx="4185769" cy="36156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3BD98C-33F2-4E9F-9B60-E3954079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2895430" y="4556142"/>
            <a:ext cx="2659380" cy="2297186"/>
          </a:xfrm>
          <a:prstGeom prst="rect">
            <a:avLst/>
          </a:prstGeom>
        </p:spPr>
      </p:pic>
      <p:pic>
        <p:nvPicPr>
          <p:cNvPr id="17" name="图片 16" descr="图片包含 植物, 树叶, 蕨&#10;&#10;描述已自动生成">
            <a:extLst>
              <a:ext uri="{FF2B5EF4-FFF2-40B4-BE49-F238E27FC236}">
                <a16:creationId xmlns:a16="http://schemas.microsoft.com/office/drawing/2014/main" id="{BECF53FE-5BAD-42E5-9CE9-D55AB0144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8691211" y="3577727"/>
            <a:ext cx="3500789" cy="3280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6EC7D8-90AA-424D-83BE-7FFAD0394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0" y="2303014"/>
            <a:ext cx="4309110" cy="43716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7C4E898-522E-42B9-A7B1-B1D334387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45250" b="71054"/>
          <a:stretch/>
        </p:blipFill>
        <p:spPr>
          <a:xfrm>
            <a:off x="1257300" y="323"/>
            <a:ext cx="3293290" cy="19849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0CBE756-0EF7-4D1A-B190-CC1468517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3" r="-2164" b="71054"/>
          <a:stretch/>
        </p:blipFill>
        <p:spPr>
          <a:xfrm>
            <a:off x="6918970" y="4182869"/>
            <a:ext cx="2659380" cy="16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6592AD4-2504-4DD8-977A-C29690119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2C73752-B0B4-4524-B8CE-B43C5A6ECBA8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029084-5C95-4CA7-B5C9-88236754D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9938836" y="-723332"/>
            <a:ext cx="3002309" cy="25934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708129-9D81-4310-8691-C491BA3DC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9" t="16714" r="18481" b="17163"/>
          <a:stretch/>
        </p:blipFill>
        <p:spPr>
          <a:xfrm flipH="1">
            <a:off x="148589" y="4194810"/>
            <a:ext cx="2092007" cy="2526030"/>
          </a:xfrm>
          <a:prstGeom prst="rect">
            <a:avLst/>
          </a:prstGeom>
        </p:spPr>
      </p:pic>
      <p:pic>
        <p:nvPicPr>
          <p:cNvPr id="16" name="图片 15" descr="图片包含 植物, 树叶, 蕨&#10;&#10;描述已自动生成">
            <a:extLst>
              <a:ext uri="{FF2B5EF4-FFF2-40B4-BE49-F238E27FC236}">
                <a16:creationId xmlns:a16="http://schemas.microsoft.com/office/drawing/2014/main" id="{37F9FA40-05F4-4A8D-8BFC-A8C675D2D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D9DD420-A8FF-40E6-A500-E12EC6986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9DA17FD-3257-40CA-8C1F-4E1B29455640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47489BD-E695-4CE4-AFEA-E405C295C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-1" y="3897631"/>
            <a:ext cx="2917993" cy="29603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CFB020E-085A-43BF-B32B-944076F81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9938836" y="-723332"/>
            <a:ext cx="3002309" cy="2593409"/>
          </a:xfrm>
          <a:prstGeom prst="rect">
            <a:avLst/>
          </a:prstGeom>
        </p:spPr>
      </p:pic>
      <p:pic>
        <p:nvPicPr>
          <p:cNvPr id="24" name="图片 23" descr="图片包含 植物, 树叶, 蕨&#10;&#10;描述已自动生成">
            <a:extLst>
              <a:ext uri="{FF2B5EF4-FFF2-40B4-BE49-F238E27FC236}">
                <a16:creationId xmlns:a16="http://schemas.microsoft.com/office/drawing/2014/main" id="{9404D5A2-2F97-4877-8711-4396765D1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966A724-EEEF-4EFB-BF61-B920CB4D4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DF6E18F-12DA-449B-8211-B81124F1A6E0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1" name="图片 20" descr="图片包含 植物, 树叶, 蕨&#10;&#10;描述已自动生成">
            <a:extLst>
              <a:ext uri="{FF2B5EF4-FFF2-40B4-BE49-F238E27FC236}">
                <a16:creationId xmlns:a16="http://schemas.microsoft.com/office/drawing/2014/main" id="{AB36AB4B-650C-4A93-80D5-DEA7CCCDD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84A12E-0EFB-4F0A-99D3-87E14957C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-1092051" y="-1091632"/>
            <a:ext cx="3002309" cy="25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C6369D4-8203-499E-9369-C653AA696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BE5F0D7-338D-488F-84EB-4E97DB367D26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E08242B-AC65-40AD-846C-E9DCE956C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-749151" y="-723332"/>
            <a:ext cx="3002309" cy="25934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CA2D61A-81DC-4FFD-81C7-F9FF30EB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9315450" y="3939675"/>
            <a:ext cx="2876550" cy="2918326"/>
          </a:xfrm>
          <a:prstGeom prst="rect">
            <a:avLst/>
          </a:prstGeom>
        </p:spPr>
      </p:pic>
      <p:pic>
        <p:nvPicPr>
          <p:cNvPr id="22" name="图片 21" descr="图片包含 植物, 树叶, 蕨&#10;&#10;描述已自动生成">
            <a:extLst>
              <a:ext uri="{FF2B5EF4-FFF2-40B4-BE49-F238E27FC236}">
                <a16:creationId xmlns:a16="http://schemas.microsoft.com/office/drawing/2014/main" id="{528714C9-4952-4188-979A-CF63C7E9A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 flipH="1">
            <a:off x="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233F5B5-8E28-4491-AFE1-493AA27E3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905" r="60740" b="73505"/>
          <a:stretch/>
        </p:blipFill>
        <p:spPr>
          <a:xfrm>
            <a:off x="560877" y="4312568"/>
            <a:ext cx="2748329" cy="25454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2BFC26F-88A6-4302-8B37-F3EBC1652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7564" r="60740" b="73504"/>
          <a:stretch/>
        </p:blipFill>
        <p:spPr>
          <a:xfrm>
            <a:off x="7866185" y="-17491"/>
            <a:ext cx="4007459" cy="29788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24F4CF-5897-48F4-8D7F-60A5505EF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 descr="图片包含 植物, 树叶, 蕨&#10;&#10;描述已自动生成">
            <a:extLst>
              <a:ext uri="{FF2B5EF4-FFF2-40B4-BE49-F238E27FC236}">
                <a16:creationId xmlns:a16="http://schemas.microsoft.com/office/drawing/2014/main" id="{E5F8D604-0B45-4A1F-84D2-12A0FE49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68942" b="24020"/>
          <a:stretch/>
        </p:blipFill>
        <p:spPr>
          <a:xfrm>
            <a:off x="178022" y="2524982"/>
            <a:ext cx="2604400" cy="2324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3CA958-67C1-4E0A-841A-6660EF10B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>
          <a:xfrm>
            <a:off x="0" y="322"/>
            <a:ext cx="12192000" cy="275307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F7C32E6-08EB-48F6-81EB-05C97F4A2C83}"/>
              </a:ext>
            </a:extLst>
          </p:cNvPr>
          <p:cNvSpPr/>
          <p:nvPr userDrawn="1"/>
        </p:nvSpPr>
        <p:spPr>
          <a:xfrm>
            <a:off x="1914525" y="1625111"/>
            <a:ext cx="8362950" cy="36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7004634-F367-427F-BCA6-B16C82A4DA31}"/>
              </a:ext>
            </a:extLst>
          </p:cNvPr>
          <p:cNvSpPr/>
          <p:nvPr userDrawn="1"/>
        </p:nvSpPr>
        <p:spPr>
          <a:xfrm>
            <a:off x="2157046" y="1918064"/>
            <a:ext cx="7877908" cy="2978803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图片包含 餐桌&#10;&#10;描述已自动生成">
            <a:extLst>
              <a:ext uri="{FF2B5EF4-FFF2-40B4-BE49-F238E27FC236}">
                <a16:creationId xmlns:a16="http://schemas.microsoft.com/office/drawing/2014/main" id="{81CFABD9-8795-409A-A8C9-B6053A3AD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>
            <a:off x="6096000" y="3716214"/>
            <a:ext cx="6318738" cy="3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10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10" Type="http://schemas.openxmlformats.org/officeDocument/2006/relationships/image" Target="../media/image33.jpg"/><Relationship Id="rId4" Type="http://schemas.openxmlformats.org/officeDocument/2006/relationships/image" Target="../media/image26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6.png"/><Relationship Id="rId5" Type="http://schemas.openxmlformats.org/officeDocument/2006/relationships/tags" Target="../tags/tag6.xml"/><Relationship Id="rId10" Type="http://schemas.openxmlformats.org/officeDocument/2006/relationships/image" Target="../media/image45.png"/><Relationship Id="rId4" Type="http://schemas.openxmlformats.org/officeDocument/2006/relationships/tags" Target="../tags/tag5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38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54DCC95-93D4-495D-B9C7-0DC3A975A191}"/>
              </a:ext>
            </a:extLst>
          </p:cNvPr>
          <p:cNvSpPr txBox="1"/>
          <p:nvPr/>
        </p:nvSpPr>
        <p:spPr>
          <a:xfrm>
            <a:off x="3097865" y="2823124"/>
            <a:ext cx="6469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21518F"/>
                </a:solidFill>
                <a:latin typeface="UVN Bai Sau Nang" pitchFamily="82" charset="0"/>
                <a:ea typeface="字魂35号-经典雅黑" panose="02000000000000000000" pitchFamily="2" charset="-122"/>
              </a:rPr>
              <a:t>ĐẠI TỪ XƯNG HÔ</a:t>
            </a:r>
            <a:endParaRPr lang="zh-CN" altLang="en-US" sz="6000" dirty="0">
              <a:solidFill>
                <a:srgbClr val="21518F"/>
              </a:solidFill>
              <a:latin typeface="UVN Bai Sau Nang" pitchFamily="82" charset="0"/>
              <a:ea typeface="字魂35号-经典雅黑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80610A-C81E-4EE2-9955-FCC72AD48D8A}"/>
              </a:ext>
            </a:extLst>
          </p:cNvPr>
          <p:cNvSpPr txBox="1"/>
          <p:nvPr/>
        </p:nvSpPr>
        <p:spPr>
          <a:xfrm>
            <a:off x="3203662" y="4124597"/>
            <a:ext cx="49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(</a:t>
            </a:r>
            <a:r>
              <a:rPr lang="en-US" altLang="zh-CN" i="1" dirty="0" err="1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Trang</a:t>
            </a:r>
            <a:r>
              <a:rPr lang="en-US" altLang="zh-CN" i="1" dirty="0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 105-106)</a:t>
            </a:r>
            <a:endParaRPr lang="zh-CN" altLang="en-US" i="1" dirty="0">
              <a:solidFill>
                <a:srgbClr val="21518F"/>
              </a:solidFill>
              <a:latin typeface="Times New Roman" pitchFamily="18" charset="0"/>
              <a:ea typeface="字魂35号-经典雅黑" panose="02000000000000000000" pitchFamily="2" charset="-122"/>
              <a:cs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FE0CA54-FDDF-435D-A71D-DD954439511D}"/>
              </a:ext>
            </a:extLst>
          </p:cNvPr>
          <p:cNvSpPr/>
          <p:nvPr/>
        </p:nvSpPr>
        <p:spPr>
          <a:xfrm>
            <a:off x="4968324" y="2095197"/>
            <a:ext cx="3007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Luyện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từ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và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câu</a:t>
            </a:r>
            <a:endParaRPr lang="zh-CN" altLang="en-US" sz="3200" b="1" dirty="0">
              <a:solidFill>
                <a:schemeClr val="accent2">
                  <a:lumMod val="75000"/>
                  <a:alpha val="50000"/>
                </a:schemeClr>
              </a:solidFill>
              <a:latin typeface="UTM Aquarelle" pitchFamily="18" charset="0"/>
              <a:ea typeface="思源宋体 SemiBold" panose="02020600000000000000" pitchFamily="18" charset="-122"/>
            </a:endParaRPr>
          </a:p>
        </p:txBody>
      </p:sp>
      <p:pic>
        <p:nvPicPr>
          <p:cNvPr id="2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7DF30794-AAD6-4282-99E3-25D7B41E0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4718" y="7093712"/>
            <a:ext cx="609600" cy="6096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47517F8-D83E-426A-90F1-4CCFE9BA5D9E}"/>
              </a:ext>
            </a:extLst>
          </p:cNvPr>
          <p:cNvSpPr/>
          <p:nvPr/>
        </p:nvSpPr>
        <p:spPr>
          <a:xfrm>
            <a:off x="2748722" y="2266604"/>
            <a:ext cx="166274" cy="2390762"/>
          </a:xfrm>
          <a:prstGeom prst="roundRect">
            <a:avLst>
              <a:gd name="adj" fmla="val 50000"/>
            </a:avLst>
          </a:prstGeom>
          <a:solidFill>
            <a:srgbClr val="21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199215" y="2281217"/>
            <a:ext cx="57935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Khám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phá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24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36749" y="3132842"/>
            <a:ext cx="89598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36749" y="2235200"/>
            <a:ext cx="89931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63700" y="779046"/>
            <a:ext cx="78613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43100" y="4013100"/>
            <a:ext cx="895984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24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863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80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80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66812" y="738188"/>
            <a:ext cx="1025048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1" l="0" r="92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7780" y="3963964"/>
            <a:ext cx="1959040" cy="289403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624" y1="93610" x2="61624" y2="14377"/>
                        <a14:foregroundMark x1="14207" y1="20447" x2="48708" y2="79233"/>
                        <a14:foregroundMark x1="18635" y1="23323" x2="84502" y2="23323"/>
                        <a14:foregroundMark x1="38007" y1="9904" x2="85793" y2="13099"/>
                        <a14:foregroundMark x1="69373" y1="12141" x2="82657" y2="40575"/>
                        <a14:foregroundMark x1="18635" y1="8626" x2="41882" y2="3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2" y="5049799"/>
            <a:ext cx="2949703" cy="170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3100" y="1095708"/>
            <a:ext cx="2543058" cy="404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4" y="444500"/>
            <a:ext cx="5560986" cy="2852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0700" y="1127789"/>
            <a:ext cx="447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nhờ</a:t>
            </a:r>
            <a:r>
              <a:rPr lang="en-US" sz="2800" dirty="0" smtClean="0"/>
              <a:t> </a:t>
            </a:r>
            <a:r>
              <a:rPr lang="en-US" sz="2800" dirty="0" err="1" smtClean="0"/>
              <a:t>cơm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,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khinh</a:t>
            </a:r>
            <a:r>
              <a:rPr lang="en-US" sz="2800" dirty="0" smtClean="0"/>
              <a:t> </a:t>
            </a:r>
            <a:r>
              <a:rPr lang="en-US" sz="2800" dirty="0" err="1" smtClean="0"/>
              <a:t>rẻ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chúng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tôi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89" y="2026556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8714" y="2863848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65017" y="4844178"/>
            <a:ext cx="4340783" cy="1219329"/>
            <a:chOff x="2542617" y="4952870"/>
            <a:chExt cx="4340783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2542617" y="4952870"/>
              <a:ext cx="4340783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507" y="5085480"/>
              <a:ext cx="39742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nói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chúng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tôi</a:t>
              </a:r>
              <a:endParaRPr lang="en-US" sz="2800" b="1" dirty="0" smtClean="0"/>
            </a:p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nghe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chị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9824" y="1080109"/>
            <a:ext cx="2434051" cy="387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3739" y="575128"/>
            <a:ext cx="5560986" cy="2852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7633" y="1080109"/>
            <a:ext cx="447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89" y="2001156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9014" y="2901948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65017" y="4767978"/>
            <a:ext cx="4794807" cy="1219329"/>
            <a:chOff x="2542617" y="4952870"/>
            <a:chExt cx="4794807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2542617" y="4952870"/>
              <a:ext cx="4480483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506" y="5085480"/>
              <a:ext cx="46569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nói</a:t>
              </a:r>
              <a:r>
                <a:rPr lang="en-US" sz="2800" dirty="0" smtClean="0"/>
                <a:t>: </a:t>
              </a:r>
              <a:r>
                <a:rPr lang="en-US" sz="2800" b="1" dirty="0" smtClean="0"/>
                <a:t>ta</a:t>
              </a:r>
            </a:p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nghe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các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ngươi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7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624" y1="93610" x2="61624" y2="14377"/>
                        <a14:foregroundMark x1="14207" y1="20447" x2="48708" y2="79233"/>
                        <a14:foregroundMark x1="18635" y1="23323" x2="84502" y2="23323"/>
                        <a14:foregroundMark x1="38007" y1="9904" x2="85793" y2="13099"/>
                        <a14:foregroundMark x1="69373" y1="12141" x2="82657" y2="40575"/>
                        <a14:foregroundMark x1="18635" y1="8626" x2="41882" y2="3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4" y="1223148"/>
            <a:ext cx="4780512" cy="27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041" y="1637525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6890" y="2291574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32100" y="4767978"/>
            <a:ext cx="7302499" cy="1219329"/>
            <a:chOff x="1409700" y="4952870"/>
            <a:chExt cx="7302499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1409700" y="4952870"/>
              <a:ext cx="7302499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3699" y="5248512"/>
              <a:ext cx="679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tới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chúng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356598" y="177799"/>
            <a:ext cx="3721102" cy="3069835"/>
          </a:xfrm>
          <a:prstGeom prst="cloudCallout">
            <a:avLst>
              <a:gd name="adj1" fmla="val -79229"/>
              <a:gd name="adj2" fmla="val 18579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2499" y="527735"/>
            <a:ext cx="7239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8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82462" y="160540"/>
            <a:ext cx="5476894" cy="3755866"/>
            <a:chOff x="-61467" y="99608"/>
            <a:chExt cx="5476894" cy="39599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61467" y="99608"/>
              <a:ext cx="5476894" cy="39599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269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58791" y="3713664"/>
            <a:ext cx="6273604" cy="3046988"/>
            <a:chOff x="2158791" y="3713664"/>
            <a:chExt cx="6273604" cy="3046988"/>
          </a:xfrm>
        </p:grpSpPr>
        <p:sp>
          <p:nvSpPr>
            <p:cNvPr id="10" name="Rounded Rectangle 9"/>
            <p:cNvSpPr/>
            <p:nvPr/>
          </p:nvSpPr>
          <p:spPr>
            <a:xfrm>
              <a:off x="2158791" y="3714243"/>
              <a:ext cx="6045200" cy="2579304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2601" y="3713664"/>
              <a:ext cx="602979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cơm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thoại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Hơ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kiêu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căng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thoại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>
                <a:buFontTx/>
                <a:buChar char="-"/>
              </a:pP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2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301000" y="1694364"/>
            <a:ext cx="923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xưng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hô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: </a:t>
            </a: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cô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mẹ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chị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em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bè</a:t>
            </a:r>
            <a:endParaRPr lang="en-US" sz="4000" b="1" dirty="0">
              <a:latin typeface="UTM French Vanill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18294"/>
              </p:ext>
            </p:extLst>
          </p:nvPr>
        </p:nvGraphicFramePr>
        <p:xfrm>
          <a:off x="1396998" y="719666"/>
          <a:ext cx="974090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Đối</a:t>
                      </a:r>
                      <a:r>
                        <a:rPr lang="en-US" sz="3200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Neo Sans Intel" pitchFamily="18" charset="0"/>
                        </a:rPr>
                        <a:t>tượng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Gọi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Tự</a:t>
                      </a:r>
                      <a:r>
                        <a:rPr lang="en-US" sz="3200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Neo Sans Intel" pitchFamily="18" charset="0"/>
                        </a:rPr>
                        <a:t>xưng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Thầy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cô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Bố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mẹ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Anh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chị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Em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Bạn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bè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39636" y="178222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UTM Neo Sans Intel" pitchFamily="18" charset="0"/>
              </a:rPr>
              <a:t>Thầy</a:t>
            </a:r>
            <a:r>
              <a:rPr lang="en-US" sz="3200" dirty="0">
                <a:latin typeface="UTM Neo Sans Intel" pitchFamily="18" charset="0"/>
              </a:rPr>
              <a:t>, </a:t>
            </a:r>
            <a:r>
              <a:rPr lang="en-US" sz="3200" dirty="0" err="1">
                <a:latin typeface="UTM Neo Sans Intel" pitchFamily="18" charset="0"/>
              </a:rPr>
              <a:t>cô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7800" y="1752578"/>
            <a:ext cx="334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r>
              <a:rPr lang="en-US" sz="3200" dirty="0" smtClean="0">
                <a:latin typeface="UTM Neo Sans Intel" pitchFamily="18" charset="0"/>
              </a:rPr>
              <a:t>, con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8400" y="2645825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UTM Neo Sans Intel" pitchFamily="18" charset="0"/>
              </a:rPr>
              <a:t>Con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8400" y="3548100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1900" y="450568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Anh</a:t>
            </a:r>
            <a:r>
              <a:rPr lang="en-US" sz="3200" dirty="0" smtClean="0">
                <a:latin typeface="UTM Neo Sans Intel" pitchFamily="18" charset="0"/>
              </a:rPr>
              <a:t> (</a:t>
            </a:r>
            <a:r>
              <a:rPr lang="en-US" sz="3200" dirty="0" err="1" smtClean="0">
                <a:latin typeface="UTM Neo Sans Intel" pitchFamily="18" charset="0"/>
              </a:rPr>
              <a:t>chị</a:t>
            </a:r>
            <a:r>
              <a:rPr lang="en-US" sz="3200" dirty="0" smtClean="0">
                <a:latin typeface="UTM Neo Sans Intel" pitchFamily="18" charset="0"/>
              </a:rPr>
              <a:t>)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7000" y="5387074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Tôi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tớ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mình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2936" y="2635112"/>
            <a:ext cx="44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Bố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ba</a:t>
            </a:r>
            <a:r>
              <a:rPr lang="en-US" sz="3200" dirty="0" smtClean="0">
                <a:latin typeface="UTM Neo Sans Intel" pitchFamily="18" charset="0"/>
              </a:rPr>
              <a:t>, cha, </a:t>
            </a:r>
            <a:r>
              <a:rPr lang="en-US" sz="3200" dirty="0" err="1" smtClean="0">
                <a:latin typeface="UTM Neo Sans Intel" pitchFamily="18" charset="0"/>
              </a:rPr>
              <a:t>mẹ</a:t>
            </a:r>
            <a:r>
              <a:rPr lang="en-US" sz="3200" dirty="0" smtClean="0">
                <a:latin typeface="UTM Neo Sans Intel" pitchFamily="18" charset="0"/>
              </a:rPr>
              <a:t>, u, </a:t>
            </a:r>
            <a:r>
              <a:rPr lang="en-US" sz="3200" dirty="0" err="1" smtClean="0">
                <a:latin typeface="UTM Neo Sans Intel" pitchFamily="18" charset="0"/>
              </a:rPr>
              <a:t>má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5336" y="353738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Anh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chị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8836" y="4494974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3936" y="5376361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Bạn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cậu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đằng</a:t>
            </a:r>
            <a:r>
              <a:rPr lang="en-US" sz="3200" dirty="0" smtClean="0">
                <a:latin typeface="UTM Neo Sans Intel" pitchFamily="18" charset="0"/>
              </a:rPr>
              <a:t> </a:t>
            </a:r>
            <a:r>
              <a:rPr lang="en-US" sz="3200" dirty="0" err="1" smtClean="0">
                <a:latin typeface="UTM Neo Sans Intel" pitchFamily="18" charset="0"/>
              </a:rPr>
              <a:t>ấy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2176" y="3149600"/>
            <a:ext cx="2339824" cy="370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300" y="881564"/>
            <a:ext cx="8633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1. Đại từ xưng hô là từ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nói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dùng để tự chỉ mình hay chỉ người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hác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khi giao tiếp: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tôi, chúng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tôi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mày, chúng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mày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nó, chúng nó…</a:t>
            </a:r>
          </a:p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2. Bên cạnh các từ nói trên, người Việt Nam còn dùng nhiều danh từ chỉ người làm đại từ xưng hô để thể hiện thứ bậc, tuổi tác, giới tính: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ông, bà, anh, chị, em, cháu, thầy, bạn…</a:t>
            </a:r>
          </a:p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3. Khi xưng hô, cần chú ý chọn từ cho lịch sự, thể hiện đúng mối quan hệ giữa mình với người nghe và người được nhắc tới.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88900" y="10160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Ghi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nhớ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81C369D-9D01-4B37-BCE9-35F432F15C9B}"/>
              </a:ext>
            </a:extLst>
          </p:cNvPr>
          <p:cNvGrpSpPr/>
          <p:nvPr/>
        </p:nvGrpSpPr>
        <p:grpSpPr>
          <a:xfrm>
            <a:off x="1209813" y="1832293"/>
            <a:ext cx="2879587" cy="2127121"/>
            <a:chOff x="1061223" y="1493739"/>
            <a:chExt cx="2461465" cy="212712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842EC48-AE4F-4F47-8594-9AAB2D242DD3}"/>
                </a:ext>
              </a:extLst>
            </p:cNvPr>
            <p:cNvSpPr txBox="1"/>
            <p:nvPr/>
          </p:nvSpPr>
          <p:spPr>
            <a:xfrm>
              <a:off x="1565418" y="1493739"/>
              <a:ext cx="1957269" cy="212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tlas" pitchFamily="18" charset="0"/>
                  <a:ea typeface="字魂35号-经典雅黑" panose="02000000000000000000" pitchFamily="2" charset="-122"/>
                </a:rPr>
                <a:t>Mục</a:t>
              </a:r>
              <a:endParaRPr lang="en-US" altLang="zh-C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  <a:ea typeface="字魂35号-经典雅黑" panose="02000000000000000000" pitchFamily="2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en-US" altLang="zh-CN" sz="4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tlas" pitchFamily="18" charset="0"/>
                  <a:ea typeface="字魂35号-经典雅黑" panose="02000000000000000000" pitchFamily="2" charset="-122"/>
                </a:rPr>
                <a:t>tiêu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0228C81-4EC0-485E-8150-1F75F0AE5F7C}"/>
                </a:ext>
              </a:extLst>
            </p:cNvPr>
            <p:cNvSpPr/>
            <p:nvPr/>
          </p:nvSpPr>
          <p:spPr>
            <a:xfrm>
              <a:off x="1061223" y="2810258"/>
              <a:ext cx="24614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lang="zh-CN" altLang="en-US" sz="2800" dirty="0">
                <a:solidFill>
                  <a:schemeClr val="bg1"/>
                </a:solidFill>
                <a:latin typeface="思源宋体 SemiBold" panose="02020600000000000000" pitchFamily="18" charset="-122"/>
                <a:ea typeface="思源宋体 SemiBold" panose="02020600000000000000" pitchFamily="18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74FF22A-DF8A-4BFC-B385-B8FBDEFEDD3D}"/>
              </a:ext>
            </a:extLst>
          </p:cNvPr>
          <p:cNvGrpSpPr/>
          <p:nvPr/>
        </p:nvGrpSpPr>
        <p:grpSpPr>
          <a:xfrm>
            <a:off x="4746989" y="1806893"/>
            <a:ext cx="7000510" cy="991871"/>
            <a:chOff x="3907050" y="4694264"/>
            <a:chExt cx="6466978" cy="916277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1D4C471-EF0E-4FDA-AD3F-9E7F1DA93E8A}"/>
                </a:ext>
              </a:extLst>
            </p:cNvPr>
            <p:cNvSpPr/>
            <p:nvPr/>
          </p:nvSpPr>
          <p:spPr>
            <a:xfrm>
              <a:off x="3907050" y="4927550"/>
              <a:ext cx="449705" cy="449705"/>
            </a:xfrm>
            <a:prstGeom prst="ellipse">
              <a:avLst/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UTM French Vanilla" pitchFamily="18" charset="0"/>
                  <a:ea typeface="字魂35号-经典雅黑" panose="02000000000000000000" pitchFamily="2" charset="-122"/>
                </a:rPr>
                <a:t>1</a:t>
              </a:r>
              <a:endParaRPr lang="zh-CN" altLang="en-US" sz="2400" dirty="0">
                <a:latin typeface="UTM French Vanilla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E7CC148-B31B-4A3A-9A9A-C7A2F2853CA1}"/>
                </a:ext>
              </a:extLst>
            </p:cNvPr>
            <p:cNvSpPr/>
            <p:nvPr/>
          </p:nvSpPr>
          <p:spPr>
            <a:xfrm>
              <a:off x="4381040" y="4694264"/>
              <a:ext cx="5992988" cy="916277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Nắm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khái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niệm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EB776B-47D9-4DD9-8A7A-3CC2F1D166F2}"/>
              </a:ext>
            </a:extLst>
          </p:cNvPr>
          <p:cNvGrpSpPr/>
          <p:nvPr/>
        </p:nvGrpSpPr>
        <p:grpSpPr>
          <a:xfrm>
            <a:off x="4746989" y="2936962"/>
            <a:ext cx="7000510" cy="1652308"/>
            <a:chOff x="4253275" y="4691920"/>
            <a:chExt cx="6466979" cy="113080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37C62D3-6E5D-46CF-A48A-50A995E124EC}"/>
                </a:ext>
              </a:extLst>
            </p:cNvPr>
            <p:cNvSpPr/>
            <p:nvPr/>
          </p:nvSpPr>
          <p:spPr>
            <a:xfrm>
              <a:off x="4253275" y="5129536"/>
              <a:ext cx="449705" cy="324026"/>
            </a:xfrm>
            <a:prstGeom prst="ellipse">
              <a:avLst/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50AEE7C-1A98-4217-9D78-9FD02DFBB30B}"/>
                </a:ext>
              </a:extLst>
            </p:cNvPr>
            <p:cNvSpPr/>
            <p:nvPr/>
          </p:nvSpPr>
          <p:spPr>
            <a:xfrm>
              <a:off x="4727265" y="4691920"/>
              <a:ext cx="5992989" cy="1130803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Font typeface="Arial" panose="020B0604020202020204" pitchFamily="34" charset="0"/>
                <a:buChar char="•"/>
              </a:pP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Nhận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biết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trong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đoạn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chọn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thích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hợp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điền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vào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chỗ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trống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4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145712" y="2281217"/>
            <a:ext cx="59005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Luyện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tập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74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410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1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636370"/>
            <a:ext cx="975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400" y="1699990"/>
            <a:ext cx="10020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thu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mát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mẻ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Trên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bờ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đang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cố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sức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tập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thế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liền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mỉa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mai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gọi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chậm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như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cũng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đòi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tập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à !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đáp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Anh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đừng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giễu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tôi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!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Anh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tôi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thử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coi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hơn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!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ngạc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nhiên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dám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sao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? Ta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chấp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chú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nửa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đường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5485642"/>
            <a:ext cx="2978522" cy="126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3496" y="4930016"/>
            <a:ext cx="2023193" cy="19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76400" y="1290185"/>
            <a:ext cx="671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</a:t>
            </a:r>
            <a:r>
              <a:rPr lang="en-US" alt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70552"/>
            <a:ext cx="3568700" cy="15166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4795" y="604580"/>
            <a:ext cx="2506304" cy="23883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33500" y="1978918"/>
            <a:ext cx="77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hể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kiêu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căng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thường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9600" y="4170552"/>
            <a:ext cx="671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xưng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tôi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6700" y="4821185"/>
            <a:ext cx="77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hể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trọng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lịch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sự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5" y="1454378"/>
            <a:ext cx="9514364" cy="540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66800" y="95350"/>
            <a:ext cx="10346660" cy="1231339"/>
            <a:chOff x="1409700" y="4952870"/>
            <a:chExt cx="7521609" cy="1231339"/>
          </a:xfrm>
        </p:grpSpPr>
        <p:sp>
          <p:nvSpPr>
            <p:cNvPr id="19" name="Rounded Rectangle 18"/>
            <p:cNvSpPr/>
            <p:nvPr/>
          </p:nvSpPr>
          <p:spPr>
            <a:xfrm>
              <a:off x="1409700" y="4952870"/>
              <a:ext cx="7302499" cy="1219329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6809" y="4983880"/>
              <a:ext cx="6794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2/ </a:t>
              </a:r>
              <a:r>
                <a:rPr lang="en-US" altLang="en-US" sz="3600" dirty="0" err="1" smtClean="0">
                  <a:solidFill>
                    <a:schemeClr val="bg1"/>
                  </a:solidFill>
                  <a:latin typeface="Times New Roman" pitchFamily="18" charset="0"/>
                </a:rPr>
                <a:t>Chọn</a:t>
              </a: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các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đại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từ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xưng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bg1"/>
                  </a:solidFill>
                  <a:latin typeface="Times New Roman" pitchFamily="18" charset="0"/>
                </a:rPr>
                <a:t>hô</a:t>
              </a: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: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tôi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nó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chúng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 ta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thích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hợp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mỗi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chỗ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trống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pic>
        <p:nvPicPr>
          <p:cNvPr id="21" name="Picture 14" descr="BTHRS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2" y="218524"/>
            <a:ext cx="2080737" cy="16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CHICK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2047" y="803919"/>
            <a:ext cx="2120013" cy="13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585570"/>
            <a:ext cx="993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Chọn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đại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từ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xưng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hô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ta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với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mỗi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trống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8400" y="1750790"/>
            <a:ext cx="10020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Chao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hốt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hoảng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kể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bạn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- ………..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Hú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bay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dọc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lớn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chợt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Hú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gọi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: “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Kìa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chống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.” ……………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ngước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nhìn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lên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Trước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mắt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ống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thép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dọc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nối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nhau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vút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tận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mây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xanh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 ……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tựa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như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cầu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xe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lửa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đồ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sộ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không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phải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bắt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dựng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đứng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trên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400" y="24635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312448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9300" y="4511945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Nó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572870"/>
            <a:ext cx="993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Chọn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đại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từ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xưng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hô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ta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với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mỗi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trống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1650088"/>
            <a:ext cx="10198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à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tiếng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thong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…………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cũng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bay qua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…………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tất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khói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điện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………………………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gặp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xây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dựng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Mọi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rõ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sung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sướng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thở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phào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Ai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nấy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cười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to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Chao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quá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sệt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2730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400" y="2247611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Nó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0086" y="2921572"/>
            <a:ext cx="208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UTM Neo Sans Intel" pitchFamily="18" charset="0"/>
              </a:rPr>
              <a:t> ta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764277" y="2281217"/>
            <a:ext cx="46634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Củng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cố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5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03409" y="337127"/>
            <a:ext cx="5476894" cy="2441817"/>
            <a:chOff x="-104120" y="101069"/>
            <a:chExt cx="5476894" cy="2574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104120" y="101069"/>
              <a:ext cx="5476894" cy="25744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61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39310" y="2552700"/>
            <a:ext cx="6045200" cy="3352800"/>
            <a:chOff x="2339310" y="2552700"/>
            <a:chExt cx="6045200" cy="3352800"/>
          </a:xfrm>
        </p:grpSpPr>
        <p:sp>
          <p:nvSpPr>
            <p:cNvPr id="10" name="Rounded Rectangle 9"/>
            <p:cNvSpPr/>
            <p:nvPr/>
          </p:nvSpPr>
          <p:spPr>
            <a:xfrm>
              <a:off x="2339310" y="2552700"/>
              <a:ext cx="6045200" cy="3352800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029" y="2743200"/>
              <a:ext cx="572727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800"/>
                </a:spcBef>
              </a:pPr>
              <a:r>
                <a:rPr lang="vi-VN" sz="3200" b="1" dirty="0"/>
                <a:t>Đại từ xưng hô là từ được</a:t>
              </a:r>
              <a:r>
                <a:rPr lang="en-US" sz="3200" b="1" dirty="0"/>
                <a:t> </a:t>
              </a:r>
              <a:r>
                <a:rPr lang="vi-VN" sz="3200" b="1" dirty="0"/>
                <a:t>người</a:t>
              </a:r>
              <a:r>
                <a:rPr lang="en-US" sz="3200" b="1" dirty="0"/>
                <a:t> </a:t>
              </a:r>
              <a:r>
                <a:rPr lang="en-US" sz="3200" b="1" dirty="0" err="1"/>
                <a:t>nói</a:t>
              </a:r>
              <a:r>
                <a:rPr lang="vi-VN" sz="3200" b="1" dirty="0"/>
                <a:t> dùng để tự chỉ mình hay chỉ người </a:t>
              </a:r>
              <a:r>
                <a:rPr lang="en-US" sz="3200" b="1" dirty="0"/>
                <a:t>k</a:t>
              </a:r>
              <a:r>
                <a:rPr lang="vi-VN" sz="3200" b="1" dirty="0"/>
                <a:t>hác khi giao tiếp: </a:t>
              </a:r>
              <a:r>
                <a:rPr lang="vi-VN" sz="3200" b="1" i="1" dirty="0"/>
                <a:t>tôi, chúng tôi</a:t>
              </a:r>
              <a:r>
                <a:rPr lang="en-US" sz="3200" b="1" i="1" dirty="0"/>
                <a:t>;</a:t>
              </a:r>
              <a:r>
                <a:rPr lang="vi-VN" sz="3200" b="1" i="1" dirty="0"/>
                <a:t> mày, chúng mày</a:t>
              </a:r>
              <a:r>
                <a:rPr lang="en-US" sz="3200" b="1" i="1" dirty="0"/>
                <a:t>;</a:t>
              </a:r>
              <a:r>
                <a:rPr lang="vi-VN" sz="3200" b="1" i="1" dirty="0"/>
                <a:t> nó, chúng nó…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03409" y="337127"/>
            <a:ext cx="5476894" cy="2441817"/>
            <a:chOff x="-104120" y="101069"/>
            <a:chExt cx="5476894" cy="2574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104120" y="101069"/>
              <a:ext cx="5476894" cy="25744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113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39310" y="2946399"/>
            <a:ext cx="6045200" cy="2986345"/>
            <a:chOff x="2339310" y="2946399"/>
            <a:chExt cx="6045200" cy="2986345"/>
          </a:xfrm>
        </p:grpSpPr>
        <p:sp>
          <p:nvSpPr>
            <p:cNvPr id="10" name="Rounded Rectangle 9"/>
            <p:cNvSpPr/>
            <p:nvPr/>
          </p:nvSpPr>
          <p:spPr>
            <a:xfrm>
              <a:off x="2339310" y="2946399"/>
              <a:ext cx="6045200" cy="2986345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9655" y="3139500"/>
              <a:ext cx="572727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800"/>
                </a:spcBef>
              </a:pPr>
              <a:r>
                <a:rPr lang="vi-VN" sz="3200" b="1" dirty="0"/>
                <a:t>Khi xưng hô, cần chú ý chọn từ cho lịch sự, thể hiện đúng mối quan hệ giữa mình với người nghe và người được nhắc tới.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2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8869B7-57D9-465B-9A9F-4EE4289A57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36"/>
            <a:ext cx="12192000" cy="6858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1DCEA3-0ABC-4737-9909-BF4E345919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47" y="990600"/>
            <a:ext cx="2020930" cy="45779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ABA7C1C-3CE7-4EF8-9BB7-89A60A81CD71}"/>
              </a:ext>
            </a:extLst>
          </p:cNvPr>
          <p:cNvSpPr txBox="1"/>
          <p:nvPr/>
        </p:nvSpPr>
        <p:spPr>
          <a:xfrm>
            <a:off x="2304407" y="1748231"/>
            <a:ext cx="76599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E34E0B"/>
                </a:solidFill>
                <a:effectLst>
                  <a:outerShdw dist="76200" dir="9000000" algn="tl" rotWithShape="0">
                    <a:schemeClr val="bg1"/>
                  </a:outerShdw>
                </a:effectLst>
                <a:latin typeface="UTM A&amp;S Graceland" pitchFamily="18" charset="0"/>
                <a:ea typeface="思源黑体 CN Bold" panose="020B0800000000000000" pitchFamily="34" charset="-122"/>
              </a:rPr>
              <a:t>Thank you!</a:t>
            </a:r>
            <a:endParaRPr lang="zh-CN" altLang="en-US" sz="11500" b="1" i="0" dirty="0">
              <a:solidFill>
                <a:srgbClr val="E34E0B"/>
              </a:solidFill>
              <a:effectLst>
                <a:outerShdw dist="76200" dir="9000000" algn="tl" rotWithShape="0">
                  <a:schemeClr val="bg1"/>
                </a:outerShdw>
              </a:effectLst>
              <a:latin typeface="UTM A&amp;S Graceland" pitchFamily="18" charset="0"/>
              <a:ea typeface="思源黑体 CN Bold" panose="020B0800000000000000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DD43907-7C94-456B-9407-546FA5CD8C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12525" y="3717786"/>
            <a:ext cx="2303757" cy="1847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CEB946-0D8C-46BE-A681-EC9117B8AB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72" y="546774"/>
            <a:ext cx="1686256" cy="12014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6D0019A-6401-4DB7-A28C-DA1250F1DB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17"/>
            <a:ext cx="12192000" cy="2410483"/>
          </a:xfrm>
          <a:prstGeom prst="rect">
            <a:avLst/>
          </a:prstGeom>
        </p:spPr>
      </p:pic>
      <p:grpSp>
        <p:nvGrpSpPr>
          <p:cNvPr id="5" name="PA-组合 4">
            <a:extLst>
              <a:ext uri="{FF2B5EF4-FFF2-40B4-BE49-F238E27FC236}">
                <a16:creationId xmlns:a16="http://schemas.microsoft.com/office/drawing/2014/main" id="{0E325170-E106-4EA3-9891-E0B38CE2756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51617" y="-2148269"/>
            <a:ext cx="2607997" cy="4066879"/>
            <a:chOff x="182323" y="-1968501"/>
            <a:chExt cx="2607997" cy="4066879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55B541A8-D297-4063-BAA4-6E8C81C1175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2323" y="-1968501"/>
              <a:ext cx="2607997" cy="4066879"/>
            </a:xfrm>
            <a:custGeom>
              <a:avLst/>
              <a:gdLst/>
              <a:ahLst/>
              <a:cxnLst/>
              <a:rect l="0" t="0" r="0" b="0"/>
              <a:pathLst>
                <a:path w="2607997" h="4066879">
                  <a:moveTo>
                    <a:pt x="0" y="0"/>
                  </a:moveTo>
                  <a:lnTo>
                    <a:pt x="2607996" y="0"/>
                  </a:lnTo>
                  <a:lnTo>
                    <a:pt x="2607996" y="4066878"/>
                  </a:lnTo>
                  <a:lnTo>
                    <a:pt x="0" y="4066878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A-图片 9">
              <a:extLst>
                <a:ext uri="{FF2B5EF4-FFF2-40B4-BE49-F238E27FC236}">
                  <a16:creationId xmlns:a16="http://schemas.microsoft.com/office/drawing/2014/main" id="{D3DF7AD7-E3C7-459D-A9C9-B620B6B8FC9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23" y="0"/>
              <a:ext cx="2506396" cy="2098378"/>
            </a:xfrm>
            <a:prstGeom prst="rect">
              <a:avLst/>
            </a:prstGeom>
          </p:spPr>
        </p:pic>
      </p:grpSp>
      <p:grpSp>
        <p:nvGrpSpPr>
          <p:cNvPr id="7" name="PA-组合 6">
            <a:extLst>
              <a:ext uri="{FF2B5EF4-FFF2-40B4-BE49-F238E27FC236}">
                <a16:creationId xmlns:a16="http://schemas.microsoft.com/office/drawing/2014/main" id="{70921E5C-CFED-49F9-A274-48BBDC77229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365544" y="-3498687"/>
            <a:ext cx="11661171" cy="7219788"/>
            <a:chOff x="6365544" y="-3498687"/>
            <a:chExt cx="11661171" cy="7219788"/>
          </a:xfrm>
        </p:grpSpPr>
        <p:sp>
          <p:nvSpPr>
            <p:cNvPr id="6" name="PA-任意多边形 5">
              <a:extLst>
                <a:ext uri="{FF2B5EF4-FFF2-40B4-BE49-F238E27FC236}">
                  <a16:creationId xmlns:a16="http://schemas.microsoft.com/office/drawing/2014/main" id="{4287AE00-7390-4855-B4E8-EE97ADE27C3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65544" y="-3498687"/>
              <a:ext cx="11661171" cy="7219788"/>
            </a:xfrm>
            <a:custGeom>
              <a:avLst/>
              <a:gdLst/>
              <a:ahLst/>
              <a:cxnLst/>
              <a:rect l="0" t="0" r="0" b="0"/>
              <a:pathLst>
                <a:path w="11661171" h="7219788">
                  <a:moveTo>
                    <a:pt x="0" y="0"/>
                  </a:moveTo>
                  <a:lnTo>
                    <a:pt x="11661170" y="0"/>
                  </a:lnTo>
                  <a:lnTo>
                    <a:pt x="11661170" y="7219787"/>
                  </a:lnTo>
                  <a:lnTo>
                    <a:pt x="0" y="72197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A-图片 11">
              <a:extLst>
                <a:ext uri="{FF2B5EF4-FFF2-40B4-BE49-F238E27FC236}">
                  <a16:creationId xmlns:a16="http://schemas.microsoft.com/office/drawing/2014/main" id="{8A49FB4E-43BA-4BD5-B308-BB47A2AA809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544" y="-335"/>
              <a:ext cx="5877230" cy="372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261731" y="2281217"/>
            <a:ext cx="56685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Khởi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động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9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79017" y="4673600"/>
            <a:ext cx="6512983" cy="1905000"/>
          </a:xfrm>
          <a:prstGeom prst="roundRect">
            <a:avLst/>
          </a:pr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 TÌM BẠN</a:t>
            </a:r>
            <a:endParaRPr lang="vi-VN" sz="48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1695" y="4190832"/>
            <a:ext cx="916772" cy="9655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495992" y="5949278"/>
            <a:ext cx="1696008" cy="8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962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2276" y="4857750"/>
            <a:ext cx="11350624" cy="1905000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5A4CE815-7A38-42CB-92B5-4AA610CBF76A}"/>
              </a:ext>
            </a:extLst>
          </p:cNvPr>
          <p:cNvSpPr/>
          <p:nvPr/>
        </p:nvSpPr>
        <p:spPr>
          <a:xfrm>
            <a:off x="4730537" y="5355534"/>
            <a:ext cx="2349925" cy="909431"/>
          </a:xfrm>
          <a:prstGeom prst="roundRect">
            <a:avLst/>
          </a:prstGeom>
          <a:solidFill>
            <a:srgbClr val="FFBD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8322099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36899" y="609600"/>
            <a:ext cx="5178627" cy="140970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4147291" y="929729"/>
            <a:ext cx="315784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  <a:endParaRPr lang="en-US" sz="44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844" y="2552362"/>
            <a:ext cx="9544456" cy="3340100"/>
          </a:xfrm>
          <a:prstGeom prst="roundRect">
            <a:avLst/>
          </a:prstGeom>
          <a:ln w="57150">
            <a:solidFill>
              <a:srgbClr val="92D05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354778" y="2822029"/>
            <a:ext cx="8868722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just"/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xưng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hô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4400" baseline="30000" dirty="0"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13" y="4635500"/>
            <a:ext cx="2136587" cy="22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42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234872" y="581858"/>
            <a:ext cx="9544456" cy="140970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1416790" y="622171"/>
            <a:ext cx="926390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lặp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0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4872" y="2527300"/>
            <a:ext cx="9544456" cy="3340100"/>
          </a:xfrm>
          <a:prstGeom prst="roundRect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532578" y="2608401"/>
            <a:ext cx="8868722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just"/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ló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bừng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tỉnh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say.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rẩy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lông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lấm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tấm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cất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hót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véo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von.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4000" baseline="30000" dirty="0"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13" y="4635500"/>
            <a:ext cx="2136587" cy="22502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337300" y="3276600"/>
            <a:ext cx="3276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74328" y="3886200"/>
            <a:ext cx="15269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2578" y="4495800"/>
            <a:ext cx="20234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98178" y="5722518"/>
            <a:ext cx="33696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601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56844" y="317371"/>
            <a:ext cx="10266862" cy="80023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946890" y="317371"/>
            <a:ext cx="98324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0956" y="1396999"/>
            <a:ext cx="10612749" cy="5135959"/>
          </a:xfrm>
          <a:prstGeom prst="roundRect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856845" y="1503501"/>
            <a:ext cx="10052455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bé 11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 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bé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aseline="30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4607764"/>
            <a:ext cx="2136587" cy="22502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31900" y="27432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00300" y="34036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6559" y="5205680"/>
            <a:ext cx="67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81372" y="27432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149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movie Bridge&amp;#39;s Story Bamboo Anim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15090" y="35624"/>
            <a:ext cx="7464424" cy="1295401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Yeah!!!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54" y="3156190"/>
            <a:ext cx="2928445" cy="2719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90" y="2021728"/>
            <a:ext cx="1789938" cy="2065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" y="3632200"/>
            <a:ext cx="1899658" cy="2300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9" y="1529885"/>
            <a:ext cx="3177114" cy="3252610"/>
          </a:xfrm>
          <a:prstGeom prst="rect">
            <a:avLst/>
          </a:prstGeom>
        </p:spPr>
      </p:pic>
      <p:pic>
        <p:nvPicPr>
          <p:cNvPr id="1026" name="Picture 2" descr="Trò Chơi Vui Nhộn Cho Bé - Những Người Bạn Nhỏ Trong Rừng Của Gấu Trúc - 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139" b="99583" l="49063" r="80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92" t="35370" r="19688"/>
          <a:stretch/>
        </p:blipFill>
        <p:spPr bwMode="auto">
          <a:xfrm>
            <a:off x="8331200" y="2425520"/>
            <a:ext cx="4025900" cy="44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672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1077</Words>
  <Application>Microsoft Office PowerPoint</Application>
  <PresentationFormat>Widescreen</PresentationFormat>
  <Paragraphs>133</Paragraphs>
  <Slides>29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等线</vt:lpstr>
      <vt:lpstr>等线 Light</vt:lpstr>
      <vt:lpstr>Tahoma</vt:lpstr>
      <vt:lpstr>Times New Roman</vt:lpstr>
      <vt:lpstr>UTM A&amp;S Graceland</vt:lpstr>
      <vt:lpstr>UTM Aquarelle</vt:lpstr>
      <vt:lpstr>UTM Atlas</vt:lpstr>
      <vt:lpstr>UTM Diana</vt:lpstr>
      <vt:lpstr>UTM French Vanilla</vt:lpstr>
      <vt:lpstr>UTM Neo Sans Intel</vt:lpstr>
      <vt:lpstr>UVN Bai Sau Nang</vt:lpstr>
      <vt:lpstr>字魂35号-经典雅黑</vt:lpstr>
      <vt:lpstr>思源宋体 SemiBold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Tuan 0985693186</cp:lastModifiedBy>
  <cp:revision>123</cp:revision>
  <dcterms:created xsi:type="dcterms:W3CDTF">2019-07-25T16:01:57Z</dcterms:created>
  <dcterms:modified xsi:type="dcterms:W3CDTF">2021-11-14T14:33:36Z</dcterms:modified>
</cp:coreProperties>
</file>