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handoutMasterIdLst>
    <p:handoutMasterId r:id="rId22"/>
  </p:handoutMasterIdLst>
  <p:sldIdLst>
    <p:sldId id="818" r:id="rId2"/>
    <p:sldId id="260" r:id="rId3"/>
    <p:sldId id="290" r:id="rId4"/>
    <p:sldId id="292" r:id="rId5"/>
    <p:sldId id="305" r:id="rId6"/>
    <p:sldId id="291" r:id="rId7"/>
    <p:sldId id="311" r:id="rId8"/>
    <p:sldId id="320" r:id="rId9"/>
    <p:sldId id="823" r:id="rId10"/>
    <p:sldId id="825" r:id="rId11"/>
    <p:sldId id="826" r:id="rId12"/>
    <p:sldId id="827" r:id="rId13"/>
    <p:sldId id="322" r:id="rId14"/>
    <p:sldId id="307" r:id="rId15"/>
    <p:sldId id="309" r:id="rId16"/>
    <p:sldId id="828" r:id="rId17"/>
    <p:sldId id="829" r:id="rId18"/>
    <p:sldId id="263" r:id="rId19"/>
    <p:sldId id="281"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SVN-Shintia Script"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5">
          <p15:clr>
            <a:srgbClr val="A4A3A4"/>
          </p15:clr>
        </p15:guide>
        <p15:guide id="2" pos="659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249" autoAdjust="0"/>
  </p:normalViewPr>
  <p:slideViewPr>
    <p:cSldViewPr>
      <p:cViewPr varScale="1">
        <p:scale>
          <a:sx n="61" d="100"/>
          <a:sy n="61" d="100"/>
        </p:scale>
        <p:origin x="-114" y="-72"/>
      </p:cViewPr>
      <p:guideLst>
        <p:guide orient="horz" pos="3975"/>
        <p:guide pos="659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711EFF-342E-4555-99D4-B03991E03B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52DF50-DB05-4684-ABD9-ACCEAF8DAE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D3E6E9-E845-435F-9FB1-B9B85155BDB7}" type="datetimeFigureOut">
              <a:rPr lang="en-US" smtClean="0"/>
              <a:t>1/22/2022</a:t>
            </a:fld>
            <a:endParaRPr lang="en-US"/>
          </a:p>
        </p:txBody>
      </p:sp>
      <p:sp>
        <p:nvSpPr>
          <p:cNvPr id="4" name="Footer Placeholder 3">
            <a:extLst>
              <a:ext uri="{FF2B5EF4-FFF2-40B4-BE49-F238E27FC236}">
                <a16:creationId xmlns:a16="http://schemas.microsoft.com/office/drawing/2014/main" id="{0933ABD0-0DD3-458B-89D3-DC36AD8C2B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AB1C23-CC03-42D2-A81C-F75CEE7497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E98EFE-2A11-4204-A452-D28FAF66E31F}" type="slidenum">
              <a:rPr lang="en-US" smtClean="0"/>
              <a:t>‹#›</a:t>
            </a:fld>
            <a:endParaRPr lang="en-US"/>
          </a:p>
        </p:txBody>
      </p:sp>
    </p:spTree>
    <p:extLst>
      <p:ext uri="{BB962C8B-B14F-4D97-AF65-F5344CB8AC3E}">
        <p14:creationId xmlns:p14="http://schemas.microsoft.com/office/powerpoint/2010/main" val="2867552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323742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3849BE-15E4-4B3C-B0C2-AEF0359B26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7B8DA7-002E-4155-AE8E-B7569BFEA8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F7CAAC-E3BE-47FA-B1A9-B66E68EBB475}"/>
              </a:ext>
            </a:extLst>
          </p:cNvPr>
          <p:cNvSpPr>
            <a:spLocks noGrp="1" noChangeArrowheads="1"/>
          </p:cNvSpPr>
          <p:nvPr>
            <p:ph type="sldNum" sz="quarter" idx="12"/>
          </p:nvPr>
        </p:nvSpPr>
        <p:spPr>
          <a:ln/>
        </p:spPr>
        <p:txBody>
          <a:bodyPr/>
          <a:lstStyle>
            <a:lvl1pPr>
              <a:defRPr/>
            </a:lvl1pPr>
          </a:lstStyle>
          <a:p>
            <a:fld id="{4B881A1A-AAC9-4B62-A64B-52286AA7287D}" type="slidenum">
              <a:rPr lang="en-US" altLang="en-US"/>
              <a:pPr/>
              <a:t>‹#›</a:t>
            </a:fld>
            <a:endParaRPr lang="en-US" altLang="en-US"/>
          </a:p>
        </p:txBody>
      </p:sp>
    </p:spTree>
    <p:extLst>
      <p:ext uri="{BB962C8B-B14F-4D97-AF65-F5344CB8AC3E}">
        <p14:creationId xmlns:p14="http://schemas.microsoft.com/office/powerpoint/2010/main" val="104070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79535C-1067-4E7E-BC4D-849EE4EC94A7}"/>
              </a:ext>
            </a:extLst>
          </p:cNvPr>
          <p:cNvGrpSpPr/>
          <p:nvPr userDrawn="1"/>
        </p:nvGrpSpPr>
        <p:grpSpPr>
          <a:xfrm>
            <a:off x="-2133600" y="-762000"/>
            <a:ext cx="17231995" cy="9611995"/>
            <a:chOff x="-2133600" y="-762000"/>
            <a:chExt cx="17231995" cy="9611995"/>
          </a:xfrm>
        </p:grpSpPr>
        <p:pic>
          <p:nvPicPr>
            <p:cNvPr id="13" name="Picture 12" descr="Picture5"/>
            <p:cNvPicPr>
              <a:picLocks noChangeAspect="1"/>
            </p:cNvPicPr>
            <p:nvPr userDrawn="1"/>
          </p:nvPicPr>
          <p:blipFill>
            <a:blip r:embed="rId8">
              <a:clrChange>
                <a:clrFrom>
                  <a:srgbClr val="FFFDE8">
                    <a:alpha val="100000"/>
                  </a:srgbClr>
                </a:clrFrom>
                <a:clrTo>
                  <a:srgbClr val="FFFDE8">
                    <a:alpha val="100000"/>
                    <a:alpha val="0"/>
                  </a:srgbClr>
                </a:clrTo>
              </a:clrChange>
            </a:blip>
            <a:stretch>
              <a:fillRect/>
            </a:stretch>
          </p:blipFill>
          <p:spPr>
            <a:xfrm>
              <a:off x="-2133600" y="7848600"/>
              <a:ext cx="1001395" cy="1001395"/>
            </a:xfrm>
            <a:prstGeom prst="rect">
              <a:avLst/>
            </a:prstGeom>
          </p:spPr>
        </p:pic>
        <p:pic>
          <p:nvPicPr>
            <p:cNvPr id="9" name="Picture 8" descr="Picture5">
              <a:extLst>
                <a:ext uri="{FF2B5EF4-FFF2-40B4-BE49-F238E27FC236}">
                  <a16:creationId xmlns:a16="http://schemas.microsoft.com/office/drawing/2014/main" id="{4DC1E497-DDBA-44F8-97C1-D8F431E57189}"/>
                </a:ext>
              </a:extLst>
            </p:cNvPr>
            <p:cNvPicPr>
              <a:picLocks noChangeAspect="1"/>
            </p:cNvPicPr>
            <p:nvPr userDrawn="1"/>
          </p:nvPicPr>
          <p:blipFill>
            <a:blip r:embed="rId8">
              <a:clrChange>
                <a:clrFrom>
                  <a:srgbClr val="FFFDE8">
                    <a:alpha val="100000"/>
                  </a:srgbClr>
                </a:clrFrom>
                <a:clrTo>
                  <a:srgbClr val="FFFDE8">
                    <a:alpha val="100000"/>
                    <a:alpha val="0"/>
                  </a:srgbClr>
                </a:clrTo>
              </a:clrChange>
            </a:blip>
            <a:stretch>
              <a:fillRect/>
            </a:stretch>
          </p:blipFill>
          <p:spPr>
            <a:xfrm>
              <a:off x="14097000" y="-762000"/>
              <a:ext cx="1001395" cy="1001395"/>
            </a:xfrm>
            <a:prstGeom prst="rect">
              <a:avLst/>
            </a:prstGeom>
          </p:spPr>
        </p:pic>
        <p:sp>
          <p:nvSpPr>
            <p:cNvPr id="5" name="Rectangle 4">
              <a:extLst>
                <a:ext uri="{FF2B5EF4-FFF2-40B4-BE49-F238E27FC236}">
                  <a16:creationId xmlns:a16="http://schemas.microsoft.com/office/drawing/2014/main" id="{4C09BC90-A9A5-4CC4-88FF-A58894ED5303}"/>
                </a:ext>
              </a:extLst>
            </p:cNvPr>
            <p:cNvSpPr/>
            <p:nvPr userDrawn="1"/>
          </p:nvSpPr>
          <p:spPr>
            <a:xfrm>
              <a:off x="4432618" y="7961244"/>
              <a:ext cx="1854226" cy="523220"/>
            </a:xfrm>
            <a:prstGeom prst="rect">
              <a:avLst/>
            </a:prstGeom>
            <a:noFill/>
          </p:spPr>
          <p:txBody>
            <a:bodyPr wrap="none" lIns="91440" tIns="45720" rIns="91440" bIns="45720">
              <a:spAutoFit/>
            </a:bodyPr>
            <a:lstStyle/>
            <a:p>
              <a:pPr algn="ctr"/>
              <a:r>
                <a:rPr lang="en-US" sz="2800" b="0" cap="none" spc="0">
                  <a:ln w="0"/>
                  <a:solidFill>
                    <a:schemeClr val="bg1">
                      <a:lumMod val="75000"/>
                    </a:schemeClr>
                  </a:solidFill>
                  <a:effectLst>
                    <a:outerShdw blurRad="38100" dist="19050" dir="2700000" algn="tl" rotWithShape="0">
                      <a:schemeClr val="dk1">
                        <a:alpha val="40000"/>
                      </a:schemeClr>
                    </a:outerShdw>
                  </a:effectLst>
                </a:rPr>
                <a:t>FB: EduFive</a:t>
              </a:r>
            </a:p>
          </p:txBody>
        </p:sp>
      </p:grpSp>
      <p:pic>
        <p:nvPicPr>
          <p:cNvPr id="3" name="Picture 2" descr="A picture containing toy, doll&#10;&#10;Description automatically generated">
            <a:extLst>
              <a:ext uri="{FF2B5EF4-FFF2-40B4-BE49-F238E27FC236}">
                <a16:creationId xmlns:a16="http://schemas.microsoft.com/office/drawing/2014/main" id="{61F76137-38F8-4214-BD08-4A3F8ABE79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7" name="Rectangle: Rounded Corners 6">
            <a:extLst>
              <a:ext uri="{FF2B5EF4-FFF2-40B4-BE49-F238E27FC236}">
                <a16:creationId xmlns:a16="http://schemas.microsoft.com/office/drawing/2014/main" id="{FF9C8E43-8874-4783-9F5F-F37983267BBC}"/>
              </a:ext>
            </a:extLst>
          </p:cNvPr>
          <p:cNvSpPr/>
          <p:nvPr userDrawn="1"/>
        </p:nvSpPr>
        <p:spPr>
          <a:xfrm>
            <a:off x="457200" y="272096"/>
            <a:ext cx="11277600" cy="6313805"/>
          </a:xfrm>
          <a:custGeom>
            <a:avLst/>
            <a:gdLst>
              <a:gd name="connsiteX0" fmla="*/ 0 w 11277600"/>
              <a:gd name="connsiteY0" fmla="*/ 1052322 h 6313805"/>
              <a:gd name="connsiteX1" fmla="*/ 1052322 w 11277600"/>
              <a:gd name="connsiteY1" fmla="*/ 0 h 6313805"/>
              <a:gd name="connsiteX2" fmla="*/ 10225278 w 11277600"/>
              <a:gd name="connsiteY2" fmla="*/ 0 h 6313805"/>
              <a:gd name="connsiteX3" fmla="*/ 11277600 w 11277600"/>
              <a:gd name="connsiteY3" fmla="*/ 1052322 h 6313805"/>
              <a:gd name="connsiteX4" fmla="*/ 11277600 w 11277600"/>
              <a:gd name="connsiteY4" fmla="*/ 5261483 h 6313805"/>
              <a:gd name="connsiteX5" fmla="*/ 10225278 w 11277600"/>
              <a:gd name="connsiteY5" fmla="*/ 6313805 h 6313805"/>
              <a:gd name="connsiteX6" fmla="*/ 1052322 w 11277600"/>
              <a:gd name="connsiteY6" fmla="*/ 6313805 h 6313805"/>
              <a:gd name="connsiteX7" fmla="*/ 0 w 11277600"/>
              <a:gd name="connsiteY7" fmla="*/ 5261483 h 6313805"/>
              <a:gd name="connsiteX8" fmla="*/ 0 w 11277600"/>
              <a:gd name="connsiteY8" fmla="*/ 1052322 h 631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00" h="6313805" fill="none" extrusionOk="0">
                <a:moveTo>
                  <a:pt x="0" y="1052322"/>
                </a:moveTo>
                <a:cubicBezTo>
                  <a:pt x="-44338" y="463970"/>
                  <a:pt x="557689" y="70780"/>
                  <a:pt x="1052322" y="0"/>
                </a:cubicBezTo>
                <a:cubicBezTo>
                  <a:pt x="4662225" y="130954"/>
                  <a:pt x="8697738" y="43574"/>
                  <a:pt x="10225278" y="0"/>
                </a:cubicBezTo>
                <a:cubicBezTo>
                  <a:pt x="10864462" y="89344"/>
                  <a:pt x="11291193" y="487791"/>
                  <a:pt x="11277600" y="1052322"/>
                </a:cubicBezTo>
                <a:cubicBezTo>
                  <a:pt x="11127161" y="2630918"/>
                  <a:pt x="11363479" y="3842934"/>
                  <a:pt x="11277600" y="5261483"/>
                </a:cubicBezTo>
                <a:cubicBezTo>
                  <a:pt x="11188022" y="5857374"/>
                  <a:pt x="10775721" y="6292596"/>
                  <a:pt x="10225278" y="6313805"/>
                </a:cubicBezTo>
                <a:cubicBezTo>
                  <a:pt x="6513873" y="6469002"/>
                  <a:pt x="2252189" y="6476825"/>
                  <a:pt x="1052322" y="6313805"/>
                </a:cubicBezTo>
                <a:cubicBezTo>
                  <a:pt x="476636" y="6239480"/>
                  <a:pt x="-97167" y="5899400"/>
                  <a:pt x="0" y="5261483"/>
                </a:cubicBezTo>
                <a:cubicBezTo>
                  <a:pt x="64656" y="3314395"/>
                  <a:pt x="-17807" y="1579780"/>
                  <a:pt x="0" y="1052322"/>
                </a:cubicBezTo>
                <a:close/>
              </a:path>
              <a:path w="11277600" h="6313805" stroke="0" extrusionOk="0">
                <a:moveTo>
                  <a:pt x="0" y="1052322"/>
                </a:moveTo>
                <a:cubicBezTo>
                  <a:pt x="-80773" y="421318"/>
                  <a:pt x="367077" y="39057"/>
                  <a:pt x="1052322" y="0"/>
                </a:cubicBezTo>
                <a:cubicBezTo>
                  <a:pt x="5015976" y="132882"/>
                  <a:pt x="6974418" y="-84951"/>
                  <a:pt x="10225278" y="0"/>
                </a:cubicBezTo>
                <a:cubicBezTo>
                  <a:pt x="10730071" y="74597"/>
                  <a:pt x="11267325" y="527935"/>
                  <a:pt x="11277600" y="1052322"/>
                </a:cubicBezTo>
                <a:cubicBezTo>
                  <a:pt x="11297787" y="2673318"/>
                  <a:pt x="11430080" y="3933931"/>
                  <a:pt x="11277600" y="5261483"/>
                </a:cubicBezTo>
                <a:cubicBezTo>
                  <a:pt x="11327926" y="5848634"/>
                  <a:pt x="10836995" y="6250962"/>
                  <a:pt x="10225278" y="6313805"/>
                </a:cubicBezTo>
                <a:cubicBezTo>
                  <a:pt x="9262943" y="6401444"/>
                  <a:pt x="4931395" y="6241126"/>
                  <a:pt x="1052322" y="6313805"/>
                </a:cubicBezTo>
                <a:cubicBezTo>
                  <a:pt x="460592" y="6213203"/>
                  <a:pt x="-58663" y="5924189"/>
                  <a:pt x="0" y="5261483"/>
                </a:cubicBezTo>
                <a:cubicBezTo>
                  <a:pt x="-38581" y="4834734"/>
                  <a:pt x="63341" y="1782718"/>
                  <a:pt x="0" y="1052322"/>
                </a:cubicBezTo>
                <a:close/>
              </a:path>
            </a:pathLst>
          </a:custGeom>
          <a:solidFill>
            <a:schemeClr val="bg1">
              <a:alpha val="98000"/>
            </a:schemeClr>
          </a:solidFill>
          <a:ln w="66675" cap="flat">
            <a:solidFill>
              <a:srgbClr val="C00000"/>
            </a:solidFill>
            <a:prstDash val="sysDot"/>
            <a:miter lim="800000"/>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60" r:id="rId5"/>
    <p:sldLayoutId id="2147483673" r:id="rId6"/>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oy, doll&#10;&#10;Description automatically generated">
            <a:extLst>
              <a:ext uri="{FF2B5EF4-FFF2-40B4-BE49-F238E27FC236}">
                <a16:creationId xmlns:a16="http://schemas.microsoft.com/office/drawing/2014/main" id="{CB0FCA87-F7AC-4422-B419-B272BC85F5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73B8A860-A8D7-4F3D-B900-C48A355691F5}"/>
              </a:ext>
            </a:extLst>
          </p:cNvPr>
          <p:cNvSpPr/>
          <p:nvPr/>
        </p:nvSpPr>
        <p:spPr>
          <a:xfrm>
            <a:off x="1877490" y="4291690"/>
            <a:ext cx="8915400" cy="2242501"/>
          </a:xfrm>
          <a:custGeom>
            <a:avLst/>
            <a:gdLst>
              <a:gd name="connsiteX0" fmla="*/ 0 w 8915400"/>
              <a:gd name="connsiteY0" fmla="*/ 373758 h 2242501"/>
              <a:gd name="connsiteX1" fmla="*/ 373758 w 8915400"/>
              <a:gd name="connsiteY1" fmla="*/ 0 h 2242501"/>
              <a:gd name="connsiteX2" fmla="*/ 8541642 w 8915400"/>
              <a:gd name="connsiteY2" fmla="*/ 0 h 2242501"/>
              <a:gd name="connsiteX3" fmla="*/ 8915400 w 8915400"/>
              <a:gd name="connsiteY3" fmla="*/ 373758 h 2242501"/>
              <a:gd name="connsiteX4" fmla="*/ 8915400 w 8915400"/>
              <a:gd name="connsiteY4" fmla="*/ 1868743 h 2242501"/>
              <a:gd name="connsiteX5" fmla="*/ 8541642 w 8915400"/>
              <a:gd name="connsiteY5" fmla="*/ 2242501 h 2242501"/>
              <a:gd name="connsiteX6" fmla="*/ 373758 w 8915400"/>
              <a:gd name="connsiteY6" fmla="*/ 2242501 h 2242501"/>
              <a:gd name="connsiteX7" fmla="*/ 0 w 8915400"/>
              <a:gd name="connsiteY7" fmla="*/ 1868743 h 2242501"/>
              <a:gd name="connsiteX8" fmla="*/ 0 w 8915400"/>
              <a:gd name="connsiteY8" fmla="*/ 373758 h 224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2242501" fill="none" extrusionOk="0">
                <a:moveTo>
                  <a:pt x="0" y="373758"/>
                </a:moveTo>
                <a:cubicBezTo>
                  <a:pt x="-39469" y="160953"/>
                  <a:pt x="194484" y="22201"/>
                  <a:pt x="373758" y="0"/>
                </a:cubicBezTo>
                <a:cubicBezTo>
                  <a:pt x="2446547" y="130954"/>
                  <a:pt x="4715807" y="43574"/>
                  <a:pt x="8541642" y="0"/>
                </a:cubicBezTo>
                <a:cubicBezTo>
                  <a:pt x="8762924" y="22891"/>
                  <a:pt x="8917615" y="170050"/>
                  <a:pt x="8915400" y="373758"/>
                </a:cubicBezTo>
                <a:cubicBezTo>
                  <a:pt x="8812102" y="855206"/>
                  <a:pt x="8901412" y="1539620"/>
                  <a:pt x="8915400" y="1868743"/>
                </a:cubicBezTo>
                <a:cubicBezTo>
                  <a:pt x="8881443" y="2080740"/>
                  <a:pt x="8727382" y="2228232"/>
                  <a:pt x="8541642" y="2242501"/>
                </a:cubicBezTo>
                <a:cubicBezTo>
                  <a:pt x="7678010" y="2397698"/>
                  <a:pt x="2191422" y="2405521"/>
                  <a:pt x="373758" y="2242501"/>
                </a:cubicBezTo>
                <a:cubicBezTo>
                  <a:pt x="168734" y="2223600"/>
                  <a:pt x="-29413" y="2092338"/>
                  <a:pt x="0" y="1868743"/>
                </a:cubicBezTo>
                <a:cubicBezTo>
                  <a:pt x="-16126" y="1347541"/>
                  <a:pt x="-102774" y="1095603"/>
                  <a:pt x="0" y="373758"/>
                </a:cubicBezTo>
                <a:close/>
              </a:path>
              <a:path w="8915400" h="2242501" stroke="0" extrusionOk="0">
                <a:moveTo>
                  <a:pt x="0" y="373758"/>
                </a:moveTo>
                <a:cubicBezTo>
                  <a:pt x="-12984" y="159328"/>
                  <a:pt x="156238" y="4166"/>
                  <a:pt x="373758" y="0"/>
                </a:cubicBezTo>
                <a:cubicBezTo>
                  <a:pt x="2065900" y="132882"/>
                  <a:pt x="6776890" y="-84951"/>
                  <a:pt x="8541642" y="0"/>
                </a:cubicBezTo>
                <a:cubicBezTo>
                  <a:pt x="8745703" y="2305"/>
                  <a:pt x="8909817" y="198196"/>
                  <a:pt x="8915400" y="373758"/>
                </a:cubicBezTo>
                <a:cubicBezTo>
                  <a:pt x="8854930" y="1018258"/>
                  <a:pt x="8896682" y="1694346"/>
                  <a:pt x="8915400" y="1868743"/>
                </a:cubicBezTo>
                <a:cubicBezTo>
                  <a:pt x="8930435" y="2076948"/>
                  <a:pt x="8751626" y="2235167"/>
                  <a:pt x="8541642" y="2242501"/>
                </a:cubicBezTo>
                <a:cubicBezTo>
                  <a:pt x="7687903" y="2330140"/>
                  <a:pt x="4179147" y="2169822"/>
                  <a:pt x="373758" y="2242501"/>
                </a:cubicBezTo>
                <a:cubicBezTo>
                  <a:pt x="164277" y="2213322"/>
                  <a:pt x="-10270" y="2089436"/>
                  <a:pt x="0" y="1868743"/>
                </a:cubicBezTo>
                <a:cubicBezTo>
                  <a:pt x="20778" y="1242152"/>
                  <a:pt x="-60036" y="649996"/>
                  <a:pt x="0" y="373758"/>
                </a:cubicBezTo>
                <a:close/>
              </a:path>
            </a:pathLst>
          </a:custGeom>
          <a:solidFill>
            <a:schemeClr val="bg1">
              <a:alpha val="98000"/>
            </a:schemeClr>
          </a:solidFill>
          <a:ln w="66675" cap="flat">
            <a:solidFill>
              <a:srgbClr val="C00000"/>
            </a:solidFill>
            <a:prstDash val="sysDot"/>
            <a:miter lim="800000"/>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AD3492-C9B4-4EC6-891D-6CCF6EC1F99A}"/>
              </a:ext>
            </a:extLst>
          </p:cNvPr>
          <p:cNvSpPr/>
          <p:nvPr/>
        </p:nvSpPr>
        <p:spPr>
          <a:xfrm>
            <a:off x="2042742" y="5312250"/>
            <a:ext cx="8487516" cy="1107996"/>
          </a:xfrm>
          <a:prstGeom prst="rect">
            <a:avLst/>
          </a:prstGeom>
          <a:noFill/>
          <a:ln>
            <a:noFill/>
          </a:ln>
        </p:spPr>
        <p:txBody>
          <a:bodyPr wrap="none" lIns="91440" tIns="45720" rIns="91440" bIns="45720">
            <a:spAutoFit/>
          </a:bodyPr>
          <a:lstStyle/>
          <a:p>
            <a:pPr algn="ctr"/>
            <a:r>
              <a:rPr lang="en-US" sz="6600" b="1">
                <a:ln w="12700">
                  <a:solidFill>
                    <a:schemeClr val="tx1">
                      <a:lumMod val="95000"/>
                      <a:lumOff val="5000"/>
                    </a:schemeClr>
                  </a:solidFill>
                  <a:prstDash val="solid"/>
                </a:ln>
                <a:solidFill>
                  <a:srgbClr val="FFFF00"/>
                </a:solidFill>
                <a:effectLst>
                  <a:innerShdw blurRad="177800">
                    <a:schemeClr val="accent3">
                      <a:lumMod val="50000"/>
                    </a:schemeClr>
                  </a:innerShdw>
                </a:effectLst>
              </a:rPr>
              <a:t>TRẢ BÀI VĂN TẢ NGƯỜI</a:t>
            </a:r>
          </a:p>
        </p:txBody>
      </p:sp>
      <p:grpSp>
        <p:nvGrpSpPr>
          <p:cNvPr id="14" name="Group 13">
            <a:extLst>
              <a:ext uri="{FF2B5EF4-FFF2-40B4-BE49-F238E27FC236}">
                <a16:creationId xmlns:a16="http://schemas.microsoft.com/office/drawing/2014/main" id="{982869C0-ADE4-45BC-8A28-B70732A87957}"/>
              </a:ext>
            </a:extLst>
          </p:cNvPr>
          <p:cNvGrpSpPr/>
          <p:nvPr/>
        </p:nvGrpSpPr>
        <p:grpSpPr>
          <a:xfrm>
            <a:off x="4067674" y="3778974"/>
            <a:ext cx="4535031" cy="1532635"/>
            <a:chOff x="3179741" y="1016939"/>
            <a:chExt cx="6630426" cy="2524653"/>
          </a:xfrm>
        </p:grpSpPr>
        <p:pic>
          <p:nvPicPr>
            <p:cNvPr id="18" name="Picture 2">
              <a:extLst>
                <a:ext uri="{FF2B5EF4-FFF2-40B4-BE49-F238E27FC236}">
                  <a16:creationId xmlns:a16="http://schemas.microsoft.com/office/drawing/2014/main" id="{F7CEA64F-5B5B-4D93-B1C8-50B8ACBF6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79741" y="1016939"/>
              <a:ext cx="6630426" cy="2409797"/>
            </a:xfrm>
            <a:prstGeom prst="rect">
              <a:avLst/>
            </a:prstGeom>
          </p:spPr>
        </p:pic>
        <p:pic>
          <p:nvPicPr>
            <p:cNvPr id="19" name="Picture 18">
              <a:extLst>
                <a:ext uri="{FF2B5EF4-FFF2-40B4-BE49-F238E27FC236}">
                  <a16:creationId xmlns:a16="http://schemas.microsoft.com/office/drawing/2014/main" id="{552D9476-3359-4AF6-9319-25BE4DC9830B}"/>
                </a:ext>
              </a:extLst>
            </p:cNvPr>
            <p:cNvPicPr>
              <a:picLocks noChangeAspect="1"/>
            </p:cNvPicPr>
            <p:nvPr/>
          </p:nvPicPr>
          <p:blipFill>
            <a:blip r:embed="rId5"/>
            <a:stretch>
              <a:fillRect/>
            </a:stretch>
          </p:blipFill>
          <p:spPr>
            <a:xfrm>
              <a:off x="3605199" y="1322456"/>
              <a:ext cx="5779509" cy="2219136"/>
            </a:xfrm>
            <a:prstGeom prst="rect">
              <a:avLst/>
            </a:prstGeom>
          </p:spPr>
        </p:pic>
      </p:grpSp>
    </p:spTree>
    <p:extLst>
      <p:ext uri="{BB962C8B-B14F-4D97-AF65-F5344CB8AC3E}">
        <p14:creationId xmlns:p14="http://schemas.microsoft.com/office/powerpoint/2010/main" val="273276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829" y="3397857"/>
            <a:ext cx="9372600" cy="1938992"/>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470" y="762000"/>
            <a:ext cx="10007959" cy="223556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1371600" y="1195966"/>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Chiếc mũi của chị có hình dọc dừa            trong rất dễ thương.</a:t>
            </a:r>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eaLnBrk="1" hangingPunct="1"/>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1562100" y="3660756"/>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Chiếc mũi dọc dừa</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chị</a:t>
            </a:r>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eaLnBrk="1" hangingPunct="1"/>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 rất dễ thương.</a:t>
            </a:r>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7516FE4-4F50-4C0E-ABBB-645949031A45}"/>
              </a:ext>
            </a:extLst>
          </p:cNvPr>
          <p:cNvPicPr>
            <a:picLocks noChangeAspect="1"/>
          </p:cNvPicPr>
          <p:nvPr/>
        </p:nvPicPr>
        <p:blipFill>
          <a:blip r:embed="rId6"/>
          <a:stretch>
            <a:fillRect/>
          </a:stretch>
        </p:blipFill>
        <p:spPr>
          <a:xfrm>
            <a:off x="1371600" y="5283380"/>
            <a:ext cx="4017612" cy="1457070"/>
          </a:xfrm>
          <a:prstGeom prst="rect">
            <a:avLst/>
          </a:prstGeom>
        </p:spPr>
      </p:pic>
      <p:cxnSp>
        <p:nvCxnSpPr>
          <p:cNvPr id="10" name="Straight Connector 9">
            <a:extLst>
              <a:ext uri="{FF2B5EF4-FFF2-40B4-BE49-F238E27FC236}">
                <a16:creationId xmlns:a16="http://schemas.microsoft.com/office/drawing/2014/main" id="{08254EF2-EC0A-4087-AE6A-2A2ECCCF9E09}"/>
              </a:ext>
            </a:extLst>
          </p:cNvPr>
          <p:cNvCxnSpPr>
            <a:cxnSpLocks/>
          </p:cNvCxnSpPr>
          <p:nvPr/>
        </p:nvCxnSpPr>
        <p:spPr>
          <a:xfrm>
            <a:off x="6781800" y="1879780"/>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5374C5-425D-42E8-802C-AFE12370AF48}"/>
              </a:ext>
            </a:extLst>
          </p:cNvPr>
          <p:cNvCxnSpPr>
            <a:cxnSpLocks/>
          </p:cNvCxnSpPr>
          <p:nvPr/>
        </p:nvCxnSpPr>
        <p:spPr>
          <a:xfrm>
            <a:off x="3810000" y="25146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402002-EDF8-493B-BCEE-E18215F50672}"/>
              </a:ext>
            </a:extLst>
          </p:cNvPr>
          <p:cNvPicPr>
            <a:picLocks noChangeAspect="1"/>
          </p:cNvPicPr>
          <p:nvPr/>
        </p:nvPicPr>
        <p:blipFill>
          <a:blip r:embed="rId7"/>
          <a:stretch>
            <a:fillRect/>
          </a:stretch>
        </p:blipFill>
        <p:spPr>
          <a:xfrm>
            <a:off x="7012244" y="5283380"/>
            <a:ext cx="3840813" cy="1457070"/>
          </a:xfrm>
          <a:prstGeom prst="rect">
            <a:avLst/>
          </a:prstGeom>
        </p:spPr>
      </p:pic>
    </p:spTree>
    <p:extLst>
      <p:ext uri="{BB962C8B-B14F-4D97-AF65-F5344CB8AC3E}">
        <p14:creationId xmlns:p14="http://schemas.microsoft.com/office/powerpoint/2010/main" val="11346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829" y="3397857"/>
            <a:ext cx="9372600" cy="1938992"/>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470" y="762000"/>
            <a:ext cx="10007959" cy="223556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1371600" y="1195966"/>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Mặc dù Tấm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 đối </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 tàn</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nhẫn </a:t>
            </a:r>
          </a:p>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chị ấy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vẫn không hề kêu ca.</a:t>
            </a:r>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1562100" y="3660756"/>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Mặc dù Tấm bị đối xử rất tàn nhẫn </a:t>
            </a:r>
          </a:p>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nhưng chị ấy vẫn không hề kêu ca.</a:t>
            </a:r>
          </a:p>
        </p:txBody>
      </p:sp>
      <p:pic>
        <p:nvPicPr>
          <p:cNvPr id="9" name="Picture 8">
            <a:extLst>
              <a:ext uri="{FF2B5EF4-FFF2-40B4-BE49-F238E27FC236}">
                <a16:creationId xmlns:a16="http://schemas.microsoft.com/office/drawing/2014/main" id="{27516FE4-4F50-4C0E-ABBB-645949031A45}"/>
              </a:ext>
            </a:extLst>
          </p:cNvPr>
          <p:cNvPicPr>
            <a:picLocks noChangeAspect="1"/>
          </p:cNvPicPr>
          <p:nvPr/>
        </p:nvPicPr>
        <p:blipFill>
          <a:blip r:embed="rId6"/>
          <a:stretch>
            <a:fillRect/>
          </a:stretch>
        </p:blipFill>
        <p:spPr>
          <a:xfrm>
            <a:off x="1371600" y="5283380"/>
            <a:ext cx="4017612" cy="1457070"/>
          </a:xfrm>
          <a:prstGeom prst="rect">
            <a:avLst/>
          </a:prstGeom>
        </p:spPr>
      </p:pic>
      <p:cxnSp>
        <p:nvCxnSpPr>
          <p:cNvPr id="10" name="Straight Connector 9">
            <a:extLst>
              <a:ext uri="{FF2B5EF4-FFF2-40B4-BE49-F238E27FC236}">
                <a16:creationId xmlns:a16="http://schemas.microsoft.com/office/drawing/2014/main" id="{08254EF2-EC0A-4087-AE6A-2A2ECCCF9E09}"/>
              </a:ext>
            </a:extLst>
          </p:cNvPr>
          <p:cNvCxnSpPr>
            <a:cxnSpLocks/>
          </p:cNvCxnSpPr>
          <p:nvPr/>
        </p:nvCxnSpPr>
        <p:spPr>
          <a:xfrm>
            <a:off x="6553200" y="1905000"/>
            <a:ext cx="53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5374C5-425D-42E8-802C-AFE12370AF48}"/>
              </a:ext>
            </a:extLst>
          </p:cNvPr>
          <p:cNvCxnSpPr>
            <a:cxnSpLocks/>
          </p:cNvCxnSpPr>
          <p:nvPr/>
        </p:nvCxnSpPr>
        <p:spPr>
          <a:xfrm>
            <a:off x="2590800" y="251940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402002-EDF8-493B-BCEE-E18215F50672}"/>
              </a:ext>
            </a:extLst>
          </p:cNvPr>
          <p:cNvPicPr>
            <a:picLocks noChangeAspect="1"/>
          </p:cNvPicPr>
          <p:nvPr/>
        </p:nvPicPr>
        <p:blipFill>
          <a:blip r:embed="rId7"/>
          <a:stretch>
            <a:fillRect/>
          </a:stretch>
        </p:blipFill>
        <p:spPr>
          <a:xfrm>
            <a:off x="7012244" y="5283380"/>
            <a:ext cx="3840813" cy="1457070"/>
          </a:xfrm>
          <a:prstGeom prst="rect">
            <a:avLst/>
          </a:prstGeom>
        </p:spPr>
      </p:pic>
    </p:spTree>
    <p:extLst>
      <p:ext uri="{BB962C8B-B14F-4D97-AF65-F5344CB8AC3E}">
        <p14:creationId xmlns:p14="http://schemas.microsoft.com/office/powerpoint/2010/main" val="17884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972" y="3133809"/>
            <a:ext cx="9372600" cy="2465939"/>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470" y="762000"/>
            <a:ext cx="10007959" cy="223556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1371600" y="1195966"/>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quý cô Hồng Nhung. Em hứa sẽ học thật giỏi để không phụ lòng cô.</a:t>
            </a: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2093686" y="3397282"/>
            <a:ext cx="77343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Em rất yêu quý cô Hồng Nhung. Em sẽ cố gắng luyện giọng nhiều hơn để mai này có thể hát hay như cô.</a:t>
            </a:r>
          </a:p>
        </p:txBody>
      </p:sp>
      <p:cxnSp>
        <p:nvCxnSpPr>
          <p:cNvPr id="10" name="Straight Connector 9">
            <a:extLst>
              <a:ext uri="{FF2B5EF4-FFF2-40B4-BE49-F238E27FC236}">
                <a16:creationId xmlns:a16="http://schemas.microsoft.com/office/drawing/2014/main" id="{08254EF2-EC0A-4087-AE6A-2A2ECCCF9E09}"/>
              </a:ext>
            </a:extLst>
          </p:cNvPr>
          <p:cNvCxnSpPr>
            <a:cxnSpLocks/>
          </p:cNvCxnSpPr>
          <p:nvPr/>
        </p:nvCxnSpPr>
        <p:spPr>
          <a:xfrm>
            <a:off x="8610600" y="19050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74607F-82A3-4150-AC7E-42222F894F8C}"/>
              </a:ext>
            </a:extLst>
          </p:cNvPr>
          <p:cNvCxnSpPr>
            <a:cxnSpLocks/>
          </p:cNvCxnSpPr>
          <p:nvPr/>
        </p:nvCxnSpPr>
        <p:spPr>
          <a:xfrm>
            <a:off x="2057400" y="2519405"/>
            <a:ext cx="7696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C3240BD-0237-4375-A6F5-0A62E040A946}"/>
              </a:ext>
            </a:extLst>
          </p:cNvPr>
          <p:cNvPicPr>
            <a:picLocks noChangeAspect="1"/>
          </p:cNvPicPr>
          <p:nvPr/>
        </p:nvPicPr>
        <p:blipFill>
          <a:blip r:embed="rId6"/>
          <a:stretch>
            <a:fillRect/>
          </a:stretch>
        </p:blipFill>
        <p:spPr>
          <a:xfrm>
            <a:off x="4267200" y="5400930"/>
            <a:ext cx="4035902" cy="1457070"/>
          </a:xfrm>
          <a:prstGeom prst="rect">
            <a:avLst/>
          </a:prstGeom>
        </p:spPr>
      </p:pic>
    </p:spTree>
    <p:extLst>
      <p:ext uri="{BB962C8B-B14F-4D97-AF65-F5344CB8AC3E}">
        <p14:creationId xmlns:p14="http://schemas.microsoft.com/office/powerpoint/2010/main" val="42345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4572" y="1676400"/>
            <a:ext cx="5405320" cy="4114800"/>
          </a:xfrm>
          <a:prstGeom prst="rect">
            <a:avLst/>
          </a:prstGeom>
        </p:spPr>
      </p:pic>
      <p:sp>
        <p:nvSpPr>
          <p:cNvPr id="7" name="Rectangles 6"/>
          <p:cNvSpPr/>
          <p:nvPr/>
        </p:nvSpPr>
        <p:spPr>
          <a:xfrm>
            <a:off x="2031147" y="2667000"/>
            <a:ext cx="3392170" cy="2306955"/>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sp>
        <p:nvSpPr>
          <p:cNvPr id="11" name="Rectangle 2"/>
          <p:cNvSpPr>
            <a:spLocks noGrp="1" noChangeArrowheads="1"/>
          </p:cNvSpPr>
          <p:nvPr>
            <p:ph type="title" idx="4294967295"/>
          </p:nvPr>
        </p:nvSpPr>
        <p:spPr>
          <a:xfrm>
            <a:off x="4116928" y="460615"/>
            <a:ext cx="4999990" cy="83502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Nhìn lại bài viết</a:t>
            </a:r>
          </a:p>
        </p:txBody>
      </p:sp>
      <p:pic>
        <p:nvPicPr>
          <p:cNvPr id="6" name="Picture 2">
            <a:extLst>
              <a:ext uri="{FF2B5EF4-FFF2-40B4-BE49-F238E27FC236}">
                <a16:creationId xmlns:a16="http://schemas.microsoft.com/office/drawing/2014/main" id="{6BC55910-5BA3-4443-B1F6-0057647EF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69533" y="1371600"/>
            <a:ext cx="4817331" cy="4720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20FCB5FC-0774-4672-8B24-56AF197FDE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4101" y="534754"/>
            <a:ext cx="7010399" cy="1596258"/>
          </a:xfrm>
          <a:prstGeom prst="rect">
            <a:avLst/>
          </a:prstGeom>
        </p:spPr>
      </p:pic>
      <p:sp>
        <p:nvSpPr>
          <p:cNvPr id="6" name="Rectangles 5"/>
          <p:cNvSpPr/>
          <p:nvPr/>
        </p:nvSpPr>
        <p:spPr>
          <a:xfrm>
            <a:off x="2857500" y="828064"/>
            <a:ext cx="6172200" cy="954107"/>
          </a:xfrm>
          <a:prstGeom prst="rect">
            <a:avLst/>
          </a:prstGeom>
          <a:noFill/>
          <a:ln>
            <a:noFill/>
          </a:ln>
        </p:spPr>
        <p:txBody>
          <a:bodyPr wrap="square" rtlCol="0" anchor="t">
            <a:spAutoFit/>
          </a:bodyPr>
          <a:lstStyle/>
          <a:p>
            <a:r>
              <a:rPr lang="vi-VN" altLang="en-US"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Chọn một đoạn trong bài làm của em viết lại theo cách khác hay hơn, ví dụ: </a:t>
            </a:r>
          </a:p>
        </p:txBody>
      </p:sp>
      <p:pic>
        <p:nvPicPr>
          <p:cNvPr id="9" name="Picture 6">
            <a:extLst>
              <a:ext uri="{FF2B5EF4-FFF2-40B4-BE49-F238E27FC236}">
                <a16:creationId xmlns:a16="http://schemas.microsoft.com/office/drawing/2014/main" id="{F93C5DAB-6052-4D54-AB53-2E963838E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261175"/>
            <a:ext cx="4702629" cy="4114800"/>
          </a:xfrm>
          <a:prstGeom prst="rect">
            <a:avLst/>
          </a:prstGeom>
        </p:spPr>
      </p:pic>
      <p:sp>
        <p:nvSpPr>
          <p:cNvPr id="10" name="TextBox 9">
            <a:extLst>
              <a:ext uri="{FF2B5EF4-FFF2-40B4-BE49-F238E27FC236}">
                <a16:creationId xmlns:a16="http://schemas.microsoft.com/office/drawing/2014/main" id="{04444420-C7E3-4A77-8561-063D0E69A5CE}"/>
              </a:ext>
            </a:extLst>
          </p:cNvPr>
          <p:cNvSpPr txBox="1"/>
          <p:nvPr/>
        </p:nvSpPr>
        <p:spPr>
          <a:xfrm>
            <a:off x="1347881" y="3561322"/>
            <a:ext cx="3606487" cy="2062103"/>
          </a:xfrm>
          <a:prstGeom prst="rect">
            <a:avLst/>
          </a:prstGeom>
          <a:noFill/>
        </p:spPr>
        <p:txBody>
          <a:bodyPr wrap="square">
            <a:spAutoFit/>
          </a:bodyPr>
          <a:lstStyle/>
          <a:p>
            <a:pPr algn="ctr"/>
            <a:r>
              <a:rPr lang="vi-VN" sz="3200" b="1">
                <a:latin typeface="+mj-lt"/>
              </a:rPr>
              <a:t>Một đoạn tả ngoại hình hoặc tả tính tình, hoạt động của người được tả.</a:t>
            </a:r>
          </a:p>
        </p:txBody>
      </p:sp>
      <p:pic>
        <p:nvPicPr>
          <p:cNvPr id="11" name="Picture 6">
            <a:extLst>
              <a:ext uri="{FF2B5EF4-FFF2-40B4-BE49-F238E27FC236}">
                <a16:creationId xmlns:a16="http://schemas.microsoft.com/office/drawing/2014/main" id="{8531C731-BA5C-4DC6-A436-632CBDED80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2045">
            <a:off x="5541738" y="2429796"/>
            <a:ext cx="4702629" cy="4114800"/>
          </a:xfrm>
          <a:prstGeom prst="rect">
            <a:avLst/>
          </a:prstGeom>
        </p:spPr>
      </p:pic>
      <p:pic>
        <p:nvPicPr>
          <p:cNvPr id="5" name="Picture 2">
            <a:extLst>
              <a:ext uri="{FF2B5EF4-FFF2-40B4-BE49-F238E27FC236}">
                <a16:creationId xmlns:a16="http://schemas.microsoft.com/office/drawing/2014/main" id="{4A88AC80-113B-4422-ACBC-14E99A15A4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422220" y="893461"/>
            <a:ext cx="3637035" cy="3061722"/>
          </a:xfrm>
          <a:prstGeom prst="rect">
            <a:avLst/>
          </a:prstGeom>
        </p:spPr>
      </p:pic>
      <p:sp>
        <p:nvSpPr>
          <p:cNvPr id="12" name="TextBox 11">
            <a:extLst>
              <a:ext uri="{FF2B5EF4-FFF2-40B4-BE49-F238E27FC236}">
                <a16:creationId xmlns:a16="http://schemas.microsoft.com/office/drawing/2014/main" id="{9270D84E-803E-4B3A-8740-6BA3541761FC}"/>
              </a:ext>
            </a:extLst>
          </p:cNvPr>
          <p:cNvSpPr txBox="1"/>
          <p:nvPr/>
        </p:nvSpPr>
        <p:spPr>
          <a:xfrm>
            <a:off x="6188690" y="3673167"/>
            <a:ext cx="2398486" cy="2062103"/>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Đoạn mở bài hoặc kết bài viết theo kiểu khác.</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0D8118DB-4319-44A6-9D14-418DCF64CF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621135">
            <a:off x="5757086" y="1118490"/>
            <a:ext cx="4564028" cy="5120738"/>
          </a:xfrm>
          <a:prstGeom prst="rect">
            <a:avLst/>
          </a:prstGeom>
        </p:spPr>
      </p:pic>
      <p:sp>
        <p:nvSpPr>
          <p:cNvPr id="4" name="Rectangles 3"/>
          <p:cNvSpPr/>
          <p:nvPr/>
        </p:nvSpPr>
        <p:spPr>
          <a:xfrm>
            <a:off x="5943600" y="2837244"/>
            <a:ext cx="4191000" cy="1938992"/>
          </a:xfrm>
          <a:prstGeom prst="rect">
            <a:avLst/>
          </a:prstGeom>
          <a:noFill/>
          <a:ln>
            <a:noFill/>
          </a:ln>
        </p:spPr>
        <p:txBody>
          <a:bodyPr wrap="square" rtlCol="0" anchor="t">
            <a:spAutoFit/>
          </a:bodyPr>
          <a:lstStyle/>
          <a:p>
            <a:pPr algn="ctr"/>
            <a:r>
              <a:rPr lang="en-GB" altLang="en-US"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 những đoạn văn hay nhé!</a:t>
            </a:r>
          </a:p>
        </p:txBody>
      </p:sp>
      <p:sp>
        <p:nvSpPr>
          <p:cNvPr id="9" name="Rectangle 2"/>
          <p:cNvSpPr>
            <a:spLocks noGrp="1" noChangeArrowheads="1"/>
          </p:cNvSpPr>
          <p:nvPr>
            <p:ph type="title" idx="4294967295"/>
          </p:nvPr>
        </p:nvSpPr>
        <p:spPr>
          <a:xfrm>
            <a:off x="3124200" y="585146"/>
            <a:ext cx="6019800" cy="835025"/>
          </a:xfrm>
        </p:spPr>
        <p:txBody>
          <a:bodyPr/>
          <a:lstStyle/>
          <a:p>
            <a:pPr algn="ctr" eaLnBrk="1" hangingPunct="1">
              <a:buClrTx/>
              <a:buSzTx/>
              <a:buFontTx/>
              <a:defRPr/>
            </a:pPr>
            <a:r>
              <a:rPr lang="en-GB" sz="5400" b="1">
                <a:solidFill>
                  <a:schemeClr val="folHlink"/>
                </a:solidFill>
                <a:latin typeface="SVN-Shintia Script" panose="02000804000000020003" charset="0"/>
                <a:cs typeface="SVN-Shintia Script" panose="02000804000000020003" charset="0"/>
              </a:rPr>
              <a:t>Em là “Nhà văn nhí”</a:t>
            </a:r>
          </a:p>
        </p:txBody>
      </p:sp>
      <p:pic>
        <p:nvPicPr>
          <p:cNvPr id="7" name="Picture 2">
            <a:extLst>
              <a:ext uri="{FF2B5EF4-FFF2-40B4-BE49-F238E27FC236}">
                <a16:creationId xmlns:a16="http://schemas.microsoft.com/office/drawing/2014/main" id="{AE976171-E18B-4009-9E62-9F18ED2DA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4940" y="1381837"/>
            <a:ext cx="3685018" cy="48837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A4E06-BF9B-402B-A1F9-B2E825C9D1FC}"/>
              </a:ext>
            </a:extLst>
          </p:cNvPr>
          <p:cNvSpPr txBox="1"/>
          <p:nvPr/>
        </p:nvSpPr>
        <p:spPr>
          <a:xfrm>
            <a:off x="704850" y="1775491"/>
            <a:ext cx="10782300" cy="4247317"/>
          </a:xfrm>
          <a:prstGeom prst="rect">
            <a:avLst/>
          </a:prstGeom>
          <a:noFill/>
        </p:spPr>
        <p:txBody>
          <a:bodyPr wrap="square">
            <a:spAutoFit/>
          </a:bodyPr>
          <a:lstStyle/>
          <a:p>
            <a:pPr algn="just"/>
            <a:r>
              <a:rPr lang="en-US" altLang="en-US" sz="3000" b="1">
                <a:latin typeface="+mj-lt"/>
                <a:cs typeface="Times New Roman" panose="02020603050405020304" pitchFamily="18" charset="0"/>
              </a:rPr>
              <a:t>	Tuy phải dầm mưa dãi nắng mò cua bắt ốc, chăn trâu, cắt cỏ nhưng làn da Tấm vẫn trắng trẻo hồng hào. Cô có dáng người thon thả, đôi bàn tay nho nhỏ xinh xinh. Khuôn mặt trái xoan trong sáng và hiền hậu. Đôi lông mày lá liễu, đôi mắt bồ câu vừa ngây thơ vừa trung thực. Mái tóc đen mượt che phủ hai vai. Đôi môi hình trái tim luôn thắm đỏ như son. Sống lam lũ nơi nhà mẹ ghẻ, cô mặc những bộ đồ đã bạc phếch nhưng không vì thế mà giảm đi vẻ đẹp hiếm có của cô. Khoác lên mình bộ đồ lấy từ mấy hũ xương cá Bống để đi trẩy hội, trông Tấm đẹp như một nàng tiên!</a:t>
            </a:r>
            <a:endParaRPr lang="en-US" sz="3000">
              <a:latin typeface="+mj-lt"/>
              <a:cs typeface="Times New Roman" panose="02020603050405020304" pitchFamily="18" charset="0"/>
            </a:endParaRPr>
          </a:p>
        </p:txBody>
      </p:sp>
      <p:pic>
        <p:nvPicPr>
          <p:cNvPr id="4" name="Picture 8">
            <a:extLst>
              <a:ext uri="{FF2B5EF4-FFF2-40B4-BE49-F238E27FC236}">
                <a16:creationId xmlns:a16="http://schemas.microsoft.com/office/drawing/2014/main" id="{58BEFCCD-5E01-4775-AF05-13659440DF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152400"/>
            <a:ext cx="7315200" cy="1447800"/>
          </a:xfrm>
          <a:prstGeom prst="rect">
            <a:avLst/>
          </a:prstGeom>
        </p:spPr>
      </p:pic>
      <p:sp>
        <p:nvSpPr>
          <p:cNvPr id="5" name="Rectangle 4">
            <a:extLst>
              <a:ext uri="{FF2B5EF4-FFF2-40B4-BE49-F238E27FC236}">
                <a16:creationId xmlns:a16="http://schemas.microsoft.com/office/drawing/2014/main" id="{251D9A89-A4F6-4B44-A93E-E325EF59BECB}"/>
              </a:ext>
            </a:extLst>
          </p:cNvPr>
          <p:cNvSpPr/>
          <p:nvPr/>
        </p:nvSpPr>
        <p:spPr>
          <a:xfrm>
            <a:off x="1828800" y="327691"/>
            <a:ext cx="8153400" cy="923330"/>
          </a:xfrm>
          <a:prstGeom prst="rect">
            <a:avLst/>
          </a:prstGeom>
          <a:noFill/>
        </p:spPr>
        <p:txBody>
          <a:bodyPr wrap="none" lIns="91440" tIns="45720" rIns="91440" bIns="45720">
            <a:prstTxWarp prst="textArchDown">
              <a:avLst>
                <a:gd name="adj" fmla="val 835428"/>
              </a:avLst>
            </a:prstTxWarp>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Tả cô Tấm</a:t>
            </a:r>
          </a:p>
        </p:txBody>
      </p:sp>
    </p:spTree>
    <p:extLst>
      <p:ext uri="{BB962C8B-B14F-4D97-AF65-F5344CB8AC3E}">
        <p14:creationId xmlns:p14="http://schemas.microsoft.com/office/powerpoint/2010/main" val="291206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A4E06-BF9B-402B-A1F9-B2E825C9D1FC}"/>
              </a:ext>
            </a:extLst>
          </p:cNvPr>
          <p:cNvSpPr txBox="1"/>
          <p:nvPr/>
        </p:nvSpPr>
        <p:spPr>
          <a:xfrm>
            <a:off x="914400" y="2755543"/>
            <a:ext cx="6477000" cy="3785652"/>
          </a:xfrm>
          <a:prstGeom prst="rect">
            <a:avLst/>
          </a:prstGeom>
          <a:noFill/>
        </p:spPr>
        <p:txBody>
          <a:bodyPr wrap="square">
            <a:spAutoFit/>
          </a:bodyPr>
          <a:lstStyle/>
          <a:p>
            <a:pPr algn="just"/>
            <a:r>
              <a:rPr lang="en-US" altLang="en-US" sz="3000" b="1">
                <a:latin typeface="+mj-lt"/>
                <a:cs typeface="Times New Roman" panose="02020603050405020304" pitchFamily="18" charset="0"/>
              </a:rPr>
              <a:t>	</a:t>
            </a:r>
            <a:r>
              <a:rPr lang="vi-VN" altLang="en-US" sz="3000" b="1">
                <a:latin typeface="+mj-lt"/>
                <a:cs typeface="Times New Roman" panose="02020603050405020304" pitchFamily="18" charset="0"/>
              </a:rPr>
              <a:t>Chỉ gặp cô được ít phút nhưng tình cảm của em đối với cô thật gần gũi. Cô Hồng Nhung không biết em là ai nhưng tên cô, giọng hát của cô gợi cho em một nỗi nhớ vô cùng. Em ước gì em có được giọng hát như cô.</a:t>
            </a:r>
            <a:endParaRPr lang="en-US" altLang="en-US" sz="3000" b="1">
              <a:latin typeface="+mj-lt"/>
              <a:cs typeface="Times New Roman" panose="02020603050405020304" pitchFamily="18" charset="0"/>
            </a:endParaRPr>
          </a:p>
          <a:p>
            <a:pPr algn="just"/>
            <a:r>
              <a:rPr lang="vi-VN" altLang="en-US" sz="3000" b="1">
                <a:latin typeface="+mj-lt"/>
                <a:cs typeface="Times New Roman" panose="02020603050405020304" pitchFamily="18" charset="0"/>
              </a:rPr>
              <a:t> </a:t>
            </a:r>
            <a:br>
              <a:rPr lang="vi-VN" altLang="en-US" sz="3000" b="1">
                <a:latin typeface="+mj-lt"/>
                <a:cs typeface="Times New Roman" panose="02020603050405020304" pitchFamily="18" charset="0"/>
              </a:rPr>
            </a:br>
            <a:endParaRPr lang="en-US" sz="3000">
              <a:latin typeface="+mj-lt"/>
              <a:cs typeface="Times New Roman" panose="02020603050405020304" pitchFamily="18" charset="0"/>
            </a:endParaRPr>
          </a:p>
        </p:txBody>
      </p:sp>
      <p:pic>
        <p:nvPicPr>
          <p:cNvPr id="4" name="Picture 8">
            <a:extLst>
              <a:ext uri="{FF2B5EF4-FFF2-40B4-BE49-F238E27FC236}">
                <a16:creationId xmlns:a16="http://schemas.microsoft.com/office/drawing/2014/main" id="{58BEFCCD-5E01-4775-AF05-13659440DF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152400"/>
            <a:ext cx="7315200" cy="1447800"/>
          </a:xfrm>
          <a:prstGeom prst="rect">
            <a:avLst/>
          </a:prstGeom>
        </p:spPr>
      </p:pic>
      <p:sp>
        <p:nvSpPr>
          <p:cNvPr id="5" name="Rectangle 4">
            <a:extLst>
              <a:ext uri="{FF2B5EF4-FFF2-40B4-BE49-F238E27FC236}">
                <a16:creationId xmlns:a16="http://schemas.microsoft.com/office/drawing/2014/main" id="{251D9A89-A4F6-4B44-A93E-E325EF59BECB}"/>
              </a:ext>
            </a:extLst>
          </p:cNvPr>
          <p:cNvSpPr/>
          <p:nvPr/>
        </p:nvSpPr>
        <p:spPr>
          <a:xfrm>
            <a:off x="1828800" y="327691"/>
            <a:ext cx="8153400" cy="923330"/>
          </a:xfrm>
          <a:prstGeom prst="rect">
            <a:avLst/>
          </a:prstGeom>
          <a:noFill/>
        </p:spPr>
        <p:txBody>
          <a:bodyPr wrap="none" lIns="91440" tIns="45720" rIns="91440" bIns="45720">
            <a:prstTxWarp prst="textArchDown">
              <a:avLst>
                <a:gd name="adj" fmla="val 835428"/>
              </a:avLst>
            </a:prstTxWarp>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Tả ca sĩ</a:t>
            </a:r>
          </a:p>
        </p:txBody>
      </p:sp>
      <p:pic>
        <p:nvPicPr>
          <p:cNvPr id="2" name="Picture 1">
            <a:extLst>
              <a:ext uri="{FF2B5EF4-FFF2-40B4-BE49-F238E27FC236}">
                <a16:creationId xmlns:a16="http://schemas.microsoft.com/office/drawing/2014/main" id="{CA989800-6375-482C-AE3E-71FBDBA0A777}"/>
              </a:ext>
            </a:extLst>
          </p:cNvPr>
          <p:cNvPicPr>
            <a:picLocks noChangeAspect="1"/>
          </p:cNvPicPr>
          <p:nvPr/>
        </p:nvPicPr>
        <p:blipFill rotWithShape="1">
          <a:blip r:embed="rId4"/>
          <a:srcRect l="19047" r="15874"/>
          <a:stretch/>
        </p:blipFill>
        <p:spPr>
          <a:xfrm>
            <a:off x="7848600" y="1600200"/>
            <a:ext cx="3124200" cy="4800600"/>
          </a:xfrm>
          <a:prstGeom prst="rect">
            <a:avLst/>
          </a:prstGeom>
        </p:spPr>
      </p:pic>
    </p:spTree>
    <p:extLst>
      <p:ext uri="{BB962C8B-B14F-4D97-AF65-F5344CB8AC3E}">
        <p14:creationId xmlns:p14="http://schemas.microsoft.com/office/powerpoint/2010/main" val="21435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88818B5-D181-49CB-B3C3-E5AFB9D3C0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10400" y="609600"/>
            <a:ext cx="4331474" cy="3222407"/>
          </a:xfrm>
          <a:prstGeom prst="rect">
            <a:avLst/>
          </a:prstGeom>
        </p:spPr>
      </p:pic>
      <p:sp>
        <p:nvSpPr>
          <p:cNvPr id="15362" name="Rectangle 2">
            <a:extLst>
              <a:ext uri="{FF2B5EF4-FFF2-40B4-BE49-F238E27FC236}">
                <a16:creationId xmlns:a16="http://schemas.microsoft.com/office/drawing/2014/main" id="{777AC12A-352C-4CC6-98E8-E697AFE76F56}"/>
              </a:ext>
            </a:extLst>
          </p:cNvPr>
          <p:cNvSpPr>
            <a:spLocks noGrp="1" noChangeArrowheads="1"/>
          </p:cNvSpPr>
          <p:nvPr>
            <p:ph type="title"/>
          </p:nvPr>
        </p:nvSpPr>
        <p:spPr>
          <a:xfrm>
            <a:off x="7543800" y="1447800"/>
            <a:ext cx="3535268" cy="1981200"/>
          </a:xfrm>
        </p:spPr>
        <p:txBody>
          <a:bodyPr/>
          <a:lstStyle/>
          <a:p>
            <a:pPr algn="l" eaLnBrk="1" hangingPunct="1"/>
            <a:br>
              <a:rPr lang="en-US" altLang="en-US" sz="3200" b="1">
                <a:solidFill>
                  <a:schemeClr val="bg1"/>
                </a:solidFill>
              </a:rPr>
            </a:br>
            <a:r>
              <a:rPr lang="en-US" altLang="en-US" sz="4800" b="1">
                <a:solidFill>
                  <a:schemeClr val="bg1"/>
                </a:solidFill>
              </a:rPr>
              <a:t>Chuẩn bị bài</a:t>
            </a:r>
            <a:endParaRPr lang="en-US" altLang="en-US">
              <a:solidFill>
                <a:schemeClr val="bg1"/>
              </a:solidFill>
            </a:endParaRPr>
          </a:p>
        </p:txBody>
      </p:sp>
      <p:sp>
        <p:nvSpPr>
          <p:cNvPr id="8" name="Rectangle 2">
            <a:extLst>
              <a:ext uri="{FF2B5EF4-FFF2-40B4-BE49-F238E27FC236}">
                <a16:creationId xmlns:a16="http://schemas.microsoft.com/office/drawing/2014/main" id="{0BB9F0A7-1C1E-44B4-ACDF-1BBD225C279E}"/>
              </a:ext>
            </a:extLst>
          </p:cNvPr>
          <p:cNvSpPr txBox="1">
            <a:spLocks noChangeArrowheads="1"/>
          </p:cNvSpPr>
          <p:nvPr/>
        </p:nvSpPr>
        <p:spPr>
          <a:xfrm>
            <a:off x="635252" y="609600"/>
            <a:ext cx="6248400" cy="2438636"/>
          </a:xfrm>
        </p:spPr>
        <p:txBody>
          <a:bodyPr/>
          <a:lstStyle>
            <a:lvl1pPr algn="ctr" defTabSz="1662430" rtl="0" eaLnBrk="1" latinLnBrk="0" hangingPunct="1">
              <a:spcBef>
                <a:spcPct val="0"/>
              </a:spcBef>
              <a:buNone/>
              <a:defRPr sz="8000" kern="1200">
                <a:solidFill>
                  <a:schemeClr val="tx1"/>
                </a:solidFill>
                <a:latin typeface="+mj-lt"/>
                <a:ea typeface="+mj-ea"/>
                <a:cs typeface="+mj-cs"/>
              </a:defRPr>
            </a:lvl1pPr>
          </a:lstStyle>
          <a:p>
            <a:r>
              <a:rPr lang="en-US" altLang="en-US" sz="6600" b="1">
                <a:ln w="22225">
                  <a:solidFill>
                    <a:schemeClr val="accent2"/>
                  </a:solidFill>
                  <a:prstDash val="solid"/>
                </a:ln>
                <a:solidFill>
                  <a:schemeClr val="accent2">
                    <a:lumMod val="40000"/>
                    <a:lumOff val="60000"/>
                  </a:schemeClr>
                </a:solidFill>
              </a:rPr>
              <a:t>ÔN TẬP </a:t>
            </a:r>
          </a:p>
          <a:p>
            <a:r>
              <a:rPr lang="en-US" altLang="en-US" sz="6600" b="1">
                <a:ln w="22225">
                  <a:solidFill>
                    <a:schemeClr val="accent2"/>
                  </a:solidFill>
                  <a:prstDash val="solid"/>
                </a:ln>
                <a:solidFill>
                  <a:schemeClr val="accent2">
                    <a:lumMod val="40000"/>
                    <a:lumOff val="60000"/>
                  </a:schemeClr>
                </a:solidFill>
              </a:rPr>
              <a:t>VĂN KỂ CHUYỆN</a:t>
            </a:r>
            <a:endParaRPr lang="en-US" altLang="en-US" sz="23900" b="1">
              <a:ln w="22225">
                <a:solidFill>
                  <a:schemeClr val="accent2"/>
                </a:solidFill>
                <a:prstDash val="solid"/>
              </a:ln>
              <a:solidFill>
                <a:schemeClr val="accent2">
                  <a:lumMod val="40000"/>
                  <a:lumOff val="60000"/>
                </a:schemeClr>
              </a:solidFill>
            </a:endParaRPr>
          </a:p>
        </p:txBody>
      </p:sp>
      <p:pic>
        <p:nvPicPr>
          <p:cNvPr id="11" name="Picture 2">
            <a:extLst>
              <a:ext uri="{FF2B5EF4-FFF2-40B4-BE49-F238E27FC236}">
                <a16:creationId xmlns:a16="http://schemas.microsoft.com/office/drawing/2014/main" id="{6D021C5A-33DD-4F1E-AF7D-E777B74F1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9727" y="2613568"/>
            <a:ext cx="3878731" cy="3780000"/>
          </a:xfrm>
          <a:prstGeom prst="rect">
            <a:avLst/>
          </a:prstGeom>
        </p:spPr>
      </p:pic>
      <p:pic>
        <p:nvPicPr>
          <p:cNvPr id="12" name="Picture 2">
            <a:extLst>
              <a:ext uri="{FF2B5EF4-FFF2-40B4-BE49-F238E27FC236}">
                <a16:creationId xmlns:a16="http://schemas.microsoft.com/office/drawing/2014/main" id="{090C5F57-9F55-4FB2-9748-66733538AA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79352" y="2695861"/>
            <a:ext cx="4134776" cy="3563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idx="4294967295"/>
          </p:nvPr>
        </p:nvSpPr>
        <p:spPr>
          <a:xfrm>
            <a:off x="1047523" y="499342"/>
            <a:ext cx="18855408" cy="2078182"/>
          </a:xfrm>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829435"/>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3886200" y="2133600"/>
            <a:ext cx="6477000" cy="1938992"/>
          </a:xfrm>
          <a:prstGeom prst="rect">
            <a:avLst/>
          </a:prstGeom>
          <a:solidFill>
            <a:schemeClr val="accent6">
              <a:lumMod val="20000"/>
              <a:lumOff val="80000"/>
            </a:schemeClr>
          </a:solidFill>
        </p:spPr>
        <p:txBody>
          <a:bodyPr wrap="square" rtlCol="0" anchor="t">
            <a:spAutoFit/>
          </a:bodyPr>
          <a:lstStyle/>
          <a:p>
            <a:pPr algn="just"/>
            <a:r>
              <a:rPr lang="en-GB" altLang="en-US" sz="3000" b="1">
                <a:latin typeface="Times New Roman" panose="02020603050405020304" pitchFamily="18" charset="0"/>
                <a:cs typeface="Times New Roman" panose="02020603050405020304" pitchFamily="18" charset="0"/>
              </a:rPr>
              <a:t>Rút được kinh nghiệm về cách xây dựng bố cục, trình tự miêu tả, quan sát và chọn lọc chi tiết, cách diễn đạt khi làm một bài văn tả người.</a:t>
            </a:r>
          </a:p>
        </p:txBody>
      </p:sp>
      <p:sp>
        <p:nvSpPr>
          <p:cNvPr id="11" name="Text Box 10"/>
          <p:cNvSpPr txBox="1"/>
          <p:nvPr/>
        </p:nvSpPr>
        <p:spPr>
          <a:xfrm>
            <a:off x="4953000" y="4693564"/>
            <a:ext cx="5410200" cy="1477328"/>
          </a:xfrm>
          <a:prstGeom prst="rect">
            <a:avLst/>
          </a:prstGeom>
          <a:solidFill>
            <a:schemeClr val="accent6">
              <a:lumMod val="20000"/>
              <a:lumOff val="80000"/>
            </a:schemeClr>
          </a:solidFill>
        </p:spPr>
        <p:txBody>
          <a:bodyPr wrap="square" rtlCol="0" anchor="t">
            <a:spAutoFit/>
          </a:bodyPr>
          <a:lstStyle/>
          <a:p>
            <a:pPr algn="just"/>
            <a:r>
              <a:rPr lang="en-GB" altLang="en-US" sz="3000" b="1">
                <a:latin typeface="Times New Roman" panose="02020603050405020304" pitchFamily="18" charset="0"/>
                <a:cs typeface="Times New Roman" panose="02020603050405020304" pitchFamily="18" charset="0"/>
              </a:rPr>
              <a:t>Biết sửa lỗi và viết lại một đoạn văn cho đúng hoặc viết lại một đoạn văn cho hay hơn.</a:t>
            </a:r>
          </a:p>
        </p:txBody>
      </p:sp>
      <p:pic>
        <p:nvPicPr>
          <p:cNvPr id="12" name="Picture 11"/>
          <p:cNvPicPr>
            <a:picLocks noChangeAspect="1"/>
          </p:cNvPicPr>
          <p:nvPr/>
        </p:nvPicPr>
        <p:blipFill>
          <a:blip r:embed="rId3"/>
          <a:stretch>
            <a:fillRect/>
          </a:stretch>
        </p:blipFill>
        <p:spPr>
          <a:xfrm>
            <a:off x="5438775" y="773964"/>
            <a:ext cx="3371850" cy="1019175"/>
          </a:xfrm>
          <a:prstGeom prst="rect">
            <a:avLst/>
          </a:prstGeom>
        </p:spPr>
      </p:pic>
      <p:pic>
        <p:nvPicPr>
          <p:cNvPr id="9" name="Picture 2">
            <a:extLst>
              <a:ext uri="{FF2B5EF4-FFF2-40B4-BE49-F238E27FC236}">
                <a16:creationId xmlns:a16="http://schemas.microsoft.com/office/drawing/2014/main" id="{DFBD5D22-ECF5-4E7B-97D1-7C54D3854A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473837"/>
            <a:ext cx="3573607" cy="56970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2"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animBg="1"/>
      <p:bldP spid="11" grpId="1"/>
      <p:bldP spid="1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226244" y="411039"/>
            <a:ext cx="2676525" cy="1143000"/>
          </a:xfrm>
          <a:prstGeom prst="rect">
            <a:avLst/>
          </a:prstGeom>
        </p:spPr>
      </p:pic>
      <p:sp>
        <p:nvSpPr>
          <p:cNvPr id="7" name="TextBox 6">
            <a:extLst>
              <a:ext uri="{FF2B5EF4-FFF2-40B4-BE49-F238E27FC236}">
                <a16:creationId xmlns:a16="http://schemas.microsoft.com/office/drawing/2014/main" id="{E6EBEEF9-8D90-4D88-92A3-FD5CC9E7B41A}"/>
              </a:ext>
            </a:extLst>
          </p:cNvPr>
          <p:cNvSpPr txBox="1"/>
          <p:nvPr/>
        </p:nvSpPr>
        <p:spPr>
          <a:xfrm>
            <a:off x="1385536" y="2289212"/>
            <a:ext cx="7118658" cy="553998"/>
          </a:xfrm>
          <a:prstGeom prst="rect">
            <a:avLst/>
          </a:prstGeom>
          <a:noFill/>
        </p:spPr>
        <p:txBody>
          <a:bodyPr wrap="square">
            <a:spAutoFit/>
          </a:bodyPr>
          <a:lstStyle/>
          <a:p>
            <a:r>
              <a:rPr lang="en-US" sz="3000" b="1">
                <a:latin typeface="Times New Roman" panose="02020603050405020304" pitchFamily="18" charset="0"/>
                <a:cs typeface="Times New Roman" panose="02020603050405020304" pitchFamily="18" charset="0"/>
              </a:rPr>
              <a:t>2. </a:t>
            </a:r>
            <a:r>
              <a:rPr lang="vi-VN" sz="3000" b="1">
                <a:latin typeface="Times New Roman" panose="02020603050405020304" pitchFamily="18" charset="0"/>
                <a:cs typeface="Times New Roman" panose="02020603050405020304" pitchFamily="18" charset="0"/>
              </a:rPr>
              <a:t>Tả một nghệ sĩ hài mà em yêu thích.</a:t>
            </a:r>
          </a:p>
        </p:txBody>
      </p:sp>
      <p:pic>
        <p:nvPicPr>
          <p:cNvPr id="8" name="Picture 2">
            <a:extLst>
              <a:ext uri="{FF2B5EF4-FFF2-40B4-BE49-F238E27FC236}">
                <a16:creationId xmlns:a16="http://schemas.microsoft.com/office/drawing/2014/main" id="{C4A03082-93AC-4A29-B2DA-A43DE82150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056" y="3165819"/>
            <a:ext cx="3453046" cy="3358088"/>
          </a:xfrm>
          <a:prstGeom prst="rect">
            <a:avLst/>
          </a:prstGeom>
        </p:spPr>
      </p:pic>
      <p:pic>
        <p:nvPicPr>
          <p:cNvPr id="9" name="Picture 3">
            <a:extLst>
              <a:ext uri="{FF2B5EF4-FFF2-40B4-BE49-F238E27FC236}">
                <a16:creationId xmlns:a16="http://schemas.microsoft.com/office/drawing/2014/main" id="{D1961462-987C-4711-925F-7D30C490D3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98821" y="268028"/>
            <a:ext cx="3726152" cy="6058783"/>
          </a:xfrm>
          <a:prstGeom prst="rect">
            <a:avLst/>
          </a:prstGeom>
        </p:spPr>
      </p:pic>
      <p:sp>
        <p:nvSpPr>
          <p:cNvPr id="15" name="TextBox 14">
            <a:extLst>
              <a:ext uri="{FF2B5EF4-FFF2-40B4-BE49-F238E27FC236}">
                <a16:creationId xmlns:a16="http://schemas.microsoft.com/office/drawing/2014/main" id="{628DB127-F3F6-4029-9F0B-40D05C449B6D}"/>
              </a:ext>
            </a:extLst>
          </p:cNvPr>
          <p:cNvSpPr txBox="1"/>
          <p:nvPr/>
        </p:nvSpPr>
        <p:spPr>
          <a:xfrm>
            <a:off x="1385536" y="1452474"/>
            <a:ext cx="5500089" cy="553998"/>
          </a:xfrm>
          <a:prstGeom prst="rect">
            <a:avLst/>
          </a:prstGeom>
          <a:noFill/>
        </p:spPr>
        <p:txBody>
          <a:bodyPr wrap="square">
            <a:spAutoFit/>
          </a:bodyPr>
          <a:lstStyle/>
          <a:p>
            <a:r>
              <a:rPr lang="en-US" sz="3000" b="1">
                <a:latin typeface="Times New Roman" panose="02020603050405020304" pitchFamily="18" charset="0"/>
                <a:cs typeface="Times New Roman" panose="02020603050405020304" pitchFamily="18" charset="0"/>
              </a:rPr>
              <a:t>1. </a:t>
            </a:r>
            <a:r>
              <a:rPr lang="vi-VN" sz="3000" b="1">
                <a:latin typeface="Times New Roman" panose="02020603050405020304" pitchFamily="18" charset="0"/>
                <a:cs typeface="Times New Roman" panose="02020603050405020304" pitchFamily="18" charset="0"/>
              </a:rPr>
              <a:t>Tả một ca sĩ đang biểu diễn.</a:t>
            </a:r>
          </a:p>
        </p:txBody>
      </p:sp>
      <p:sp>
        <p:nvSpPr>
          <p:cNvPr id="16" name="TextBox 15">
            <a:extLst>
              <a:ext uri="{FF2B5EF4-FFF2-40B4-BE49-F238E27FC236}">
                <a16:creationId xmlns:a16="http://schemas.microsoft.com/office/drawing/2014/main" id="{4FE60E51-31F9-4BB2-B684-40ACBE6B8735}"/>
              </a:ext>
            </a:extLst>
          </p:cNvPr>
          <p:cNvSpPr txBox="1"/>
          <p:nvPr/>
        </p:nvSpPr>
        <p:spPr>
          <a:xfrm>
            <a:off x="3793180" y="3165819"/>
            <a:ext cx="4966339" cy="1477328"/>
          </a:xfrm>
          <a:prstGeom prst="rect">
            <a:avLst/>
          </a:prstGeom>
          <a:noFill/>
        </p:spPr>
        <p:txBody>
          <a:bodyPr wrap="square">
            <a:spAutoFit/>
          </a:bodyPr>
          <a:lstStyle/>
          <a:p>
            <a:r>
              <a:rPr lang="en-US" sz="3000" b="1">
                <a:latin typeface="Times New Roman" panose="02020603050405020304" pitchFamily="18" charset="0"/>
                <a:cs typeface="Times New Roman" panose="02020603050405020304" pitchFamily="18" charset="0"/>
              </a:rPr>
              <a:t>3. </a:t>
            </a:r>
            <a:r>
              <a:rPr lang="vi-VN" sz="3000" b="1">
                <a:latin typeface="Times New Roman" panose="02020603050405020304" pitchFamily="18" charset="0"/>
                <a:cs typeface="Times New Roman" panose="02020603050405020304" pitchFamily="18" charset="0"/>
              </a:rPr>
              <a:t>Hãy tưởng tượng và tả lại một nhân vật trong truyện mà em đã đọc.</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567558" y="1423358"/>
            <a:ext cx="10557641" cy="5016758"/>
          </a:xfrm>
          <a:prstGeom prst="rect">
            <a:avLst/>
          </a:prstGeom>
          <a:noFill/>
          <a:ln w="9525">
            <a:noFill/>
          </a:ln>
        </p:spPr>
        <p:txBody>
          <a:bodyPr wrap="square">
            <a:spAutoFit/>
          </a:bodyPr>
          <a:lstStyle/>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Hiểu đề, làm đúng yêu cầu của bài văn tả người.</a:t>
            </a:r>
          </a:p>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Bố cục bài văn rõ ràng, cân đối, đúng trọng tâm.</a:t>
            </a:r>
          </a:p>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Ý văn phong phú, biết phát hiện và đưa vào bài những chi</a:t>
            </a:r>
          </a:p>
          <a:p>
            <a:pPr algn="just"/>
            <a:r>
              <a:rPr lang="en-US" altLang="en-US" sz="3200">
                <a:latin typeface="Times New Roman" panose="02020603050405020304" pitchFamily="18" charset="0"/>
                <a:cs typeface="Times New Roman" panose="02020603050405020304" pitchFamily="18" charset="0"/>
              </a:rPr>
              <a:t> tiết, đặc điểm, hoạt động của người được tả.</a:t>
            </a:r>
          </a:p>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Biết dùng từ ngữ, hình ảnh so sánh để tả hình dáng, </a:t>
            </a:r>
          </a:p>
          <a:p>
            <a:pPr algn="just"/>
            <a:r>
              <a:rPr lang="en-US" altLang="en-US" sz="3200">
                <a:latin typeface="Times New Roman" panose="02020603050405020304" pitchFamily="18" charset="0"/>
                <a:cs typeface="Times New Roman" panose="02020603050405020304" pitchFamily="18" charset="0"/>
              </a:rPr>
              <a:t>vẻ mặt, đường nét, động tác, cử chỉ,… của người đó.</a:t>
            </a:r>
          </a:p>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Dùng từ, viết câu đúng và hay.</a:t>
            </a:r>
          </a:p>
          <a:p>
            <a:pPr marL="457200" indent="-457200" algn="just">
              <a:buFont typeface="Wingdings" panose="05000000000000000000" charset="0"/>
              <a:buChar char="ü"/>
            </a:pPr>
            <a:r>
              <a:rPr lang="en-US" altLang="en-US" sz="3200">
                <a:latin typeface="Times New Roman" panose="02020603050405020304" pitchFamily="18" charset="0"/>
                <a:cs typeface="Times New Roman" panose="02020603050405020304" pitchFamily="18" charset="0"/>
              </a:rPr>
              <a:t>Biết tổ chức các câu trong từng đoạn văn cùng tả </a:t>
            </a:r>
          </a:p>
          <a:p>
            <a:pPr algn="just"/>
            <a:r>
              <a:rPr lang="en-US" altLang="en-US" sz="3200">
                <a:latin typeface="Times New Roman" panose="02020603050405020304" pitchFamily="18" charset="0"/>
                <a:cs typeface="Times New Roman" panose="02020603050405020304" pitchFamily="18" charset="0"/>
              </a:rPr>
              <a:t>hình dáng hoặc hoạt động, biết liên kết các đoạn văn </a:t>
            </a:r>
          </a:p>
          <a:p>
            <a:pPr algn="just"/>
            <a:r>
              <a:rPr lang="en-US" altLang="en-US" sz="3200">
                <a:latin typeface="Times New Roman" panose="02020603050405020304" pitchFamily="18" charset="0"/>
                <a:cs typeface="Times New Roman" panose="02020603050405020304" pitchFamily="18" charset="0"/>
              </a:rPr>
              <a:t>trong bài.</a:t>
            </a:r>
            <a:endParaRPr lang="vi-VN" alt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581400" y="464599"/>
            <a:ext cx="5457825" cy="876300"/>
          </a:xfrm>
          <a:prstGeom prst="rect">
            <a:avLst/>
          </a:prstGeom>
        </p:spPr>
      </p:pic>
      <p:pic>
        <p:nvPicPr>
          <p:cNvPr id="7" name="Picture 2">
            <a:extLst>
              <a:ext uri="{FF2B5EF4-FFF2-40B4-BE49-F238E27FC236}">
                <a16:creationId xmlns:a16="http://schemas.microsoft.com/office/drawing/2014/main" id="{29CC1707-05C6-40C8-B4CC-C9C27E9E2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4323" y="3016522"/>
            <a:ext cx="2200119" cy="3841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785110" y="1981199"/>
            <a:ext cx="8001000" cy="4524315"/>
          </a:xfrm>
          <a:prstGeom prst="rect">
            <a:avLst/>
          </a:prstGeom>
          <a:noFill/>
          <a:ln w="9525">
            <a:noFill/>
          </a:ln>
        </p:spPr>
        <p:txBody>
          <a:bodyPr wrap="square">
            <a:spAutoFit/>
          </a:bodyPr>
          <a:lstStyle/>
          <a:p>
            <a:pPr marL="571500" indent="-571500" algn="just">
              <a:buFont typeface="Wingdings" panose="05000000000000000000" charset="0"/>
              <a:buChar char="ü"/>
            </a:pPr>
            <a:r>
              <a:rPr lang="vi-VN" sz="3600">
                <a:latin typeface="Times New Roman" panose="02020603050405020304" pitchFamily="18" charset="0"/>
              </a:rPr>
              <a:t>Vẫn còn một số ít bài viết của các em có bố cục chưa rõ r</a:t>
            </a:r>
            <a:r>
              <a:rPr lang="en-US" sz="3600">
                <a:latin typeface="Times New Roman" panose="02020603050405020304" pitchFamily="18" charset="0"/>
              </a:rPr>
              <a:t>àng, chưa cân đối (Tả hoạt động sơ sài, tả hình dáng quá kĩ).</a:t>
            </a:r>
          </a:p>
          <a:p>
            <a:pPr marL="571500" indent="-571500" algn="just">
              <a:buFont typeface="Wingdings" panose="05000000000000000000" charset="0"/>
              <a:buChar char="ü"/>
            </a:pPr>
            <a:r>
              <a:rPr lang="en-US" sz="3600">
                <a:latin typeface="Times New Roman" panose="02020603050405020304" pitchFamily="18" charset="0"/>
              </a:rPr>
              <a:t>Một số em viết chưa đủ ý, chưa phát hiện và tả những nét đặc sắc, nổi bật về đặc điểm ngoại hình, hoạt động, tính tình mà nặng về liệt kê sơ lược.</a:t>
            </a:r>
          </a:p>
        </p:txBody>
      </p:sp>
      <p:pic>
        <p:nvPicPr>
          <p:cNvPr id="4" name="Content Placeholder 3"/>
          <p:cNvPicPr>
            <a:picLocks noGrp="1" noChangeAspect="1"/>
          </p:cNvPicPr>
          <p:nvPr>
            <p:ph idx="4294967295"/>
          </p:nvPr>
        </p:nvPicPr>
        <p:blipFill>
          <a:blip r:embed="rId3"/>
          <a:stretch>
            <a:fillRect/>
          </a:stretch>
        </p:blipFill>
        <p:spPr>
          <a:xfrm>
            <a:off x="3909060" y="674812"/>
            <a:ext cx="5753100" cy="876300"/>
          </a:xfrm>
          <a:prstGeom prst="rect">
            <a:avLst/>
          </a:prstGeom>
        </p:spPr>
      </p:pic>
      <p:pic>
        <p:nvPicPr>
          <p:cNvPr id="7" name="Picture 2">
            <a:extLst>
              <a:ext uri="{FF2B5EF4-FFF2-40B4-BE49-F238E27FC236}">
                <a16:creationId xmlns:a16="http://schemas.microsoft.com/office/drawing/2014/main" id="{52C7005C-4F50-4679-9CF5-56D2E6E84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09600" y="2127097"/>
            <a:ext cx="2106790" cy="3678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6858000" y="297307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6858000" y="3993515"/>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6858000" y="503174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8" name="Picture 17"/>
          <p:cNvPicPr>
            <a:picLocks noChangeAspect="1"/>
          </p:cNvPicPr>
          <p:nvPr/>
        </p:nvPicPr>
        <p:blipFill>
          <a:blip r:embed="rId3"/>
          <a:stretch>
            <a:fillRect/>
          </a:stretch>
        </p:blipFill>
        <p:spPr>
          <a:xfrm>
            <a:off x="2077720" y="3018773"/>
            <a:ext cx="9191625" cy="2905125"/>
          </a:xfrm>
          <a:prstGeom prst="rect">
            <a:avLst/>
          </a:prstGeom>
        </p:spPr>
      </p:pic>
      <p:pic>
        <p:nvPicPr>
          <p:cNvPr id="20" name="Picture 19"/>
          <p:cNvPicPr>
            <a:picLocks noChangeAspect="1"/>
          </p:cNvPicPr>
          <p:nvPr/>
        </p:nvPicPr>
        <p:blipFill>
          <a:blip r:embed="rId4"/>
          <a:stretch>
            <a:fillRect/>
          </a:stretch>
        </p:blipFill>
        <p:spPr>
          <a:xfrm>
            <a:off x="3192145" y="1381208"/>
            <a:ext cx="7315200" cy="876300"/>
          </a:xfrm>
          <a:prstGeom prst="rect">
            <a:avLst/>
          </a:prstGeom>
        </p:spPr>
      </p:pic>
      <p:pic>
        <p:nvPicPr>
          <p:cNvPr id="10" name="Picture 2">
            <a:extLst>
              <a:ext uri="{FF2B5EF4-FFF2-40B4-BE49-F238E27FC236}">
                <a16:creationId xmlns:a16="http://schemas.microsoft.com/office/drawing/2014/main" id="{88595155-6788-4604-B06A-780796335A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7719" y="-9389"/>
            <a:ext cx="2651587" cy="290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oy, doll&#10;&#10;Description automatically generated">
            <a:extLst>
              <a:ext uri="{FF2B5EF4-FFF2-40B4-BE49-F238E27FC236}">
                <a16:creationId xmlns:a16="http://schemas.microsoft.com/office/drawing/2014/main" id="{74017B85-950F-435A-A654-D47E1B93A892}"/>
              </a:ext>
            </a:extLst>
          </p:cNvPr>
          <p:cNvPicPr>
            <a:picLocks noChangeAspect="1"/>
          </p:cNvPicPr>
          <p:nvPr/>
        </p:nvPicPr>
        <p:blipFill rotWithShape="1">
          <a:blip r:embed="rId2">
            <a:extLst>
              <a:ext uri="{28A0092B-C50C-407E-A947-70E740481C1C}">
                <a14:useLocalDpi xmlns:a14="http://schemas.microsoft.com/office/drawing/2010/main" val="0"/>
              </a:ext>
            </a:extLst>
          </a:blip>
          <a:srcRect t="7203" b="18823"/>
          <a:stretch/>
        </p:blipFill>
        <p:spPr>
          <a:xfrm>
            <a:off x="-762001" y="0"/>
            <a:ext cx="9579847" cy="70866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Rectangle 3">
            <a:extLst>
              <a:ext uri="{FF2B5EF4-FFF2-40B4-BE49-F238E27FC236}">
                <a16:creationId xmlns:a16="http://schemas.microsoft.com/office/drawing/2014/main" id="{9E345359-6605-433F-88DD-180F8A2543D1}"/>
              </a:ext>
            </a:extLst>
          </p:cNvPr>
          <p:cNvSpPr/>
          <p:nvPr/>
        </p:nvSpPr>
        <p:spPr>
          <a:xfrm>
            <a:off x="5715000" y="1524000"/>
            <a:ext cx="5486400" cy="3046988"/>
          </a:xfrm>
          <a:prstGeom prst="rect">
            <a:avLst/>
          </a:prstGeom>
          <a:noFill/>
        </p:spPr>
        <p:txBody>
          <a:bodyPr wrap="square" lIns="91440" tIns="45720" rIns="91440" bIns="45720">
            <a:spAutoFit/>
          </a:bodyPr>
          <a:lstStyle/>
          <a:p>
            <a:pPr algn="ctr"/>
            <a:r>
              <a:rPr lang="en-US" sz="9600" b="1">
                <a:ln w="22225">
                  <a:solidFill>
                    <a:schemeClr val="accent2"/>
                  </a:solidFill>
                  <a:prstDash val="solid"/>
                </a:ln>
                <a:solidFill>
                  <a:schemeClr val="accent2">
                    <a:lumMod val="40000"/>
                    <a:lumOff val="60000"/>
                  </a:schemeClr>
                </a:solidFill>
              </a:rPr>
              <a:t>TRỔ TÀI</a:t>
            </a:r>
          </a:p>
          <a:p>
            <a:pPr algn="ctr"/>
            <a:r>
              <a:rPr lang="en-US" sz="9600" b="1">
                <a:ln w="22225">
                  <a:solidFill>
                    <a:schemeClr val="accent2"/>
                  </a:solidFill>
                  <a:prstDash val="solid"/>
                </a:ln>
                <a:solidFill>
                  <a:schemeClr val="accent2">
                    <a:lumMod val="40000"/>
                    <a:lumOff val="60000"/>
                  </a:schemeClr>
                </a:solidFill>
              </a:rPr>
              <a:t>THÁM TỬ</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038600" y="3872980"/>
            <a:ext cx="3103245" cy="2246769"/>
          </a:xfrm>
          <a:prstGeom prst="rect">
            <a:avLst/>
          </a:prstGeom>
          <a:noFill/>
        </p:spPr>
        <p:txBody>
          <a:bodyPr wrap="square" rtlCol="0" anchor="t">
            <a:spAutoFit/>
          </a:bodyPr>
          <a:lstStyle/>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05645E1-EBEA-4DCC-88AD-656123067786}"/>
              </a:ext>
            </a:extLst>
          </p:cNvPr>
          <p:cNvPicPr>
            <a:picLocks noChangeAspect="1"/>
          </p:cNvPicPr>
          <p:nvPr/>
        </p:nvPicPr>
        <p:blipFill>
          <a:blip r:embed="rId3"/>
          <a:stretch>
            <a:fillRect/>
          </a:stretch>
        </p:blipFill>
        <p:spPr>
          <a:xfrm>
            <a:off x="5330793" y="3316887"/>
            <a:ext cx="3840813" cy="1457070"/>
          </a:xfrm>
          <a:prstGeom prst="rect">
            <a:avLst/>
          </a:prstGeom>
        </p:spPr>
      </p:pic>
      <p:pic>
        <p:nvPicPr>
          <p:cNvPr id="5" name="Picture 4">
            <a:extLst>
              <a:ext uri="{FF2B5EF4-FFF2-40B4-BE49-F238E27FC236}">
                <a16:creationId xmlns:a16="http://schemas.microsoft.com/office/drawing/2014/main" id="{8966A47B-2E40-4F2C-A448-048EF6DA993B}"/>
              </a:ext>
            </a:extLst>
          </p:cNvPr>
          <p:cNvPicPr>
            <a:picLocks noChangeAspect="1"/>
          </p:cNvPicPr>
          <p:nvPr/>
        </p:nvPicPr>
        <p:blipFill>
          <a:blip r:embed="rId4"/>
          <a:stretch>
            <a:fillRect/>
          </a:stretch>
        </p:blipFill>
        <p:spPr>
          <a:xfrm>
            <a:off x="7162800" y="2058400"/>
            <a:ext cx="4017612" cy="1457070"/>
          </a:xfrm>
          <a:prstGeom prst="rect">
            <a:avLst/>
          </a:prstGeom>
        </p:spPr>
      </p:pic>
      <p:pic>
        <p:nvPicPr>
          <p:cNvPr id="6" name="Picture 5">
            <a:extLst>
              <a:ext uri="{FF2B5EF4-FFF2-40B4-BE49-F238E27FC236}">
                <a16:creationId xmlns:a16="http://schemas.microsoft.com/office/drawing/2014/main" id="{53EE6DB7-C24E-40BB-8BA4-581D3457D341}"/>
              </a:ext>
            </a:extLst>
          </p:cNvPr>
          <p:cNvPicPr>
            <a:picLocks noChangeAspect="1"/>
          </p:cNvPicPr>
          <p:nvPr/>
        </p:nvPicPr>
        <p:blipFill>
          <a:blip r:embed="rId5"/>
          <a:stretch>
            <a:fillRect/>
          </a:stretch>
        </p:blipFill>
        <p:spPr>
          <a:xfrm>
            <a:off x="7282256" y="4407296"/>
            <a:ext cx="4035902" cy="1457070"/>
          </a:xfrm>
          <a:prstGeom prst="rect">
            <a:avLst/>
          </a:prstGeom>
        </p:spPr>
      </p:pic>
      <p:pic>
        <p:nvPicPr>
          <p:cNvPr id="11" name="Picture 10" descr="A toy figurine holding a book&#10;&#10;Description automatically generated with low confidence">
            <a:extLst>
              <a:ext uri="{FF2B5EF4-FFF2-40B4-BE49-F238E27FC236}">
                <a16:creationId xmlns:a16="http://schemas.microsoft.com/office/drawing/2014/main" id="{81307300-626A-4A63-8FC9-217F208D3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388" y="188042"/>
            <a:ext cx="6096012" cy="6096012"/>
          </a:xfrm>
          <a:prstGeom prst="rect">
            <a:avLst/>
          </a:prstGeom>
        </p:spPr>
      </p:pic>
      <p:sp>
        <p:nvSpPr>
          <p:cNvPr id="21" name="Rectangle 6">
            <a:extLst>
              <a:ext uri="{FF2B5EF4-FFF2-40B4-BE49-F238E27FC236}">
                <a16:creationId xmlns:a16="http://schemas.microsoft.com/office/drawing/2014/main" id="{0340AF6F-2B92-4D5E-862B-192D2AEFAB72}"/>
              </a:ext>
            </a:extLst>
          </p:cNvPr>
          <p:cNvSpPr>
            <a:spLocks noChangeArrowheads="1"/>
          </p:cNvSpPr>
          <p:nvPr/>
        </p:nvSpPr>
        <p:spPr bwMode="auto">
          <a:xfrm>
            <a:off x="4690137" y="781605"/>
            <a:ext cx="6096012" cy="10772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ln w="0"/>
                <a:effectLst>
                  <a:outerShdw blurRad="38100" dist="19050" dir="2700000" algn="tl" rotWithShape="0">
                    <a:schemeClr val="dk1">
                      <a:alpha val="40000"/>
                    </a:schemeClr>
                  </a:outerShdw>
                </a:effectLst>
              </a:rPr>
              <a:t>Hãy tìm chỗ sai của những </a:t>
            </a:r>
          </a:p>
          <a:p>
            <a:pPr algn="ctr" eaLnBrk="1" hangingPunct="1"/>
            <a:r>
              <a:rPr lang="en-US" altLang="en-US" sz="3200">
                <a:ln w="0"/>
                <a:effectLst>
                  <a:outerShdw blurRad="38100" dist="19050" dir="2700000" algn="tl" rotWithShape="0">
                    <a:schemeClr val="dk1">
                      <a:alpha val="40000"/>
                    </a:schemeClr>
                  </a:outerShdw>
                </a:effectLst>
              </a:rPr>
              <a:t>câu văn sau và sửa cho đúng: </a:t>
            </a:r>
            <a:r>
              <a:rPr lang="en-US" altLang="en-US" sz="2400">
                <a:ln w="0"/>
                <a:effectLst>
                  <a:outerShdw blurRad="38100" dist="19050" dir="2700000" algn="tl" rotWithShape="0">
                    <a:schemeClr val="dk1">
                      <a:alpha val="40000"/>
                    </a:schemeClr>
                  </a:outerShdw>
                </a:effectLst>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nodePh="1">
                                  <p:stCondLst>
                                    <p:cond delay="0"/>
                                  </p:stCondLst>
                                  <p:endCondLst>
                                    <p:cond evt="begin" delay="0">
                                      <p:tn val="10"/>
                                    </p:cond>
                                  </p:endCondLst>
                                  <p:childTnLst>
                                    <p:set>
                                      <p:cBhvr>
                                        <p:cTn id="11" dur="500"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0829" y="3397857"/>
            <a:ext cx="9372600" cy="1938992"/>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470" y="762000"/>
            <a:ext cx="10007959" cy="223556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1371600" y="1195966"/>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Trong những câu chuyện cỗ tích </a:t>
            </a:r>
          </a:p>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là chuyện Thạch Sanh.</a:t>
            </a:r>
          </a:p>
          <a:p>
            <a:pPr algn="ctr" eaLnBrk="1" hangingPunct="1"/>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133F8F0-BA28-4B42-A4C9-62EFB2A17296}"/>
              </a:ext>
            </a:extLst>
          </p:cNvPr>
          <p:cNvCxnSpPr/>
          <p:nvPr/>
        </p:nvCxnSpPr>
        <p:spPr>
          <a:xfrm>
            <a:off x="7924800" y="1876151"/>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1562100" y="3660756"/>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Trong những câu chuyện cổ tích </a:t>
            </a:r>
          </a:p>
          <a:p>
            <a:pPr algn="ctr" eaLnBrk="1" hangingPunct="1"/>
            <a:r>
              <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là chuyện Thạch Sanh.</a:t>
            </a:r>
          </a:p>
          <a:p>
            <a:pPr algn="ctr" eaLnBrk="1" hangingPunct="1"/>
            <a:endParaRPr lang="en-US" altLang="en-US" sz="4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7516FE4-4F50-4C0E-ABBB-645949031A45}"/>
              </a:ext>
            </a:extLst>
          </p:cNvPr>
          <p:cNvPicPr>
            <a:picLocks noChangeAspect="1"/>
          </p:cNvPicPr>
          <p:nvPr/>
        </p:nvPicPr>
        <p:blipFill>
          <a:blip r:embed="rId6"/>
          <a:stretch>
            <a:fillRect/>
          </a:stretch>
        </p:blipFill>
        <p:spPr>
          <a:xfrm>
            <a:off x="4135788" y="5296952"/>
            <a:ext cx="4017612" cy="1457070"/>
          </a:xfrm>
          <a:prstGeom prst="rect">
            <a:avLst/>
          </a:prstGeom>
        </p:spPr>
      </p:pic>
    </p:spTree>
    <p:extLst>
      <p:ext uri="{BB962C8B-B14F-4D97-AF65-F5344CB8AC3E}">
        <p14:creationId xmlns:p14="http://schemas.microsoft.com/office/powerpoint/2010/main" val="13881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TotalTime>
  <Words>783</Words>
  <Application>Microsoft Office PowerPoint</Application>
  <PresentationFormat>Widescreen</PresentationFormat>
  <Paragraphs>59</Paragraphs>
  <Slides>19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Arial</vt:lpstr>
      <vt:lpstr>SVN-Shintia Script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lại bài viết</vt:lpstr>
      <vt:lpstr>PowerPoint Presentation</vt:lpstr>
      <vt:lpstr>Em là “Nhà văn nhí”</vt:lpstr>
      <vt:lpstr>PowerPoint Presentation</vt:lpstr>
      <vt:lpstr>PowerPoint Presentation</vt:lpstr>
      <vt:lpstr> Chuẩn bị bài</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subject>9Slide.vn</dc:subject>
  <dc:creator>EduFive</dc:creator>
  <dc:description>9Slide.vn</dc:description>
  <cp:lastModifiedBy>ADMIN</cp:lastModifiedBy>
  <cp:revision>42</cp:revision>
  <dcterms:created xsi:type="dcterms:W3CDTF">2006-08-16T00:00:00Z</dcterms:created>
  <dcterms:modified xsi:type="dcterms:W3CDTF">2022-01-22T04:46:38Z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572EF2CB4EC349B6A393F6239D44ECDB</vt:lpwstr>
  </property>
  <property fmtid="{D5CDD505-2E9C-101B-9397-08002B2CF9AE}" pid="3" name="KSOProductBuildVer">
    <vt:lpwstr>2057-11.2.0.10323</vt:lpwstr>
  </property>
</Properties>
</file>