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4.xml" ContentType="application/vnd.openxmlformats-officedocument.presentationml.notesSlide+xml"/>
  <Override PartName="/ppt/tags/tag27.xml" ContentType="application/vnd.openxmlformats-officedocument.presentationml.tags+xml"/>
  <Override PartName="/ppt/notesSlides/notesSlide15.xml" ContentType="application/vnd.openxmlformats-officedocument.presentationml.notesSlide+xml"/>
  <Override PartName="/ppt/tags/tag28.xml" ContentType="application/vnd.openxmlformats-officedocument.presentationml.tags+xml"/>
  <Override PartName="/ppt/notesSlides/notesSlide16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7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2"/>
    <p:sldMasterId id="2147483686" r:id="rId3"/>
  </p:sldMasterIdLst>
  <p:notesMasterIdLst>
    <p:notesMasterId r:id="rId35"/>
  </p:notesMasterIdLst>
  <p:sldIdLst>
    <p:sldId id="11088781" r:id="rId4"/>
    <p:sldId id="256" r:id="rId5"/>
    <p:sldId id="11088780" r:id="rId6"/>
    <p:sldId id="11088783" r:id="rId7"/>
    <p:sldId id="11088784" r:id="rId8"/>
    <p:sldId id="11088785" r:id="rId9"/>
    <p:sldId id="11088782" r:id="rId10"/>
    <p:sldId id="11088787" r:id="rId11"/>
    <p:sldId id="11088788" r:id="rId12"/>
    <p:sldId id="11088789" r:id="rId13"/>
    <p:sldId id="11088790" r:id="rId14"/>
    <p:sldId id="11088791" r:id="rId15"/>
    <p:sldId id="11088792" r:id="rId16"/>
    <p:sldId id="11088794" r:id="rId17"/>
    <p:sldId id="11088795" r:id="rId18"/>
    <p:sldId id="11088796" r:id="rId19"/>
    <p:sldId id="11088797" r:id="rId20"/>
    <p:sldId id="11088793" r:id="rId21"/>
    <p:sldId id="4251" r:id="rId22"/>
    <p:sldId id="11088798" r:id="rId23"/>
    <p:sldId id="11088786" r:id="rId24"/>
    <p:sldId id="11088799" r:id="rId25"/>
    <p:sldId id="11088800" r:id="rId26"/>
    <p:sldId id="11088801" r:id="rId27"/>
    <p:sldId id="11088802" r:id="rId28"/>
    <p:sldId id="11088803" r:id="rId29"/>
    <p:sldId id="1298" r:id="rId30"/>
    <p:sldId id="11088804" r:id="rId31"/>
    <p:sldId id="11088806" r:id="rId32"/>
    <p:sldId id="303" r:id="rId33"/>
    <p:sldId id="11088807" r:id="rId34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9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79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D73"/>
    <a:srgbClr val="FAA9F0"/>
    <a:srgbClr val="EAF3B0"/>
    <a:srgbClr val="000000"/>
    <a:srgbClr val="04CF9F"/>
    <a:srgbClr val="003567"/>
    <a:srgbClr val="F2E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740" y="260"/>
      </p:cViewPr>
      <p:guideLst>
        <p:guide orient="horz" pos="2159"/>
        <p:guide pos="391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2880" y="84"/>
      </p:cViewPr>
      <p:guideLst>
        <p:guide orient="horz" pos="2879"/>
        <p:guide pos="22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13T11:51:46.843" idx="1">
    <p:pos x="4114" y="3204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7F879-224A-4E67-B6B7-DEB9DF26218B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81E5D-536A-44EA-8A9C-81518484F1C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81E5D-536A-44EA-8A9C-81518484F1C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ĐÁP ÁN: S-S-Đ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97E2D-5F28-475B-9CBB-6C9DE49F4EB6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1D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2C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3A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3A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3A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FF3C-7F7E-458E-B1A7-804451C3E31E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201B-078C-4482-ABBB-CFDC3D63C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cover/>
      </p:transition>
    </mc:Choice>
    <mc:Fallback xmlns="">
      <p:transition spd="slow" advTm="0">
        <p:cov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67815" y="-187960"/>
            <a:ext cx="1348740" cy="13487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" y="45860"/>
            <a:ext cx="12064807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4" b="35100"/>
          <a:stretch>
            <a:fillRect/>
          </a:stretch>
        </p:blipFill>
        <p:spPr>
          <a:xfrm>
            <a:off x="9420850" y="3428999"/>
            <a:ext cx="2771150" cy="3474861"/>
          </a:xfrm>
          <a:custGeom>
            <a:avLst/>
            <a:gdLst>
              <a:gd name="connsiteX0" fmla="*/ 0 w 3549445"/>
              <a:gd name="connsiteY0" fmla="*/ 0 h 4450798"/>
              <a:gd name="connsiteX1" fmla="*/ 3549445 w 3549445"/>
              <a:gd name="connsiteY1" fmla="*/ 0 h 4450798"/>
              <a:gd name="connsiteX2" fmla="*/ 3549445 w 3549445"/>
              <a:gd name="connsiteY2" fmla="*/ 4450798 h 4450798"/>
              <a:gd name="connsiteX3" fmla="*/ 522014 w 3549445"/>
              <a:gd name="connsiteY3" fmla="*/ 4450798 h 4450798"/>
              <a:gd name="connsiteX4" fmla="*/ 496937 w 3549445"/>
              <a:gd name="connsiteY4" fmla="*/ 4428007 h 4450798"/>
              <a:gd name="connsiteX5" fmla="*/ 32344 w 3549445"/>
              <a:gd name="connsiteY5" fmla="*/ 4176465 h 4450798"/>
              <a:gd name="connsiteX6" fmla="*/ 0 w 3549445"/>
              <a:gd name="connsiteY6" fmla="*/ 4168148 h 445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445" h="4450798">
                <a:moveTo>
                  <a:pt x="0" y="0"/>
                </a:moveTo>
                <a:lnTo>
                  <a:pt x="3549445" y="0"/>
                </a:lnTo>
                <a:lnTo>
                  <a:pt x="3549445" y="4450798"/>
                </a:lnTo>
                <a:lnTo>
                  <a:pt x="522014" y="4450798"/>
                </a:lnTo>
                <a:lnTo>
                  <a:pt x="496937" y="4428007"/>
                </a:lnTo>
                <a:cubicBezTo>
                  <a:pt x="361455" y="4316197"/>
                  <a:pt x="204139" y="4229899"/>
                  <a:pt x="32344" y="4176465"/>
                </a:cubicBezTo>
                <a:lnTo>
                  <a:pt x="0" y="4168148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" y="45860"/>
            <a:ext cx="12064807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4" b="35100"/>
          <a:stretch>
            <a:fillRect/>
          </a:stretch>
        </p:blipFill>
        <p:spPr>
          <a:xfrm>
            <a:off x="9420850" y="3428999"/>
            <a:ext cx="2771150" cy="3474861"/>
          </a:xfrm>
          <a:custGeom>
            <a:avLst/>
            <a:gdLst>
              <a:gd name="connsiteX0" fmla="*/ 0 w 3549445"/>
              <a:gd name="connsiteY0" fmla="*/ 0 h 4450798"/>
              <a:gd name="connsiteX1" fmla="*/ 3549445 w 3549445"/>
              <a:gd name="connsiteY1" fmla="*/ 0 h 4450798"/>
              <a:gd name="connsiteX2" fmla="*/ 3549445 w 3549445"/>
              <a:gd name="connsiteY2" fmla="*/ 4450798 h 4450798"/>
              <a:gd name="connsiteX3" fmla="*/ 522014 w 3549445"/>
              <a:gd name="connsiteY3" fmla="*/ 4450798 h 4450798"/>
              <a:gd name="connsiteX4" fmla="*/ 496937 w 3549445"/>
              <a:gd name="connsiteY4" fmla="*/ 4428007 h 4450798"/>
              <a:gd name="connsiteX5" fmla="*/ 32344 w 3549445"/>
              <a:gd name="connsiteY5" fmla="*/ 4176465 h 4450798"/>
              <a:gd name="connsiteX6" fmla="*/ 0 w 3549445"/>
              <a:gd name="connsiteY6" fmla="*/ 4168148 h 445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445" h="4450798">
                <a:moveTo>
                  <a:pt x="0" y="0"/>
                </a:moveTo>
                <a:lnTo>
                  <a:pt x="3549445" y="0"/>
                </a:lnTo>
                <a:lnTo>
                  <a:pt x="3549445" y="4450798"/>
                </a:lnTo>
                <a:lnTo>
                  <a:pt x="522014" y="4450798"/>
                </a:lnTo>
                <a:lnTo>
                  <a:pt x="496937" y="4428007"/>
                </a:lnTo>
                <a:cubicBezTo>
                  <a:pt x="361455" y="4316197"/>
                  <a:pt x="204139" y="4229899"/>
                  <a:pt x="32344" y="4176465"/>
                </a:cubicBezTo>
                <a:lnTo>
                  <a:pt x="0" y="4168148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FF3C-7F7E-458E-B1A7-804451C3E31E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201B-078C-4482-ABBB-CFDC3D63C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cover/>
      </p:transition>
    </mc:Choice>
    <mc:Fallback xmlns="">
      <p:transition spd="slow" advTm="0">
        <p:cover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" y="45860"/>
            <a:ext cx="12064807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4" b="35100"/>
          <a:stretch>
            <a:fillRect/>
          </a:stretch>
        </p:blipFill>
        <p:spPr>
          <a:xfrm>
            <a:off x="9420850" y="3428999"/>
            <a:ext cx="2771150" cy="3474861"/>
          </a:xfrm>
          <a:custGeom>
            <a:avLst/>
            <a:gdLst>
              <a:gd name="connsiteX0" fmla="*/ 0 w 3549445"/>
              <a:gd name="connsiteY0" fmla="*/ 0 h 4450798"/>
              <a:gd name="connsiteX1" fmla="*/ 3549445 w 3549445"/>
              <a:gd name="connsiteY1" fmla="*/ 0 h 4450798"/>
              <a:gd name="connsiteX2" fmla="*/ 3549445 w 3549445"/>
              <a:gd name="connsiteY2" fmla="*/ 4450798 h 4450798"/>
              <a:gd name="connsiteX3" fmla="*/ 522014 w 3549445"/>
              <a:gd name="connsiteY3" fmla="*/ 4450798 h 4450798"/>
              <a:gd name="connsiteX4" fmla="*/ 496937 w 3549445"/>
              <a:gd name="connsiteY4" fmla="*/ 4428007 h 4450798"/>
              <a:gd name="connsiteX5" fmla="*/ 32344 w 3549445"/>
              <a:gd name="connsiteY5" fmla="*/ 4176465 h 4450798"/>
              <a:gd name="connsiteX6" fmla="*/ 0 w 3549445"/>
              <a:gd name="connsiteY6" fmla="*/ 4168148 h 445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445" h="4450798">
                <a:moveTo>
                  <a:pt x="0" y="0"/>
                </a:moveTo>
                <a:lnTo>
                  <a:pt x="3549445" y="0"/>
                </a:lnTo>
                <a:lnTo>
                  <a:pt x="3549445" y="4450798"/>
                </a:lnTo>
                <a:lnTo>
                  <a:pt x="522014" y="4450798"/>
                </a:lnTo>
                <a:lnTo>
                  <a:pt x="496937" y="4428007"/>
                </a:lnTo>
                <a:cubicBezTo>
                  <a:pt x="361455" y="4316197"/>
                  <a:pt x="204139" y="4229899"/>
                  <a:pt x="32344" y="4176465"/>
                </a:cubicBezTo>
                <a:lnTo>
                  <a:pt x="0" y="4168148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FF3C-7F7E-458E-B1A7-804451C3E31E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201B-078C-4482-ABBB-CFDC3D63C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cover/>
      </p:transition>
    </mc:Choice>
    <mc:Fallback xmlns="">
      <p:transition spd="slow" advTm="0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1173" y="-1721174"/>
            <a:ext cx="6882753" cy="10325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8074" y="-1721173"/>
            <a:ext cx="6882753" cy="10325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2" b="7861"/>
          <a:stretch>
            <a:fillRect/>
          </a:stretch>
        </p:blipFill>
        <p:spPr>
          <a:xfrm>
            <a:off x="0" y="24754"/>
            <a:ext cx="2038350" cy="63188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0" t="14083"/>
          <a:stretch>
            <a:fillRect/>
          </a:stretch>
        </p:blipFill>
        <p:spPr>
          <a:xfrm>
            <a:off x="10515600" y="990600"/>
            <a:ext cx="1676402" cy="5892154"/>
          </a:xfrm>
          <a:prstGeom prst="rect">
            <a:avLst/>
          </a:prstGeom>
        </p:spPr>
      </p:pic>
      <p:pic>
        <p:nvPicPr>
          <p:cNvPr id="2" name="Picture 1" descr="Picture5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1624330" y="-119380"/>
            <a:ext cx="1109345" cy="110934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1173" y="-1721174"/>
            <a:ext cx="6882753" cy="10325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8074" y="-1721173"/>
            <a:ext cx="6882753" cy="10325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2" b="7861"/>
          <a:stretch>
            <a:fillRect/>
          </a:stretch>
        </p:blipFill>
        <p:spPr>
          <a:xfrm>
            <a:off x="0" y="24754"/>
            <a:ext cx="2038350" cy="63188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0" t="14083"/>
          <a:stretch>
            <a:fillRect/>
          </a:stretch>
        </p:blipFill>
        <p:spPr>
          <a:xfrm>
            <a:off x="10515600" y="990600"/>
            <a:ext cx="1676402" cy="58921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1173" y="-1721174"/>
            <a:ext cx="6882753" cy="10325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8074" y="-1721173"/>
            <a:ext cx="6882753" cy="10325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2" b="7861"/>
          <a:stretch>
            <a:fillRect/>
          </a:stretch>
        </p:blipFill>
        <p:spPr>
          <a:xfrm>
            <a:off x="0" y="24754"/>
            <a:ext cx="2038350" cy="63188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0" t="14083"/>
          <a:stretch>
            <a:fillRect/>
          </a:stretch>
        </p:blipFill>
        <p:spPr>
          <a:xfrm>
            <a:off x="10515600" y="990600"/>
            <a:ext cx="1676402" cy="5892154"/>
          </a:xfrm>
          <a:prstGeom prst="rect">
            <a:avLst/>
          </a:prstGeom>
        </p:spPr>
      </p:pic>
      <p:pic>
        <p:nvPicPr>
          <p:cNvPr id="2" name="Picture 1" descr="Picture5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1624330" y="-119380"/>
            <a:ext cx="1109345" cy="110934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svg"/><Relationship Id="rId12" Type="http://schemas.openxmlformats.org/officeDocument/2006/relationships/comments" Target="../comments/commen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6.jpeg"/><Relationship Id="rId9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6.jpeg"/><Relationship Id="rId9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6.jpeg"/><Relationship Id="rId9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26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7.sv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4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slide" Target="slide30.xml"/><Relationship Id="rId5" Type="http://schemas.openxmlformats.org/officeDocument/2006/relationships/tags" Target="../tags/tag10.xml"/><Relationship Id="rId10" Type="http://schemas.openxmlformats.org/officeDocument/2006/relationships/slide" Target="slide1.xml"/><Relationship Id="rId4" Type="http://schemas.openxmlformats.org/officeDocument/2006/relationships/tags" Target="../tags/tag9.xml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54.jpeg"/><Relationship Id="rId5" Type="http://schemas.openxmlformats.org/officeDocument/2006/relationships/tags" Target="../tags/tag20.xml"/><Relationship Id="rId10" Type="http://schemas.openxmlformats.org/officeDocument/2006/relationships/image" Target="../media/image53.png"/><Relationship Id="rId4" Type="http://schemas.openxmlformats.org/officeDocument/2006/relationships/tags" Target="../tags/tag19.xml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55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44.xml"/><Relationship Id="rId4" Type="http://schemas.openxmlformats.org/officeDocument/2006/relationships/tags" Target="../tags/tag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2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28.xml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31.xml"/><Relationship Id="rId7" Type="http://schemas.openxmlformats.org/officeDocument/2006/relationships/audio" Target="../media/audio2.wav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44.xml"/><Relationship Id="rId4" Type="http://schemas.openxmlformats.org/officeDocument/2006/relationships/tags" Target="../tags/tag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61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5.sv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svg"/><Relationship Id="rId4" Type="http://schemas.openxmlformats.org/officeDocument/2006/relationships/image" Target="../media/image63.svg"/><Relationship Id="rId9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2.pn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7.sv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3.svg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14.svg"/><Relationship Id="rId10" Type="http://schemas.openxmlformats.org/officeDocument/2006/relationships/image" Target="../media/image20.sv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6.jpeg"/><Relationship Id="rId9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295" y="553720"/>
            <a:ext cx="5438775" cy="1228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70" y="1657350"/>
            <a:ext cx="11782425" cy="12001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865"/>
            <a:ext cx="7957185" cy="25063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080" y="2670810"/>
            <a:ext cx="2952750" cy="10001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3275" y="4081780"/>
            <a:ext cx="4343400" cy="819150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effectLst>
            <a:reflection blurRad="76200" stA="45000" endPos="65000" dist="50800" dir="5400000" sy="-100000" algn="bl" rotWithShape="0"/>
          </a:effectLst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4790" y="4550410"/>
            <a:ext cx="8385175" cy="209994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20" name="Rounded Rectangle 19"/>
          <p:cNvSpPr/>
          <p:nvPr/>
        </p:nvSpPr>
        <p:spPr>
          <a:xfrm>
            <a:off x="643890" y="100330"/>
            <a:ext cx="5163820" cy="854710"/>
          </a:xfrm>
          <a:prstGeom prst="roundRect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của máy móc.</a:t>
            </a:r>
            <a:endParaRPr lang="vi-VN" altLang="en-US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4365" y="1294765"/>
            <a:ext cx="5174615" cy="854710"/>
          </a:xfrm>
          <a:prstGeom prst="roundRect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Khẩn trương tránh những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điều không may sắp xảy đến.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690995" y="100330"/>
            <a:ext cx="5186045" cy="854710"/>
          </a:xfrm>
          <a:prstGeom prst="roundRect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c) Sự di chuyển nhanh của phương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tiện giao thông.</a:t>
            </a:r>
          </a:p>
        </p:txBody>
      </p:sp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6648450" y="1294765"/>
            <a:ext cx="5114290" cy="854710"/>
          </a:xfrm>
          <a:prstGeom prst="roundRect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 Sự di chuyển nhanh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</a:t>
            </a:r>
            <a:r>
              <a:rPr kumimoji="0" lang="en-GB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hâ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11" name="Picture 11"/>
          <p:cNvPicPr>
            <a:picLocks noGrp="1" noChangeAspect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76615" y="3564255"/>
            <a:ext cx="3714750" cy="308610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5915" y="100330"/>
            <a:ext cx="908685" cy="908685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5915" y="1294765"/>
            <a:ext cx="908685" cy="908685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82680" y="100330"/>
            <a:ext cx="908685" cy="908685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83315" y="1294765"/>
            <a:ext cx="908685" cy="908685"/>
          </a:xfrm>
          <a:prstGeom prst="rect">
            <a:avLst/>
          </a:prstGeom>
        </p:spPr>
      </p:pic>
      <p:sp>
        <p:nvSpPr>
          <p:cNvPr id="19" name="Rounded Rectangle 18">
            <a:hlinkClick r:id="" action="ppaction://noaction"/>
          </p:cNvPr>
          <p:cNvSpPr/>
          <p:nvPr/>
        </p:nvSpPr>
        <p:spPr>
          <a:xfrm>
            <a:off x="225425" y="5180965"/>
            <a:ext cx="8253730" cy="8382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Tàu </a:t>
            </a:r>
            <a:r>
              <a:rPr lang="en-US" alt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</a:t>
            </a:r>
            <a:r>
              <a:rPr lang="en-GB"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ray.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9375 0 L -0.015625 0.00277778 L -0.021875 0.00277778 L -0.034375 0.00277778 L -0.046875 0.00555556 L -0.053125 0.00555556 L -0.0609375 0.00555556 L -0.071875 0.0166667 L -0.08125 0.025 L -0.090625 0.0277778 L -0.107813 0.0361111 L -0.120312 0.0444444 L -0.132813 0.0527778 L -0.148438 0.0583333 L -0.157813 0.0638889 L -0.164063 0.0666667 L -0.170312 0.0666667 L -0.18125 0.0722222 L -0.190625 0.0777778 L -0.204688 0.0888889 L -0.2125 0.0944444 L -0.21875 0.0972222 L -0.225 0.1 L -0.232812 0.105556 L -0.242188 0.113889 L -0.25 0.119444 L -0.2625 0.133333 L -0.270312 0.144444 L -0.276563 0.15 L -0.284375 0.152778 L -0.301562 0.161111 L -0.310937 0.166667 L -0.317187 0.175 L -0.332812 0.177778 L -0.339063 0.186111 L -0.35 0.205556 L -0.364062 0.222222 L -0.375 0.236111 L -0.38125 0.25 L -0.390625 0.263889 L -0.4 0.272222 L -0.407813 0.280556 L -0.409375 0.294444 L -0.415625 0.305556 L -0.420312 0.327778 L -0.423438 0.344444 L -0.425 0.355556 L -0.425 0.369444 L -0.425 0.380556 L -0.425 0.391667 L -0.425 0.405556 L -0.425 0.416667 L -0.425 0.427778 L -0.425 0.441667 L -0.425 0.455556 L -0.425 0.466667 L -0.423438 0.477778 L -0.423438 0.488889 L -0.420312 0.5 L -0.417188 0.513889 L -0.414063 0.530556 L -0.410937 0.541667 L -0.404687 0.55 L -0.4 0.563889 L -0.390625 0.575 L -0.38125 0.586111 L -0.373437 0.594444 L -0.365625 0.605556 L -0.35625 0.619444 L -0.348437 0.622222 L -0.3375 0.633333 L -0.325 0.641667 L -0.314063 0.655556 L -0.307813 0.658333 L -0.298438 0.669444 L -0.292188 0.677778 L -0.282813 0.686111 L -0.273438 0.697222 L -0.2625 0.702778 L -0.251563 0.711111 L -0.2375 0.716667 L -0.226563 0.725 L -0.215625 0.730556 L -0.209375 0.736111 L -0.201562 0.738889 L -0.192188 0.747222 L -0.184375 0.747222 " pathEditMode="relative" ptsTypes="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875 0.619444 " pathEditMode="relative" ptsTypes="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effectLst>
            <a:reflection blurRad="76200" stA="45000" endPos="65000" dist="50800" dir="5400000" sy="-100000" algn="bl" rotWithShape="0"/>
          </a:effectLst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4790" y="4550410"/>
            <a:ext cx="8385175" cy="209994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20" name="Rounded Rectangle 19"/>
          <p:cNvSpPr/>
          <p:nvPr/>
        </p:nvSpPr>
        <p:spPr>
          <a:xfrm>
            <a:off x="643890" y="100330"/>
            <a:ext cx="5163820" cy="854710"/>
          </a:xfrm>
          <a:prstGeom prst="roundRect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của máy móc.</a:t>
            </a:r>
            <a:endParaRPr lang="vi-VN" altLang="en-US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4365" y="1294765"/>
            <a:ext cx="5174615" cy="854710"/>
          </a:xfrm>
          <a:prstGeom prst="roundRect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Khẩn trương tránh những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điều không may sắp xảy đến.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690995" y="100330"/>
            <a:ext cx="5186045" cy="854710"/>
          </a:xfrm>
          <a:prstGeom prst="roundRect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c) Sự di chuyển nhanh của phương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tiện giao thông.</a:t>
            </a:r>
          </a:p>
        </p:txBody>
      </p:sp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6648450" y="1294765"/>
            <a:ext cx="5114290" cy="854710"/>
          </a:xfrm>
          <a:prstGeom prst="roundRect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 Sự di chuyển nhanh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</a:t>
            </a:r>
            <a:r>
              <a:rPr kumimoji="0" lang="en-GB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hâ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11" name="Picture 11"/>
          <p:cNvPicPr>
            <a:picLocks noGrp="1" noChangeAspect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76615" y="3564255"/>
            <a:ext cx="3714750" cy="308610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5915" y="100330"/>
            <a:ext cx="908685" cy="908685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5915" y="1294765"/>
            <a:ext cx="908685" cy="908685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82680" y="100330"/>
            <a:ext cx="908685" cy="908685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83315" y="1294765"/>
            <a:ext cx="908685" cy="908685"/>
          </a:xfrm>
          <a:prstGeom prst="rect">
            <a:avLst/>
          </a:prstGeom>
        </p:spPr>
      </p:pic>
      <p:sp>
        <p:nvSpPr>
          <p:cNvPr id="19" name="Rounded Rectangle 18">
            <a:hlinkClick r:id="" action="ppaction://noaction"/>
          </p:cNvPr>
          <p:cNvSpPr/>
          <p:nvPr/>
        </p:nvSpPr>
        <p:spPr>
          <a:xfrm>
            <a:off x="1730375" y="5180965"/>
            <a:ext cx="5968365" cy="8382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alt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</a:t>
            </a:r>
            <a:r>
              <a:rPr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giờ.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 L -0.0265625 0 L -0.0328125 0 L -0.0390625 0 L -0.046875 0 L -0.05625 0 L -0.06875 0 L -0.078125 0 L -0.0875 0 L -0.0984375 0.0111111 L -0.110937 0.0194444 L -0.125 0.0277778 L -0.140625 0.0361111 L -0.15 0.0416667 L -0.15625 0.0472222 L -0.164063 0.0527778 L -0.179688 0.0777778 L -0.19375 0.0888889 L -0.204687 0.102778 L -0.210938 0.119444 L -0.220312 0.130556 L -0.223438 0.141667 L -0.223438 0.158333 L -0.225 0.172222 L -0.226563 0.183333 L -0.229688 0.197222 L -0.23125 0.208333 L -0.23125 0.219444 L -0.23125 0.230556 L -0.23125 0.241667 L -0.23125 0.252778 L -0.23125 0.263889 L -0.23125 0.275 L -0.23125 0.286111 L -0.229688 0.297222 L -0.228125 0.308333 L -0.226563 0.322222 L -0.221875 0.336111 L -0.217187 0.352778 L -0.2125 0.363889 L -0.207813 0.375 L -0.2 0.388889 L -0.195313 0.4 L -0.189062 0.411111 L -0.182813 0.419444 L -0.175 0.422222 L -0.170312 0.433333 L -0.164063 0.441667 L -0.157812 0.45 L -0.148438 0.461111 L -0.140625 0.466667 L -0.134375 0.475 L -0.128125 0.483333 L -0.121875 0.486111 L -0.1125 0.497222 L -0.103125 0.505556 L -0.096875 0.511111 L -0.0875 0.516667 L -0.0796875 0.522222 L -0.0734375 0.527778 L -0.065625 0.536111 L -0.05625 0.544444 L -0.0484375 0.55 L -0.034375 0.558333 L -0.0265625 0.566667 L -0.0203125 0.569444 L -0.0140625 0.572222 L 0.00625 0.594444 L 0.0265625 0.611111 L 0.040625 0.622222 L 0.05625 0.627778 L 0.0671875 0.636111 L 0.082813 0.647222 L 0.092187 0.652778 L 0.103125 0.658333 L 0.1125 0.666667 L 0.134375 0.683333 L 0.15625 0.691667 L 0.16875 0.7 L 0.18125 0.702778 L 0.198437 0.713889 L 0.2125 0.722222 L 0.226562 0.725 L 0.232813 0.727778 L 0.240625 0.727778 L 0.248438 0.727778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36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25 0.608333 " pathEditMode="relative" ptsTypes="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effectLst>
            <a:reflection blurRad="76200" stA="45000" endPos="65000" dist="50800" dir="5400000" sy="-100000" algn="bl" rotWithShape="0"/>
          </a:effectLst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4790" y="4550410"/>
            <a:ext cx="8385175" cy="209994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20" name="Rounded Rectangle 19"/>
          <p:cNvSpPr/>
          <p:nvPr/>
        </p:nvSpPr>
        <p:spPr>
          <a:xfrm>
            <a:off x="643890" y="100330"/>
            <a:ext cx="5163820" cy="854710"/>
          </a:xfrm>
          <a:prstGeom prst="roundRect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của máy móc.</a:t>
            </a:r>
            <a:endParaRPr lang="vi-VN" altLang="en-US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4365" y="1294765"/>
            <a:ext cx="5174615" cy="854710"/>
          </a:xfrm>
          <a:prstGeom prst="roundRect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Khẩn trương tránh những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điều không may sắp xảy đến.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690995" y="100330"/>
            <a:ext cx="5186045" cy="854710"/>
          </a:xfrm>
          <a:prstGeom prst="roundRect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c) Sự di chuyển nhanh của phương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tiện giao thông.</a:t>
            </a:r>
          </a:p>
        </p:txBody>
      </p:sp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6648450" y="1294765"/>
            <a:ext cx="5114290" cy="854710"/>
          </a:xfrm>
          <a:prstGeom prst="roundRect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 Sự di chuyển nhanh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</a:t>
            </a:r>
            <a:r>
              <a:rPr kumimoji="0" lang="en-GB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hâ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11" name="Picture 11"/>
          <p:cNvPicPr>
            <a:picLocks noGrp="1" noChangeAspect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76615" y="3564255"/>
            <a:ext cx="3714750" cy="308610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5915" y="100330"/>
            <a:ext cx="908685" cy="908685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5915" y="1294765"/>
            <a:ext cx="908685" cy="908685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82680" y="100330"/>
            <a:ext cx="908685" cy="908685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83315" y="1294765"/>
            <a:ext cx="908685" cy="908685"/>
          </a:xfrm>
          <a:prstGeom prst="rect">
            <a:avLst/>
          </a:prstGeom>
        </p:spPr>
      </p:pic>
      <p:sp>
        <p:nvSpPr>
          <p:cNvPr id="19" name="Rounded Rectangle 18">
            <a:hlinkClick r:id="" action="ppaction://noaction"/>
          </p:cNvPr>
          <p:cNvSpPr/>
          <p:nvPr/>
        </p:nvSpPr>
        <p:spPr>
          <a:xfrm>
            <a:off x="225425" y="5180965"/>
            <a:ext cx="8253730" cy="8382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làng khẩn trương</a:t>
            </a:r>
            <a:r>
              <a:rPr lang="en-GB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lũ.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3934 1.94126e-05 L -0.0242646 1.94126e-05 L -0.0301358 0.00841995 L -0.0404104 0.0140203 L -0.050685 0.0224208 L -0.0594918 0.0280212 L -0.0682987 0.0336215 L -0.0741699 0.0364217 L -0.0829767 0.0448222 L -0.0888479 0.0504226 L -0.0947191 0.0644235 L -0.10059 0.0728241 L -0.106462 0.0812247 L -0.112333 0.0896252 L -0.12114 0.103626 L -0.127011 0.114827 L -0.134351 0.128828 L -0.143158 0.140028 L -0.150496 0.154029 L -0.151963 0.16523 L -0.154899 0.176431 L -0.154899 0.187631 L -0.159303 0.198832 L -0.16077 0.210033 L -0.165174 0.226834 L -0.166641 0.238035 L -0.169577 0.249235 L -0.173981 0.263236 L -0.176917 0.274437 L -0.179852 0.285637 L -0.182787 0.302439 L -0.182787 0.313639 L -0.182787 0.32764 L -0.182787 0.338841 L -0.182787 0.350042 L -0.18132 0.361242 L -0.179852 0.372443 L -0.178383 0.386444 L -0.175447 0.397644 L -0.175447 0.414446 L -0.173981 0.431247 L -0.172514 0.445248 L -0.171044 0.456449 L -0.166641 0.47045 L -0.162239 0.48165 L -0.154899 0.498451 L -0.151963 0.509652 L -0.146092 0.523652 L -0.138753 0.532054 L -0.122606 0.551655 L -0.107929 0.568456 L -0.0991225 0.579656 L -0.0932513 0.585257 L -0.0829767 0.596458 L -0.0697665 0.604858 L -0.0624275 0.616059 L -0.0492172 0.63006 L -0.0257324 0.649661 L -0.00958655 0.660862 L 0.00362368 0.669262 L 0.0197695 0.674862 L 0.0315119 0.677663 L 0.0373831 0.680463 L 0.04619 0.688863 L 0.0652714 0.688863 L 0.0814172 0.691664 L 0.0931592 0.691664 L 0.104902 0.691664 L 0.11958 0.691664 L 0.135727 0.691664 L 0.146 0.694464 L 0.151872 0.694464 L 0.159212 0.694464 L 0.172421 0.694464 L 0.1871 0.694464 L 0.200308 0.691664 L 0.21352 0.691664 L 0.220858 0.691664 L 0.228197 0.683263 L 0.238473 0.677663 L 0.245812 0.669262 L 0.251682 0.666462 L 0.263425 0.660862 L 0.270765 0.655261 L 0.27957 0.646861 L 0.285443 0.63846 L 0.291314 0.635661 L 0.295716 0.62166 L 0.300121 0.610459 L 0.301587 0.599257 L 0.300121 0.588057 L 0.294248 0.579656 L 0.288376 0.571256 L 0.283975 0.560056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" y="34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8125 0.447222 " pathEditMode="relative" ptsTypes="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>
            <a:reflection blurRad="76200" stA="45000" endPos="65000" dist="50800" dir="5400000" sy="-100000" algn="bl" rotWithShape="0"/>
          </a:effectLst>
        </p:spPr>
      </p:pic>
      <p:pic>
        <p:nvPicPr>
          <p:cNvPr id="6" name="Picture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4815" y="365125"/>
            <a:ext cx="6419215" cy="4935855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6947535" y="1057910"/>
            <a:ext cx="3534410" cy="18637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altLang="en-US" sz="7200" b="1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</a:t>
            </a:r>
          </a:p>
          <a:p>
            <a:pPr algn="ctr">
              <a:lnSpc>
                <a:spcPct val="80000"/>
              </a:lnSpc>
            </a:pPr>
            <a:r>
              <a:rPr lang="en-GB" altLang="en-US" sz="7200" b="1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bạn!</a:t>
            </a:r>
          </a:p>
        </p:txBody>
      </p:sp>
      <p:pic>
        <p:nvPicPr>
          <p:cNvPr id="2" name="Picture 5"/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38350" y="871855"/>
            <a:ext cx="4314825" cy="5753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newsflash/>
      </p:transition>
    </mc:Choice>
    <mc:Fallback xmlns="">
      <p:transition>
        <p:newsflash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700" y="173990"/>
            <a:ext cx="11734800" cy="6572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9" name="Rounded Rectangle 18">
            <a:hlinkClick r:id="" action="ppaction://noaction"/>
          </p:cNvPr>
          <p:cNvSpPr/>
          <p:nvPr/>
        </p:nvSpPr>
        <p:spPr>
          <a:xfrm>
            <a:off x="580390" y="5067300"/>
            <a:ext cx="11022330" cy="14852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4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hibi America Running GIF by SelexiaOfTheHeart on DeviantArt">
            <a:extLst>
              <a:ext uri="{FF2B5EF4-FFF2-40B4-BE49-F238E27FC236}">
                <a16:creationId xmlns:a16="http://schemas.microsoft.com/office/drawing/2014/main" id="{D3FE86F8-2BBC-465B-86C7-14731076B6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619125"/>
            <a:ext cx="59309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700" y="173990"/>
            <a:ext cx="11734800" cy="6572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9" name="Rounded Rectangle 18">
            <a:hlinkClick r:id="" action="ppaction://noaction"/>
          </p:cNvPr>
          <p:cNvSpPr/>
          <p:nvPr/>
        </p:nvSpPr>
        <p:spPr>
          <a:xfrm>
            <a:off x="580390" y="5067300"/>
            <a:ext cx="11022330" cy="14852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Tàu 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 đường ray.</a:t>
            </a:r>
          </a:p>
        </p:txBody>
      </p:sp>
      <p:pic>
        <p:nvPicPr>
          <p:cNvPr id="1026" name="Picture 2" descr="Steam is down... Upvote real steam engine to alert others. - Album on Imgur">
            <a:extLst>
              <a:ext uri="{FF2B5EF4-FFF2-40B4-BE49-F238E27FC236}">
                <a16:creationId xmlns:a16="http://schemas.microsoft.com/office/drawing/2014/main" id="{0F93A310-2AA1-476C-ADA4-62E498F80D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5" y="404827"/>
            <a:ext cx="8756650" cy="492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700" y="173990"/>
            <a:ext cx="11734800" cy="6572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9" name="Rounded Rectangle 18">
            <a:hlinkClick r:id="" action="ppaction://noaction"/>
          </p:cNvPr>
          <p:cNvSpPr/>
          <p:nvPr/>
        </p:nvSpPr>
        <p:spPr>
          <a:xfrm>
            <a:off x="580390" y="5067300"/>
            <a:ext cx="11022330" cy="14852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giờ.</a:t>
            </a:r>
          </a:p>
        </p:txBody>
      </p:sp>
      <p:pic>
        <p:nvPicPr>
          <p:cNvPr id="2052" name="Picture 4" descr="12 Clock GIFs - Get the best GIF on GIPHY">
            <a:extLst>
              <a:ext uri="{FF2B5EF4-FFF2-40B4-BE49-F238E27FC236}">
                <a16:creationId xmlns:a16="http://schemas.microsoft.com/office/drawing/2014/main" id="{9D9B7E11-B83E-4F2A-A40F-9373A35F8D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305435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700" y="173990"/>
            <a:ext cx="11734800" cy="6572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9" name="Rounded Rectangle 18">
            <a:hlinkClick r:id="" action="ppaction://noaction"/>
          </p:cNvPr>
          <p:cNvSpPr/>
          <p:nvPr/>
        </p:nvSpPr>
        <p:spPr>
          <a:xfrm>
            <a:off x="580390" y="5067300"/>
            <a:ext cx="11022330" cy="14852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làng khẩn trương 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</a:p>
        </p:txBody>
      </p:sp>
      <p:pic>
        <p:nvPicPr>
          <p:cNvPr id="5" name="Content Placeholder 4" descr="hii9TtT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6000" y="538480"/>
            <a:ext cx="10160000" cy="492188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" action="ppaction://noaction"/>
          </p:cNvPr>
          <p:cNvSpPr/>
          <p:nvPr/>
        </p:nvSpPr>
        <p:spPr>
          <a:xfrm>
            <a:off x="247650" y="2683510"/>
            <a:ext cx="502031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hlinkClick r:id="" action="ppaction://noaction"/>
          </p:cNvPr>
          <p:cNvSpPr/>
          <p:nvPr/>
        </p:nvSpPr>
        <p:spPr>
          <a:xfrm>
            <a:off x="247650" y="3613150"/>
            <a:ext cx="5020310" cy="89344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</a:t>
            </a:r>
          </a:p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đường ray.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hlinkClick r:id="" action="ppaction://noaction"/>
          </p:cNvPr>
          <p:cNvSpPr/>
          <p:nvPr/>
        </p:nvSpPr>
        <p:spPr>
          <a:xfrm>
            <a:off x="247650" y="4719955"/>
            <a:ext cx="5020310" cy="76200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giờ.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hlinkClick r:id="" action="ppaction://noaction"/>
          </p:cNvPr>
          <p:cNvSpPr/>
          <p:nvPr/>
        </p:nvSpPr>
        <p:spPr>
          <a:xfrm>
            <a:off x="247650" y="5695315"/>
            <a:ext cx="5020310" cy="92900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khẩn trương </a:t>
            </a:r>
          </a:p>
          <a:p>
            <a:pPr lvl="0">
              <a:buNone/>
            </a:pP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24710" y="2098675"/>
            <a:ext cx="859155" cy="5035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9089390" y="1973898"/>
            <a:ext cx="608013" cy="5032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386195" y="2477770"/>
            <a:ext cx="5618480" cy="735965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của máy móc.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76670" y="3553460"/>
            <a:ext cx="56305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Khẩn trương tránh những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điều không may sắp xảy đến.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63970" y="4747895"/>
            <a:ext cx="56432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c) Sự di chuyển nhanh của phương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tiện giao thông.</a:t>
            </a:r>
          </a:p>
        </p:txBody>
      </p:sp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6313805" y="5942330"/>
            <a:ext cx="5690870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 Sự di chuyển nhanh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chân</a:t>
            </a: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26" name="Straight Arrow Connector 25"/>
          <p:cNvCxnSpPr>
            <a:endCxn id="23" idx="1"/>
          </p:cNvCxnSpPr>
          <p:nvPr/>
        </p:nvCxnSpPr>
        <p:spPr>
          <a:xfrm>
            <a:off x="5267960" y="3007360"/>
            <a:ext cx="1045845" cy="336232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endCxn id="22" idx="1"/>
          </p:cNvCxnSpPr>
          <p:nvPr/>
        </p:nvCxnSpPr>
        <p:spPr>
          <a:xfrm>
            <a:off x="5292725" y="4067810"/>
            <a:ext cx="1071245" cy="1107440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endCxn id="20" idx="1"/>
          </p:cNvCxnSpPr>
          <p:nvPr/>
        </p:nvCxnSpPr>
        <p:spPr>
          <a:xfrm flipV="1">
            <a:off x="5305425" y="2846070"/>
            <a:ext cx="1080770" cy="2329180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250180" y="3936365"/>
            <a:ext cx="1080770" cy="2329180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1229360" y="-81915"/>
            <a:ext cx="876935" cy="1191260"/>
            <a:chOff x="1815" y="-785"/>
            <a:chExt cx="1381" cy="1876"/>
          </a:xfrm>
        </p:grpSpPr>
        <p:sp>
          <p:nvSpPr>
            <p:cNvPr id="11" name="MH_Others_2"/>
            <p:cNvSpPr/>
            <p:nvPr>
              <p:custDataLst>
                <p:tags r:id="rId1"/>
              </p:custDataLst>
            </p:nvPr>
          </p:nvSpPr>
          <p:spPr>
            <a:xfrm rot="8275313">
              <a:off x="2350" y="-785"/>
              <a:ext cx="60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12" name="MH_Others_3"/>
            <p:cNvSpPr/>
            <p:nvPr>
              <p:custDataLst>
                <p:tags r:id="rId2"/>
              </p:custDataLst>
            </p:nvPr>
          </p:nvSpPr>
          <p:spPr>
            <a:xfrm rot="5747767">
              <a:off x="2189" y="84"/>
              <a:ext cx="633" cy="138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47106" name="Text Box 7"/>
          <p:cNvSpPr txBox="1"/>
          <p:nvPr/>
        </p:nvSpPr>
        <p:spPr>
          <a:xfrm>
            <a:off x="2124710" y="400050"/>
            <a:ext cx="8915400" cy="10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Bài tập 1: Tìm ở cột B lời giải thích hợp cho từ chạy trong mỗi câu ở cột A: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6818" y="238550"/>
            <a:ext cx="4153788" cy="4153788"/>
          </a:xfrm>
          <a:prstGeom prst="rect">
            <a:avLst/>
          </a:prstGeom>
        </p:spPr>
      </p:pic>
      <p:sp>
        <p:nvSpPr>
          <p:cNvPr id="11" name="MH_Entry_2">
            <a:hlinkClick r:id="rId10" action="ppaction://hlinksldjump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79415" y="4509135"/>
            <a:ext cx="8223250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Sự vận động nhanh.</a:t>
            </a:r>
            <a:endParaRPr lang="vi-VN" altLang="en-US" sz="40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sp>
        <p:nvSpPr>
          <p:cNvPr id="5" name="MH_Entry_1">
            <a:hlinkClick r:id="rId10" action="ppaction://hlinksldjump"/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79415" y="3273425"/>
            <a:ext cx="6993890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Sự di chuyển.</a:t>
            </a:r>
            <a:endParaRPr lang="en-US" altLang="en-US" sz="40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sp>
        <p:nvSpPr>
          <p:cNvPr id="14" name="MH_Entry_3">
            <a:hlinkClick r:id="rId11" action="ppaction://hlinksldjump"/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79415" y="5875020"/>
            <a:ext cx="6993890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Di chuyển bằng chân.</a:t>
            </a:r>
            <a:endParaRPr lang="en-US" altLang="en-US" sz="36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79830" y="-6350"/>
            <a:ext cx="9079865" cy="2663825"/>
            <a:chOff x="1858" y="-10"/>
            <a:chExt cx="14299" cy="4195"/>
          </a:xfrm>
        </p:grpSpPr>
        <p:sp>
          <p:nvSpPr>
            <p:cNvPr id="21" name="MH_Others_1"/>
            <p:cNvSpPr/>
            <p:nvPr>
              <p:custDataLst>
                <p:tags r:id="rId5"/>
              </p:custDataLst>
            </p:nvPr>
          </p:nvSpPr>
          <p:spPr>
            <a:xfrm>
              <a:off x="2815" y="823"/>
              <a:ext cx="13343" cy="3362"/>
            </a:xfrm>
            <a:custGeom>
              <a:avLst/>
              <a:gdLst>
                <a:gd name="connsiteX0" fmla="*/ 0 w 3254309"/>
                <a:gd name="connsiteY0" fmla="*/ 0 h 696722"/>
                <a:gd name="connsiteX1" fmla="*/ 3254309 w 3254309"/>
                <a:gd name="connsiteY1" fmla="*/ 0 h 696722"/>
                <a:gd name="connsiteX2" fmla="*/ 3254309 w 3254309"/>
                <a:gd name="connsiteY2" fmla="*/ 696722 h 696722"/>
                <a:gd name="connsiteX3" fmla="*/ 0 w 3254309"/>
                <a:gd name="connsiteY3" fmla="*/ 696722 h 696722"/>
                <a:gd name="connsiteX4" fmla="*/ 0 w 3254309"/>
                <a:gd name="connsiteY4" fmla="*/ 0 h 696722"/>
                <a:gd name="connsiteX0-1" fmla="*/ 0 w 3254309"/>
                <a:gd name="connsiteY0-2" fmla="*/ 2004 h 698726"/>
                <a:gd name="connsiteX1-3" fmla="*/ 206017 w 3254309"/>
                <a:gd name="connsiteY1-4" fmla="*/ 0 h 698726"/>
                <a:gd name="connsiteX2-5" fmla="*/ 3254309 w 3254309"/>
                <a:gd name="connsiteY2-6" fmla="*/ 2004 h 698726"/>
                <a:gd name="connsiteX3-7" fmla="*/ 3254309 w 3254309"/>
                <a:gd name="connsiteY3-8" fmla="*/ 698726 h 698726"/>
                <a:gd name="connsiteX4-9" fmla="*/ 0 w 3254309"/>
                <a:gd name="connsiteY4-10" fmla="*/ 698726 h 698726"/>
                <a:gd name="connsiteX5" fmla="*/ 0 w 3254309"/>
                <a:gd name="connsiteY5" fmla="*/ 2004 h 698726"/>
                <a:gd name="connsiteX0-11" fmla="*/ 11697 w 3266006"/>
                <a:gd name="connsiteY0-12" fmla="*/ 2004 h 698726"/>
                <a:gd name="connsiteX1-13" fmla="*/ 217714 w 3266006"/>
                <a:gd name="connsiteY1-14" fmla="*/ 0 h 698726"/>
                <a:gd name="connsiteX2-15" fmla="*/ 3266006 w 3266006"/>
                <a:gd name="connsiteY2-16" fmla="*/ 2004 h 698726"/>
                <a:gd name="connsiteX3-17" fmla="*/ 3266006 w 3266006"/>
                <a:gd name="connsiteY3-18" fmla="*/ 698726 h 698726"/>
                <a:gd name="connsiteX4-19" fmla="*/ 11697 w 3266006"/>
                <a:gd name="connsiteY4-20" fmla="*/ 698726 h 698726"/>
                <a:gd name="connsiteX5-21" fmla="*/ 0 w 3266006"/>
                <a:gd name="connsiteY5-22" fmla="*/ 203200 h 698726"/>
                <a:gd name="connsiteX6" fmla="*/ 11697 w 3266006"/>
                <a:gd name="connsiteY6" fmla="*/ 2004 h 698726"/>
                <a:gd name="connsiteX0-23" fmla="*/ 0 w 3266006"/>
                <a:gd name="connsiteY0-24" fmla="*/ 203200 h 698726"/>
                <a:gd name="connsiteX1-25" fmla="*/ 217714 w 3266006"/>
                <a:gd name="connsiteY1-26" fmla="*/ 0 h 698726"/>
                <a:gd name="connsiteX2-27" fmla="*/ 3266006 w 3266006"/>
                <a:gd name="connsiteY2-28" fmla="*/ 2004 h 698726"/>
                <a:gd name="connsiteX3-29" fmla="*/ 3266006 w 3266006"/>
                <a:gd name="connsiteY3-30" fmla="*/ 698726 h 698726"/>
                <a:gd name="connsiteX4-31" fmla="*/ 11697 w 3266006"/>
                <a:gd name="connsiteY4-32" fmla="*/ 698726 h 698726"/>
                <a:gd name="connsiteX5-33" fmla="*/ 0 w 3266006"/>
                <a:gd name="connsiteY5-34" fmla="*/ 203200 h 698726"/>
                <a:gd name="connsiteX0-35" fmla="*/ 217714 w 3266006"/>
                <a:gd name="connsiteY0-36" fmla="*/ 0 h 698726"/>
                <a:gd name="connsiteX1-37" fmla="*/ 3266006 w 3266006"/>
                <a:gd name="connsiteY1-38" fmla="*/ 2004 h 698726"/>
                <a:gd name="connsiteX2-39" fmla="*/ 3266006 w 3266006"/>
                <a:gd name="connsiteY2-40" fmla="*/ 698726 h 698726"/>
                <a:gd name="connsiteX3-41" fmla="*/ 11697 w 3266006"/>
                <a:gd name="connsiteY3-42" fmla="*/ 698726 h 698726"/>
                <a:gd name="connsiteX4-43" fmla="*/ 0 w 3266006"/>
                <a:gd name="connsiteY4-44" fmla="*/ 203200 h 698726"/>
                <a:gd name="connsiteX5-45" fmla="*/ 309154 w 3266006"/>
                <a:gd name="connsiteY5-46" fmla="*/ 91440 h 698726"/>
                <a:gd name="connsiteX0-47" fmla="*/ 217714 w 3266006"/>
                <a:gd name="connsiteY0-48" fmla="*/ 0 h 698726"/>
                <a:gd name="connsiteX1-49" fmla="*/ 3266006 w 3266006"/>
                <a:gd name="connsiteY1-50" fmla="*/ 2004 h 698726"/>
                <a:gd name="connsiteX2-51" fmla="*/ 3266006 w 3266006"/>
                <a:gd name="connsiteY2-52" fmla="*/ 698726 h 698726"/>
                <a:gd name="connsiteX3-53" fmla="*/ 11697 w 3266006"/>
                <a:gd name="connsiteY3-54" fmla="*/ 698726 h 698726"/>
                <a:gd name="connsiteX4-55" fmla="*/ 0 w 3266006"/>
                <a:gd name="connsiteY4-56" fmla="*/ 203200 h 698726"/>
                <a:gd name="connsiteX0-57" fmla="*/ 206017 w 3254309"/>
                <a:gd name="connsiteY0-58" fmla="*/ 0 h 698726"/>
                <a:gd name="connsiteX1-59" fmla="*/ 3254309 w 3254309"/>
                <a:gd name="connsiteY1-60" fmla="*/ 2004 h 698726"/>
                <a:gd name="connsiteX2-61" fmla="*/ 3254309 w 3254309"/>
                <a:gd name="connsiteY2-62" fmla="*/ 698726 h 698726"/>
                <a:gd name="connsiteX3-63" fmla="*/ 0 w 3254309"/>
                <a:gd name="connsiteY3-64" fmla="*/ 698726 h 698726"/>
                <a:gd name="connsiteX4-65" fmla="*/ 209 w 3254309"/>
                <a:gd name="connsiteY4-66" fmla="*/ 203200 h 6987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54309" h="698726">
                  <a:moveTo>
                    <a:pt x="206017" y="0"/>
                  </a:moveTo>
                  <a:lnTo>
                    <a:pt x="3254309" y="2004"/>
                  </a:lnTo>
                  <a:lnTo>
                    <a:pt x="3254309" y="698726"/>
                  </a:lnTo>
                  <a:lnTo>
                    <a:pt x="0" y="698726"/>
                  </a:lnTo>
                  <a:cubicBezTo>
                    <a:pt x="70" y="533551"/>
                    <a:pt x="139" y="368375"/>
                    <a:pt x="209" y="2032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Bài 2: Dòng nào dưới đây nêu đúng nét nghĩa chung của từ </a:t>
              </a:r>
              <a:r>
                <a:rPr lang="en-GB" alt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“</a:t>
              </a:r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chạy</a:t>
              </a:r>
              <a:r>
                <a:rPr lang="en-GB" alt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”</a:t>
              </a:r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 có trong tất cả các câu trên? </a:t>
              </a:r>
            </a:p>
          </p:txBody>
        </p:sp>
        <p:sp>
          <p:nvSpPr>
            <p:cNvPr id="22" name="MH_Others_2"/>
            <p:cNvSpPr/>
            <p:nvPr>
              <p:custDataLst>
                <p:tags r:id="rId6"/>
              </p:custDataLst>
            </p:nvPr>
          </p:nvSpPr>
          <p:spPr>
            <a:xfrm rot="8275313">
              <a:off x="2404" y="-10"/>
              <a:ext cx="51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3" name="MH_Others_3"/>
            <p:cNvSpPr/>
            <p:nvPr>
              <p:custDataLst>
                <p:tags r:id="rId7"/>
              </p:custDataLst>
            </p:nvPr>
          </p:nvSpPr>
          <p:spPr>
            <a:xfrm rot="5747767">
              <a:off x="2128" y="922"/>
              <a:ext cx="633" cy="117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6" name="Rectangles 5"/>
          <p:cNvSpPr/>
          <p:nvPr/>
        </p:nvSpPr>
        <p:spPr>
          <a:xfrm>
            <a:off x="4486275" y="3164840"/>
            <a:ext cx="788670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7" name="Rectangles 6"/>
          <p:cNvSpPr/>
          <p:nvPr/>
        </p:nvSpPr>
        <p:spPr>
          <a:xfrm>
            <a:off x="4486275" y="4316095"/>
            <a:ext cx="788670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8" name="Rectangles 7"/>
          <p:cNvSpPr/>
          <p:nvPr/>
        </p:nvSpPr>
        <p:spPr>
          <a:xfrm>
            <a:off x="4486275" y="5596255"/>
            <a:ext cx="788670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50240" y="3439160"/>
            <a:ext cx="3435350" cy="2542540"/>
          </a:xfrm>
          <a:prstGeom prst="rect">
            <a:avLst/>
          </a:prstGeom>
        </p:spPr>
      </p:pic>
      <p:sp>
        <p:nvSpPr>
          <p:cNvPr id="20" name="Rectangles 19"/>
          <p:cNvSpPr/>
          <p:nvPr/>
        </p:nvSpPr>
        <p:spPr>
          <a:xfrm>
            <a:off x="1169670" y="4316095"/>
            <a:ext cx="239649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3600" b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GIẢM TẢI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113780" y="575945"/>
            <a:ext cx="4643120" cy="1122680"/>
          </a:xfrm>
          <a:prstGeom prst="roundRect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ĐỒNG NGHĨA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113780" y="2174875"/>
            <a:ext cx="4643120" cy="1122680"/>
          </a:xfrm>
          <a:prstGeom prst="roundRect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TRÁI NGHĨA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13780" y="3773805"/>
            <a:ext cx="4643120" cy="1122680"/>
          </a:xfrm>
          <a:prstGeom prst="roundRect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ĐỒNG ÂM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13780" y="5372735"/>
            <a:ext cx="4643120" cy="1122680"/>
          </a:xfrm>
          <a:prstGeom prst="roundRect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NHIỀU NGHĨA</a:t>
            </a:r>
          </a:p>
        </p:txBody>
      </p:sp>
      <p:pic>
        <p:nvPicPr>
          <p:cNvPr id="8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" y="-133985"/>
            <a:ext cx="5593715" cy="6991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3" presetClass="emph" presetSubtype="0" fill="remove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0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51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4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2" animBg="1"/>
      <p:bldP spid="7" grpId="3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700" y="173990"/>
            <a:ext cx="11734800" cy="6572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3" name="Rounded Rectangle 2">
            <a:hlinkClick r:id="" action="ppaction://noaction"/>
          </p:cNvPr>
          <p:cNvSpPr/>
          <p:nvPr/>
        </p:nvSpPr>
        <p:spPr>
          <a:xfrm>
            <a:off x="6512560" y="1510030"/>
            <a:ext cx="5020310" cy="7162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hlinkClick r:id="" action="ppaction://noaction"/>
          </p:cNvPr>
          <p:cNvSpPr/>
          <p:nvPr/>
        </p:nvSpPr>
        <p:spPr>
          <a:xfrm>
            <a:off x="6512560" y="2439670"/>
            <a:ext cx="5020310" cy="89344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</a:t>
            </a:r>
          </a:p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đường ray.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hlinkClick r:id="" action="ppaction://noaction"/>
          </p:cNvPr>
          <p:cNvSpPr/>
          <p:nvPr/>
        </p:nvSpPr>
        <p:spPr>
          <a:xfrm>
            <a:off x="6512560" y="3546475"/>
            <a:ext cx="502031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giờ.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hlinkClick r:id="" action="ppaction://noaction"/>
          </p:cNvPr>
          <p:cNvSpPr/>
          <p:nvPr/>
        </p:nvSpPr>
        <p:spPr>
          <a:xfrm>
            <a:off x="6512560" y="4521835"/>
            <a:ext cx="5020310" cy="92900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khẩn trương </a:t>
            </a:r>
          </a:p>
          <a:p>
            <a:pPr lvl="0">
              <a:buNone/>
            </a:pP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83235" y="2879090"/>
            <a:ext cx="5306060" cy="1224280"/>
            <a:chOff x="806" y="4534"/>
            <a:chExt cx="8356" cy="1928"/>
          </a:xfrm>
        </p:grpSpPr>
        <p:sp>
          <p:nvSpPr>
            <p:cNvPr id="6" name="Oval 5"/>
            <p:cNvSpPr/>
            <p:nvPr/>
          </p:nvSpPr>
          <p:spPr>
            <a:xfrm>
              <a:off x="806" y="4534"/>
              <a:ext cx="8357" cy="192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altLang="en-US"/>
            </a:p>
          </p:txBody>
        </p:sp>
        <p:sp>
          <p:nvSpPr>
            <p:cNvPr id="11" name="MH_Entry_2">
              <a:hlinkClick r:id="" action="ppaction://noaction"/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048" y="4852"/>
              <a:ext cx="7915" cy="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vi-VN" alt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sym typeface="+mn-ea"/>
                </a:rPr>
                <a:t>Sự vận động nhanh</a:t>
              </a:r>
              <a:endParaRPr lang="vi-VN" alt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sym typeface="+mn-ea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83235" y="1125220"/>
            <a:ext cx="5532120" cy="1224280"/>
            <a:chOff x="553" y="1772"/>
            <a:chExt cx="8712" cy="1928"/>
          </a:xfrm>
        </p:grpSpPr>
        <p:sp>
          <p:nvSpPr>
            <p:cNvPr id="4" name="Oval 3"/>
            <p:cNvSpPr/>
            <p:nvPr/>
          </p:nvSpPr>
          <p:spPr>
            <a:xfrm>
              <a:off x="553" y="1772"/>
              <a:ext cx="8357" cy="192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altLang="en-US"/>
            </a:p>
          </p:txBody>
        </p:sp>
        <p:sp>
          <p:nvSpPr>
            <p:cNvPr id="5" name="MH_Entry_1">
              <a:hlinkClick r:id="" action="ppaction://noaction"/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269" y="2152"/>
              <a:ext cx="6996" cy="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sym typeface="+mn-ea"/>
                </a:rPr>
                <a:t>Sự di chuyển</a:t>
              </a:r>
              <a:endParaRPr lang="en-US" alt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sym typeface="+mn-ea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3235" y="4649470"/>
            <a:ext cx="5306060" cy="1224280"/>
            <a:chOff x="806" y="7322"/>
            <a:chExt cx="8356" cy="1928"/>
          </a:xfrm>
        </p:grpSpPr>
        <p:sp>
          <p:nvSpPr>
            <p:cNvPr id="7" name="Oval 6"/>
            <p:cNvSpPr/>
            <p:nvPr/>
          </p:nvSpPr>
          <p:spPr>
            <a:xfrm>
              <a:off x="806" y="7322"/>
              <a:ext cx="8357" cy="192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altLang="en-US"/>
            </a:p>
          </p:txBody>
        </p:sp>
        <p:sp>
          <p:nvSpPr>
            <p:cNvPr id="14" name="MH_Entry_3">
              <a:hlinkClick r:id="" action="ppaction://noaction"/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1048" y="7783"/>
              <a:ext cx="7211" cy="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sym typeface="+mn-ea"/>
                </a:rPr>
                <a:t>Di chuyển bằng chân</a:t>
              </a:r>
              <a:endPara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sym typeface="+mn-ea"/>
              </a:endParaRPr>
            </a:p>
          </p:txBody>
        </p:sp>
      </p:grpSp>
      <p:pic>
        <p:nvPicPr>
          <p:cNvPr id="1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2934970" y="3280410"/>
            <a:ext cx="6433185" cy="498475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2450" y="0"/>
            <a:ext cx="9402445" cy="610425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653540" y="1101090"/>
            <a:ext cx="720026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7200" b="1" dirty="0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  <a:sym typeface="+mn-ea"/>
              </a:rPr>
              <a:t>chạy</a:t>
            </a:r>
            <a:r>
              <a:rPr lang="en-GB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  <a:sym typeface="+mn-ea"/>
              </a:rPr>
              <a:t> (động từ): người hoặc </a:t>
            </a:r>
          </a:p>
          <a:p>
            <a:pPr algn="ctr"/>
            <a:r>
              <a:rPr lang="en-GB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  <a:sym typeface="+mn-ea"/>
              </a:rPr>
              <a:t>động vật di chuyển bằng</a:t>
            </a:r>
          </a:p>
          <a:p>
            <a:pPr algn="ctr"/>
            <a:r>
              <a:rPr lang="en-GB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  <a:sym typeface="+mn-ea"/>
              </a:rPr>
              <a:t>những bước nhanh, mạnh</a:t>
            </a:r>
          </a:p>
          <a:p>
            <a:pPr algn="ctr"/>
            <a:r>
              <a:rPr lang="en-GB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  <a:sym typeface="+mn-ea"/>
              </a:rPr>
              <a:t> và liên tiếp.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115" y="2691765"/>
            <a:ext cx="4838065" cy="4838065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6818" y="238550"/>
            <a:ext cx="4153788" cy="4153788"/>
          </a:xfrm>
          <a:prstGeom prst="rect">
            <a:avLst/>
          </a:prstGeom>
        </p:spPr>
      </p:pic>
      <p:sp>
        <p:nvSpPr>
          <p:cNvPr id="11" name="MH_Entry_2">
            <a:hlinkClick r:id="" action="ppaction://noaction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79415" y="4509135"/>
            <a:ext cx="8223250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Sự vận động nhanh.</a:t>
            </a:r>
            <a:endParaRPr lang="vi-VN" altLang="en-US" sz="40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sp>
        <p:nvSpPr>
          <p:cNvPr id="5" name="MH_Entry_1">
            <a:hlinkClick r:id="" action="ppaction://noaction"/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79415" y="3273425"/>
            <a:ext cx="6993890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Sự di chuyển.</a:t>
            </a:r>
            <a:endParaRPr lang="en-US" altLang="en-US" sz="40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sp>
        <p:nvSpPr>
          <p:cNvPr id="14" name="MH_Entry_3">
            <a:hlinkClick r:id="" action="ppaction://noaction"/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79415" y="5875020"/>
            <a:ext cx="6993890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Di chuyển bằng chân.</a:t>
            </a:r>
            <a:endParaRPr lang="en-US" altLang="en-US" sz="36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79830" y="-6350"/>
            <a:ext cx="9079865" cy="2663825"/>
            <a:chOff x="1858" y="-10"/>
            <a:chExt cx="14299" cy="4195"/>
          </a:xfrm>
        </p:grpSpPr>
        <p:sp>
          <p:nvSpPr>
            <p:cNvPr id="21" name="MH_Others_1"/>
            <p:cNvSpPr/>
            <p:nvPr>
              <p:custDataLst>
                <p:tags r:id="rId5"/>
              </p:custDataLst>
            </p:nvPr>
          </p:nvSpPr>
          <p:spPr>
            <a:xfrm>
              <a:off x="2815" y="823"/>
              <a:ext cx="13343" cy="3362"/>
            </a:xfrm>
            <a:custGeom>
              <a:avLst/>
              <a:gdLst>
                <a:gd name="connsiteX0" fmla="*/ 0 w 3254309"/>
                <a:gd name="connsiteY0" fmla="*/ 0 h 696722"/>
                <a:gd name="connsiteX1" fmla="*/ 3254309 w 3254309"/>
                <a:gd name="connsiteY1" fmla="*/ 0 h 696722"/>
                <a:gd name="connsiteX2" fmla="*/ 3254309 w 3254309"/>
                <a:gd name="connsiteY2" fmla="*/ 696722 h 696722"/>
                <a:gd name="connsiteX3" fmla="*/ 0 w 3254309"/>
                <a:gd name="connsiteY3" fmla="*/ 696722 h 696722"/>
                <a:gd name="connsiteX4" fmla="*/ 0 w 3254309"/>
                <a:gd name="connsiteY4" fmla="*/ 0 h 696722"/>
                <a:gd name="connsiteX0-1" fmla="*/ 0 w 3254309"/>
                <a:gd name="connsiteY0-2" fmla="*/ 2004 h 698726"/>
                <a:gd name="connsiteX1-3" fmla="*/ 206017 w 3254309"/>
                <a:gd name="connsiteY1-4" fmla="*/ 0 h 698726"/>
                <a:gd name="connsiteX2-5" fmla="*/ 3254309 w 3254309"/>
                <a:gd name="connsiteY2-6" fmla="*/ 2004 h 698726"/>
                <a:gd name="connsiteX3-7" fmla="*/ 3254309 w 3254309"/>
                <a:gd name="connsiteY3-8" fmla="*/ 698726 h 698726"/>
                <a:gd name="connsiteX4-9" fmla="*/ 0 w 3254309"/>
                <a:gd name="connsiteY4-10" fmla="*/ 698726 h 698726"/>
                <a:gd name="connsiteX5" fmla="*/ 0 w 3254309"/>
                <a:gd name="connsiteY5" fmla="*/ 2004 h 698726"/>
                <a:gd name="connsiteX0-11" fmla="*/ 11697 w 3266006"/>
                <a:gd name="connsiteY0-12" fmla="*/ 2004 h 698726"/>
                <a:gd name="connsiteX1-13" fmla="*/ 217714 w 3266006"/>
                <a:gd name="connsiteY1-14" fmla="*/ 0 h 698726"/>
                <a:gd name="connsiteX2-15" fmla="*/ 3266006 w 3266006"/>
                <a:gd name="connsiteY2-16" fmla="*/ 2004 h 698726"/>
                <a:gd name="connsiteX3-17" fmla="*/ 3266006 w 3266006"/>
                <a:gd name="connsiteY3-18" fmla="*/ 698726 h 698726"/>
                <a:gd name="connsiteX4-19" fmla="*/ 11697 w 3266006"/>
                <a:gd name="connsiteY4-20" fmla="*/ 698726 h 698726"/>
                <a:gd name="connsiteX5-21" fmla="*/ 0 w 3266006"/>
                <a:gd name="connsiteY5-22" fmla="*/ 203200 h 698726"/>
                <a:gd name="connsiteX6" fmla="*/ 11697 w 3266006"/>
                <a:gd name="connsiteY6" fmla="*/ 2004 h 698726"/>
                <a:gd name="connsiteX0-23" fmla="*/ 0 w 3266006"/>
                <a:gd name="connsiteY0-24" fmla="*/ 203200 h 698726"/>
                <a:gd name="connsiteX1-25" fmla="*/ 217714 w 3266006"/>
                <a:gd name="connsiteY1-26" fmla="*/ 0 h 698726"/>
                <a:gd name="connsiteX2-27" fmla="*/ 3266006 w 3266006"/>
                <a:gd name="connsiteY2-28" fmla="*/ 2004 h 698726"/>
                <a:gd name="connsiteX3-29" fmla="*/ 3266006 w 3266006"/>
                <a:gd name="connsiteY3-30" fmla="*/ 698726 h 698726"/>
                <a:gd name="connsiteX4-31" fmla="*/ 11697 w 3266006"/>
                <a:gd name="connsiteY4-32" fmla="*/ 698726 h 698726"/>
                <a:gd name="connsiteX5-33" fmla="*/ 0 w 3266006"/>
                <a:gd name="connsiteY5-34" fmla="*/ 203200 h 698726"/>
                <a:gd name="connsiteX0-35" fmla="*/ 217714 w 3266006"/>
                <a:gd name="connsiteY0-36" fmla="*/ 0 h 698726"/>
                <a:gd name="connsiteX1-37" fmla="*/ 3266006 w 3266006"/>
                <a:gd name="connsiteY1-38" fmla="*/ 2004 h 698726"/>
                <a:gd name="connsiteX2-39" fmla="*/ 3266006 w 3266006"/>
                <a:gd name="connsiteY2-40" fmla="*/ 698726 h 698726"/>
                <a:gd name="connsiteX3-41" fmla="*/ 11697 w 3266006"/>
                <a:gd name="connsiteY3-42" fmla="*/ 698726 h 698726"/>
                <a:gd name="connsiteX4-43" fmla="*/ 0 w 3266006"/>
                <a:gd name="connsiteY4-44" fmla="*/ 203200 h 698726"/>
                <a:gd name="connsiteX5-45" fmla="*/ 309154 w 3266006"/>
                <a:gd name="connsiteY5-46" fmla="*/ 91440 h 698726"/>
                <a:gd name="connsiteX0-47" fmla="*/ 217714 w 3266006"/>
                <a:gd name="connsiteY0-48" fmla="*/ 0 h 698726"/>
                <a:gd name="connsiteX1-49" fmla="*/ 3266006 w 3266006"/>
                <a:gd name="connsiteY1-50" fmla="*/ 2004 h 698726"/>
                <a:gd name="connsiteX2-51" fmla="*/ 3266006 w 3266006"/>
                <a:gd name="connsiteY2-52" fmla="*/ 698726 h 698726"/>
                <a:gd name="connsiteX3-53" fmla="*/ 11697 w 3266006"/>
                <a:gd name="connsiteY3-54" fmla="*/ 698726 h 698726"/>
                <a:gd name="connsiteX4-55" fmla="*/ 0 w 3266006"/>
                <a:gd name="connsiteY4-56" fmla="*/ 203200 h 698726"/>
                <a:gd name="connsiteX0-57" fmla="*/ 206017 w 3254309"/>
                <a:gd name="connsiteY0-58" fmla="*/ 0 h 698726"/>
                <a:gd name="connsiteX1-59" fmla="*/ 3254309 w 3254309"/>
                <a:gd name="connsiteY1-60" fmla="*/ 2004 h 698726"/>
                <a:gd name="connsiteX2-61" fmla="*/ 3254309 w 3254309"/>
                <a:gd name="connsiteY2-62" fmla="*/ 698726 h 698726"/>
                <a:gd name="connsiteX3-63" fmla="*/ 0 w 3254309"/>
                <a:gd name="connsiteY3-64" fmla="*/ 698726 h 698726"/>
                <a:gd name="connsiteX4-65" fmla="*/ 209 w 3254309"/>
                <a:gd name="connsiteY4-66" fmla="*/ 203200 h 6987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54309" h="698726">
                  <a:moveTo>
                    <a:pt x="206017" y="0"/>
                  </a:moveTo>
                  <a:lnTo>
                    <a:pt x="3254309" y="2004"/>
                  </a:lnTo>
                  <a:lnTo>
                    <a:pt x="3254309" y="698726"/>
                  </a:lnTo>
                  <a:lnTo>
                    <a:pt x="0" y="698726"/>
                  </a:lnTo>
                  <a:cubicBezTo>
                    <a:pt x="70" y="533551"/>
                    <a:pt x="139" y="368375"/>
                    <a:pt x="209" y="2032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Bài 2: Dòng nào dưới đây nêu đúng nét nghĩa chung của từ </a:t>
              </a:r>
              <a:r>
                <a:rPr lang="en-GB" alt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“</a:t>
              </a:r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chạy</a:t>
              </a:r>
              <a:r>
                <a:rPr lang="en-GB" alt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”</a:t>
              </a:r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 có trong tất cả các câu trên? </a:t>
              </a:r>
            </a:p>
          </p:txBody>
        </p:sp>
        <p:sp>
          <p:nvSpPr>
            <p:cNvPr id="22" name="MH_Others_2"/>
            <p:cNvSpPr/>
            <p:nvPr>
              <p:custDataLst>
                <p:tags r:id="rId6"/>
              </p:custDataLst>
            </p:nvPr>
          </p:nvSpPr>
          <p:spPr>
            <a:xfrm rot="8275313">
              <a:off x="2404" y="-10"/>
              <a:ext cx="51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3" name="MH_Others_3"/>
            <p:cNvSpPr/>
            <p:nvPr>
              <p:custDataLst>
                <p:tags r:id="rId7"/>
              </p:custDataLst>
            </p:nvPr>
          </p:nvSpPr>
          <p:spPr>
            <a:xfrm rot="5747767">
              <a:off x="2128" y="922"/>
              <a:ext cx="633" cy="117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6" name="Rectangles 5"/>
          <p:cNvSpPr/>
          <p:nvPr/>
        </p:nvSpPr>
        <p:spPr>
          <a:xfrm>
            <a:off x="4486275" y="3164840"/>
            <a:ext cx="788670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7" name="Rectangles 6"/>
          <p:cNvSpPr/>
          <p:nvPr/>
        </p:nvSpPr>
        <p:spPr>
          <a:xfrm>
            <a:off x="4486275" y="4316095"/>
            <a:ext cx="788670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8" name="Rectangles 7"/>
          <p:cNvSpPr/>
          <p:nvPr/>
        </p:nvSpPr>
        <p:spPr>
          <a:xfrm>
            <a:off x="4486275" y="5596255"/>
            <a:ext cx="788670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1"/>
          <a:stretch>
            <a:fillRect/>
          </a:stretch>
        </p:blipFill>
        <p:spPr>
          <a:xfrm>
            <a:off x="342900" y="3128010"/>
            <a:ext cx="3405505" cy="3164205"/>
          </a:xfrm>
          <a:prstGeom prst="rect">
            <a:avLst/>
          </a:prstGeom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B70F04C-A8AE-4F75-9E69-72474DDB1F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210811" y="401447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179830" y="-6350"/>
            <a:ext cx="9658985" cy="2153285"/>
            <a:chOff x="1858" y="-10"/>
            <a:chExt cx="15211" cy="3391"/>
          </a:xfrm>
        </p:grpSpPr>
        <p:sp>
          <p:nvSpPr>
            <p:cNvPr id="21" name="MH_Others_1"/>
            <p:cNvSpPr/>
            <p:nvPr>
              <p:custDataLst>
                <p:tags r:id="rId2"/>
              </p:custDataLst>
            </p:nvPr>
          </p:nvSpPr>
          <p:spPr>
            <a:xfrm>
              <a:off x="2815" y="823"/>
              <a:ext cx="14254" cy="2558"/>
            </a:xfrm>
            <a:custGeom>
              <a:avLst/>
              <a:gdLst>
                <a:gd name="connsiteX0" fmla="*/ 0 w 3254309"/>
                <a:gd name="connsiteY0" fmla="*/ 0 h 696722"/>
                <a:gd name="connsiteX1" fmla="*/ 3254309 w 3254309"/>
                <a:gd name="connsiteY1" fmla="*/ 0 h 696722"/>
                <a:gd name="connsiteX2" fmla="*/ 3254309 w 3254309"/>
                <a:gd name="connsiteY2" fmla="*/ 696722 h 696722"/>
                <a:gd name="connsiteX3" fmla="*/ 0 w 3254309"/>
                <a:gd name="connsiteY3" fmla="*/ 696722 h 696722"/>
                <a:gd name="connsiteX4" fmla="*/ 0 w 3254309"/>
                <a:gd name="connsiteY4" fmla="*/ 0 h 696722"/>
                <a:gd name="connsiteX0-1" fmla="*/ 0 w 3254309"/>
                <a:gd name="connsiteY0-2" fmla="*/ 2004 h 698726"/>
                <a:gd name="connsiteX1-3" fmla="*/ 206017 w 3254309"/>
                <a:gd name="connsiteY1-4" fmla="*/ 0 h 698726"/>
                <a:gd name="connsiteX2-5" fmla="*/ 3254309 w 3254309"/>
                <a:gd name="connsiteY2-6" fmla="*/ 2004 h 698726"/>
                <a:gd name="connsiteX3-7" fmla="*/ 3254309 w 3254309"/>
                <a:gd name="connsiteY3-8" fmla="*/ 698726 h 698726"/>
                <a:gd name="connsiteX4-9" fmla="*/ 0 w 3254309"/>
                <a:gd name="connsiteY4-10" fmla="*/ 698726 h 698726"/>
                <a:gd name="connsiteX5" fmla="*/ 0 w 3254309"/>
                <a:gd name="connsiteY5" fmla="*/ 2004 h 698726"/>
                <a:gd name="connsiteX0-11" fmla="*/ 11697 w 3266006"/>
                <a:gd name="connsiteY0-12" fmla="*/ 2004 h 698726"/>
                <a:gd name="connsiteX1-13" fmla="*/ 217714 w 3266006"/>
                <a:gd name="connsiteY1-14" fmla="*/ 0 h 698726"/>
                <a:gd name="connsiteX2-15" fmla="*/ 3266006 w 3266006"/>
                <a:gd name="connsiteY2-16" fmla="*/ 2004 h 698726"/>
                <a:gd name="connsiteX3-17" fmla="*/ 3266006 w 3266006"/>
                <a:gd name="connsiteY3-18" fmla="*/ 698726 h 698726"/>
                <a:gd name="connsiteX4-19" fmla="*/ 11697 w 3266006"/>
                <a:gd name="connsiteY4-20" fmla="*/ 698726 h 698726"/>
                <a:gd name="connsiteX5-21" fmla="*/ 0 w 3266006"/>
                <a:gd name="connsiteY5-22" fmla="*/ 203200 h 698726"/>
                <a:gd name="connsiteX6" fmla="*/ 11697 w 3266006"/>
                <a:gd name="connsiteY6" fmla="*/ 2004 h 698726"/>
                <a:gd name="connsiteX0-23" fmla="*/ 0 w 3266006"/>
                <a:gd name="connsiteY0-24" fmla="*/ 203200 h 698726"/>
                <a:gd name="connsiteX1-25" fmla="*/ 217714 w 3266006"/>
                <a:gd name="connsiteY1-26" fmla="*/ 0 h 698726"/>
                <a:gd name="connsiteX2-27" fmla="*/ 3266006 w 3266006"/>
                <a:gd name="connsiteY2-28" fmla="*/ 2004 h 698726"/>
                <a:gd name="connsiteX3-29" fmla="*/ 3266006 w 3266006"/>
                <a:gd name="connsiteY3-30" fmla="*/ 698726 h 698726"/>
                <a:gd name="connsiteX4-31" fmla="*/ 11697 w 3266006"/>
                <a:gd name="connsiteY4-32" fmla="*/ 698726 h 698726"/>
                <a:gd name="connsiteX5-33" fmla="*/ 0 w 3266006"/>
                <a:gd name="connsiteY5-34" fmla="*/ 203200 h 698726"/>
                <a:gd name="connsiteX0-35" fmla="*/ 217714 w 3266006"/>
                <a:gd name="connsiteY0-36" fmla="*/ 0 h 698726"/>
                <a:gd name="connsiteX1-37" fmla="*/ 3266006 w 3266006"/>
                <a:gd name="connsiteY1-38" fmla="*/ 2004 h 698726"/>
                <a:gd name="connsiteX2-39" fmla="*/ 3266006 w 3266006"/>
                <a:gd name="connsiteY2-40" fmla="*/ 698726 h 698726"/>
                <a:gd name="connsiteX3-41" fmla="*/ 11697 w 3266006"/>
                <a:gd name="connsiteY3-42" fmla="*/ 698726 h 698726"/>
                <a:gd name="connsiteX4-43" fmla="*/ 0 w 3266006"/>
                <a:gd name="connsiteY4-44" fmla="*/ 203200 h 698726"/>
                <a:gd name="connsiteX5-45" fmla="*/ 309154 w 3266006"/>
                <a:gd name="connsiteY5-46" fmla="*/ 91440 h 698726"/>
                <a:gd name="connsiteX0-47" fmla="*/ 217714 w 3266006"/>
                <a:gd name="connsiteY0-48" fmla="*/ 0 h 698726"/>
                <a:gd name="connsiteX1-49" fmla="*/ 3266006 w 3266006"/>
                <a:gd name="connsiteY1-50" fmla="*/ 2004 h 698726"/>
                <a:gd name="connsiteX2-51" fmla="*/ 3266006 w 3266006"/>
                <a:gd name="connsiteY2-52" fmla="*/ 698726 h 698726"/>
                <a:gd name="connsiteX3-53" fmla="*/ 11697 w 3266006"/>
                <a:gd name="connsiteY3-54" fmla="*/ 698726 h 698726"/>
                <a:gd name="connsiteX4-55" fmla="*/ 0 w 3266006"/>
                <a:gd name="connsiteY4-56" fmla="*/ 203200 h 698726"/>
                <a:gd name="connsiteX0-57" fmla="*/ 206017 w 3254309"/>
                <a:gd name="connsiteY0-58" fmla="*/ 0 h 698726"/>
                <a:gd name="connsiteX1-59" fmla="*/ 3254309 w 3254309"/>
                <a:gd name="connsiteY1-60" fmla="*/ 2004 h 698726"/>
                <a:gd name="connsiteX2-61" fmla="*/ 3254309 w 3254309"/>
                <a:gd name="connsiteY2-62" fmla="*/ 698726 h 698726"/>
                <a:gd name="connsiteX3-63" fmla="*/ 0 w 3254309"/>
                <a:gd name="connsiteY3-64" fmla="*/ 698726 h 698726"/>
                <a:gd name="connsiteX4-65" fmla="*/ 209 w 3254309"/>
                <a:gd name="connsiteY4-66" fmla="*/ 203200 h 6987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54309" h="698726">
                  <a:moveTo>
                    <a:pt x="206017" y="0"/>
                  </a:moveTo>
                  <a:lnTo>
                    <a:pt x="3254309" y="2004"/>
                  </a:lnTo>
                  <a:lnTo>
                    <a:pt x="3254309" y="698726"/>
                  </a:lnTo>
                  <a:lnTo>
                    <a:pt x="0" y="698726"/>
                  </a:lnTo>
                  <a:cubicBezTo>
                    <a:pt x="70" y="533551"/>
                    <a:pt x="139" y="368375"/>
                    <a:pt x="209" y="2032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Bài 3: Khoanh tròn vào chữ cái trước câu có từ </a:t>
              </a:r>
              <a:r>
                <a:rPr lang="en-GB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“</a:t>
              </a:r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ăn</a:t>
              </a:r>
              <a:r>
                <a:rPr lang="en-GB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”</a:t>
              </a:r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 được dùng với nghĩa gốc.</a:t>
              </a:r>
            </a:p>
          </p:txBody>
        </p:sp>
        <p:sp>
          <p:nvSpPr>
            <p:cNvPr id="22" name="MH_Others_2"/>
            <p:cNvSpPr/>
            <p:nvPr>
              <p:custDataLst>
                <p:tags r:id="rId3"/>
              </p:custDataLst>
            </p:nvPr>
          </p:nvSpPr>
          <p:spPr>
            <a:xfrm rot="8275313">
              <a:off x="2404" y="-10"/>
              <a:ext cx="51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3" name="MH_Others_3"/>
            <p:cNvSpPr/>
            <p:nvPr>
              <p:custDataLst>
                <p:tags r:id="rId4"/>
              </p:custDataLst>
            </p:nvPr>
          </p:nvSpPr>
          <p:spPr>
            <a:xfrm rot="5747767">
              <a:off x="2128" y="922"/>
              <a:ext cx="633" cy="117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104465" name="Text Box 17"/>
          <p:cNvSpPr txBox="1"/>
          <p:nvPr/>
        </p:nvSpPr>
        <p:spPr>
          <a:xfrm>
            <a:off x="1912620" y="2917825"/>
            <a:ext cx="9634855" cy="6438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A.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Bác Lê lội ruộng nhiều nên bị nước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chân.</a:t>
            </a:r>
          </a:p>
        </p:txBody>
      </p:sp>
      <p:sp>
        <p:nvSpPr>
          <p:cNvPr id="13" name="Text Box 17"/>
          <p:cNvSpPr txBox="1"/>
          <p:nvPr/>
        </p:nvSpPr>
        <p:spPr>
          <a:xfrm>
            <a:off x="1912620" y="3901440"/>
            <a:ext cx="9635490" cy="1197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Cứ chiều chiều,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Vũ lại nghe tiếng còi tàu vào cảng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than.</a:t>
            </a:r>
          </a:p>
        </p:txBody>
      </p:sp>
      <p:sp>
        <p:nvSpPr>
          <p:cNvPr id="2" name="Text Box 17"/>
          <p:cNvSpPr txBox="1"/>
          <p:nvPr/>
        </p:nvSpPr>
        <p:spPr>
          <a:xfrm>
            <a:off x="1912620" y="5438775"/>
            <a:ext cx="9634855" cy="1197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Hôm nào cũng vậy,</a:t>
            </a: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cả gia đình tôi cùng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bữa cơm tối rất vui vẻ.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15" y="2102485"/>
            <a:ext cx="2115185" cy="2115185"/>
          </a:xfrm>
          <a:prstGeom prst="rect">
            <a:avLst/>
          </a:prstGeom>
        </p:spPr>
      </p:pic>
      <p:pic>
        <p:nvPicPr>
          <p:cNvPr id="3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15" y="3442335"/>
            <a:ext cx="2115185" cy="2115185"/>
          </a:xfrm>
          <a:prstGeom prst="rect">
            <a:avLst/>
          </a:prstGeom>
        </p:spPr>
      </p:pic>
      <p:pic>
        <p:nvPicPr>
          <p:cNvPr id="4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15" y="4742815"/>
            <a:ext cx="2115185" cy="21151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4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65" grpId="0" bldLvl="0" animBg="1"/>
      <p:bldP spid="13" grpId="0" bldLvl="0" animBg="1"/>
      <p:bldP spid="2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700" y="173990"/>
            <a:ext cx="11734800" cy="6572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grpSp>
        <p:nvGrpSpPr>
          <p:cNvPr id="10" name="Group 9"/>
          <p:cNvGrpSpPr/>
          <p:nvPr/>
        </p:nvGrpSpPr>
        <p:grpSpPr>
          <a:xfrm>
            <a:off x="755015" y="5325745"/>
            <a:ext cx="1466850" cy="1224280"/>
            <a:chOff x="553" y="1772"/>
            <a:chExt cx="2310" cy="1928"/>
          </a:xfrm>
        </p:grpSpPr>
        <p:sp>
          <p:nvSpPr>
            <p:cNvPr id="4" name="Oval 3"/>
            <p:cNvSpPr/>
            <p:nvPr/>
          </p:nvSpPr>
          <p:spPr>
            <a:xfrm>
              <a:off x="553" y="1772"/>
              <a:ext cx="2144" cy="192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altLang="en-US"/>
            </a:p>
          </p:txBody>
        </p:sp>
        <p:sp>
          <p:nvSpPr>
            <p:cNvPr id="5" name="MH_Entry_1">
              <a:hlinkClick r:id="" action="ppaction://noaction"/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1143" y="2153"/>
              <a:ext cx="1720" cy="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40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sym typeface="+mn-ea"/>
                </a:rPr>
                <a:t>ăn</a:t>
              </a:r>
            </a:p>
          </p:txBody>
        </p:sp>
      </p:grpSp>
      <p:pic>
        <p:nvPicPr>
          <p:cNvPr id="12" name="Picture 11" descr="hat-nem-tezh-6014-14706441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135" y="3638550"/>
            <a:ext cx="4107180" cy="2891790"/>
          </a:xfrm>
          <a:prstGeom prst="rect">
            <a:avLst/>
          </a:prstGeom>
        </p:spPr>
      </p:pic>
      <p:pic>
        <p:nvPicPr>
          <p:cNvPr id="13" name="Picture 12" descr="than_da_vov_ogbj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740" y="552450"/>
            <a:ext cx="4981575" cy="2762885"/>
          </a:xfrm>
          <a:prstGeom prst="rect">
            <a:avLst/>
          </a:prstGeom>
        </p:spPr>
      </p:pic>
      <p:pic>
        <p:nvPicPr>
          <p:cNvPr id="15" name="Picture 14" descr="Unti2tled_resiz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60" y="602615"/>
            <a:ext cx="4811395" cy="271272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118360" y="2922905"/>
            <a:ext cx="2398395" cy="715645"/>
          </a:xfrm>
          <a:prstGeom prst="roundRect">
            <a:avLst/>
          </a:prstGeom>
          <a:solidFill>
            <a:schemeClr val="tx2"/>
          </a:solidFill>
          <a:ln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ăn</a:t>
            </a:r>
            <a:r>
              <a:rPr lang="en-GB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593330" y="2811780"/>
            <a:ext cx="2398395" cy="715645"/>
          </a:xfrm>
          <a:prstGeom prst="roundRect">
            <a:avLst/>
          </a:prstGeom>
          <a:solidFill>
            <a:schemeClr val="tx2"/>
          </a:solidFill>
          <a:ln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GB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ăn</a:t>
            </a:r>
            <a:r>
              <a:rPr lang="en-GB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891530" y="5814695"/>
            <a:ext cx="1701800" cy="715645"/>
          </a:xfrm>
          <a:prstGeom prst="roundRect">
            <a:avLst/>
          </a:prstGeom>
          <a:solidFill>
            <a:schemeClr val="tx2"/>
          </a:solidFill>
          <a:ln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GB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tối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932305" y="3721735"/>
            <a:ext cx="1292860" cy="163258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20" idx="2"/>
          </p:cNvCxnSpPr>
          <p:nvPr/>
        </p:nvCxnSpPr>
        <p:spPr>
          <a:xfrm flipV="1">
            <a:off x="2059305" y="3527425"/>
            <a:ext cx="6733540" cy="195389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21" idx="1"/>
          </p:cNvCxnSpPr>
          <p:nvPr/>
        </p:nvCxnSpPr>
        <p:spPr>
          <a:xfrm>
            <a:off x="2186305" y="5608320"/>
            <a:ext cx="3705225" cy="56451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65" name="Text Box 17"/>
          <p:cNvSpPr txBox="1"/>
          <p:nvPr/>
        </p:nvSpPr>
        <p:spPr>
          <a:xfrm>
            <a:off x="824230" y="746125"/>
            <a:ext cx="7576185" cy="1197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A.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Bác Lê lội ruộng nhiều nên bị nước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chân.</a:t>
            </a:r>
          </a:p>
        </p:txBody>
      </p:sp>
      <p:sp>
        <p:nvSpPr>
          <p:cNvPr id="13" name="Text Box 17"/>
          <p:cNvSpPr txBox="1"/>
          <p:nvPr/>
        </p:nvSpPr>
        <p:spPr>
          <a:xfrm>
            <a:off x="824230" y="2567305"/>
            <a:ext cx="7576185" cy="1197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Cứ chiều chiều,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Vũ lại nghe tiếng còi tàu vào cảng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than.</a:t>
            </a:r>
          </a:p>
        </p:txBody>
      </p:sp>
      <p:sp>
        <p:nvSpPr>
          <p:cNvPr id="2" name="Text Box 17"/>
          <p:cNvSpPr txBox="1"/>
          <p:nvPr/>
        </p:nvSpPr>
        <p:spPr>
          <a:xfrm>
            <a:off x="824230" y="4388485"/>
            <a:ext cx="7576185" cy="1197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Hôm nào cũng vậy,</a:t>
            </a: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cả gia đình tôi cùng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bữa cơm tối rất vui vẻ.</a:t>
            </a:r>
          </a:p>
        </p:txBody>
      </p:sp>
      <p:sp>
        <p:nvSpPr>
          <p:cNvPr id="4" name="Oval 3"/>
          <p:cNvSpPr/>
          <p:nvPr/>
        </p:nvSpPr>
        <p:spPr>
          <a:xfrm>
            <a:off x="8699500" y="919480"/>
            <a:ext cx="1191895" cy="850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3600" b="1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5" name="Oval 4"/>
          <p:cNvSpPr/>
          <p:nvPr/>
        </p:nvSpPr>
        <p:spPr>
          <a:xfrm>
            <a:off x="10391140" y="919480"/>
            <a:ext cx="1191895" cy="850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</a:t>
            </a:r>
          </a:p>
        </p:txBody>
      </p:sp>
      <p:sp>
        <p:nvSpPr>
          <p:cNvPr id="6" name="Oval 5"/>
          <p:cNvSpPr/>
          <p:nvPr/>
        </p:nvSpPr>
        <p:spPr>
          <a:xfrm>
            <a:off x="8699500" y="2740660"/>
            <a:ext cx="1191895" cy="850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3600" b="1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7" name="Oval 6"/>
          <p:cNvSpPr/>
          <p:nvPr/>
        </p:nvSpPr>
        <p:spPr>
          <a:xfrm>
            <a:off x="10391140" y="2740660"/>
            <a:ext cx="1191895" cy="850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</a:t>
            </a:r>
          </a:p>
        </p:txBody>
      </p:sp>
      <p:sp>
        <p:nvSpPr>
          <p:cNvPr id="8" name="Oval 7"/>
          <p:cNvSpPr/>
          <p:nvPr/>
        </p:nvSpPr>
        <p:spPr>
          <a:xfrm>
            <a:off x="8699500" y="4652645"/>
            <a:ext cx="1191895" cy="850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3600" b="1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9" name="Oval 8"/>
          <p:cNvSpPr/>
          <p:nvPr/>
        </p:nvSpPr>
        <p:spPr>
          <a:xfrm>
            <a:off x="10391140" y="4652645"/>
            <a:ext cx="1191895" cy="850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179830" y="-6350"/>
            <a:ext cx="9658985" cy="2153285"/>
            <a:chOff x="1858" y="-10"/>
            <a:chExt cx="15211" cy="3391"/>
          </a:xfrm>
        </p:grpSpPr>
        <p:sp>
          <p:nvSpPr>
            <p:cNvPr id="21" name="MH_Others_1"/>
            <p:cNvSpPr/>
            <p:nvPr>
              <p:custDataLst>
                <p:tags r:id="rId2"/>
              </p:custDataLst>
            </p:nvPr>
          </p:nvSpPr>
          <p:spPr>
            <a:xfrm>
              <a:off x="2815" y="823"/>
              <a:ext cx="14254" cy="2558"/>
            </a:xfrm>
            <a:custGeom>
              <a:avLst/>
              <a:gdLst>
                <a:gd name="connsiteX0" fmla="*/ 0 w 3254309"/>
                <a:gd name="connsiteY0" fmla="*/ 0 h 696722"/>
                <a:gd name="connsiteX1" fmla="*/ 3254309 w 3254309"/>
                <a:gd name="connsiteY1" fmla="*/ 0 h 696722"/>
                <a:gd name="connsiteX2" fmla="*/ 3254309 w 3254309"/>
                <a:gd name="connsiteY2" fmla="*/ 696722 h 696722"/>
                <a:gd name="connsiteX3" fmla="*/ 0 w 3254309"/>
                <a:gd name="connsiteY3" fmla="*/ 696722 h 696722"/>
                <a:gd name="connsiteX4" fmla="*/ 0 w 3254309"/>
                <a:gd name="connsiteY4" fmla="*/ 0 h 696722"/>
                <a:gd name="connsiteX0-1" fmla="*/ 0 w 3254309"/>
                <a:gd name="connsiteY0-2" fmla="*/ 2004 h 698726"/>
                <a:gd name="connsiteX1-3" fmla="*/ 206017 w 3254309"/>
                <a:gd name="connsiteY1-4" fmla="*/ 0 h 698726"/>
                <a:gd name="connsiteX2-5" fmla="*/ 3254309 w 3254309"/>
                <a:gd name="connsiteY2-6" fmla="*/ 2004 h 698726"/>
                <a:gd name="connsiteX3-7" fmla="*/ 3254309 w 3254309"/>
                <a:gd name="connsiteY3-8" fmla="*/ 698726 h 698726"/>
                <a:gd name="connsiteX4-9" fmla="*/ 0 w 3254309"/>
                <a:gd name="connsiteY4-10" fmla="*/ 698726 h 698726"/>
                <a:gd name="connsiteX5" fmla="*/ 0 w 3254309"/>
                <a:gd name="connsiteY5" fmla="*/ 2004 h 698726"/>
                <a:gd name="connsiteX0-11" fmla="*/ 11697 w 3266006"/>
                <a:gd name="connsiteY0-12" fmla="*/ 2004 h 698726"/>
                <a:gd name="connsiteX1-13" fmla="*/ 217714 w 3266006"/>
                <a:gd name="connsiteY1-14" fmla="*/ 0 h 698726"/>
                <a:gd name="connsiteX2-15" fmla="*/ 3266006 w 3266006"/>
                <a:gd name="connsiteY2-16" fmla="*/ 2004 h 698726"/>
                <a:gd name="connsiteX3-17" fmla="*/ 3266006 w 3266006"/>
                <a:gd name="connsiteY3-18" fmla="*/ 698726 h 698726"/>
                <a:gd name="connsiteX4-19" fmla="*/ 11697 w 3266006"/>
                <a:gd name="connsiteY4-20" fmla="*/ 698726 h 698726"/>
                <a:gd name="connsiteX5-21" fmla="*/ 0 w 3266006"/>
                <a:gd name="connsiteY5-22" fmla="*/ 203200 h 698726"/>
                <a:gd name="connsiteX6" fmla="*/ 11697 w 3266006"/>
                <a:gd name="connsiteY6" fmla="*/ 2004 h 698726"/>
                <a:gd name="connsiteX0-23" fmla="*/ 0 w 3266006"/>
                <a:gd name="connsiteY0-24" fmla="*/ 203200 h 698726"/>
                <a:gd name="connsiteX1-25" fmla="*/ 217714 w 3266006"/>
                <a:gd name="connsiteY1-26" fmla="*/ 0 h 698726"/>
                <a:gd name="connsiteX2-27" fmla="*/ 3266006 w 3266006"/>
                <a:gd name="connsiteY2-28" fmla="*/ 2004 h 698726"/>
                <a:gd name="connsiteX3-29" fmla="*/ 3266006 w 3266006"/>
                <a:gd name="connsiteY3-30" fmla="*/ 698726 h 698726"/>
                <a:gd name="connsiteX4-31" fmla="*/ 11697 w 3266006"/>
                <a:gd name="connsiteY4-32" fmla="*/ 698726 h 698726"/>
                <a:gd name="connsiteX5-33" fmla="*/ 0 w 3266006"/>
                <a:gd name="connsiteY5-34" fmla="*/ 203200 h 698726"/>
                <a:gd name="connsiteX0-35" fmla="*/ 217714 w 3266006"/>
                <a:gd name="connsiteY0-36" fmla="*/ 0 h 698726"/>
                <a:gd name="connsiteX1-37" fmla="*/ 3266006 w 3266006"/>
                <a:gd name="connsiteY1-38" fmla="*/ 2004 h 698726"/>
                <a:gd name="connsiteX2-39" fmla="*/ 3266006 w 3266006"/>
                <a:gd name="connsiteY2-40" fmla="*/ 698726 h 698726"/>
                <a:gd name="connsiteX3-41" fmla="*/ 11697 w 3266006"/>
                <a:gd name="connsiteY3-42" fmla="*/ 698726 h 698726"/>
                <a:gd name="connsiteX4-43" fmla="*/ 0 w 3266006"/>
                <a:gd name="connsiteY4-44" fmla="*/ 203200 h 698726"/>
                <a:gd name="connsiteX5-45" fmla="*/ 309154 w 3266006"/>
                <a:gd name="connsiteY5-46" fmla="*/ 91440 h 698726"/>
                <a:gd name="connsiteX0-47" fmla="*/ 217714 w 3266006"/>
                <a:gd name="connsiteY0-48" fmla="*/ 0 h 698726"/>
                <a:gd name="connsiteX1-49" fmla="*/ 3266006 w 3266006"/>
                <a:gd name="connsiteY1-50" fmla="*/ 2004 h 698726"/>
                <a:gd name="connsiteX2-51" fmla="*/ 3266006 w 3266006"/>
                <a:gd name="connsiteY2-52" fmla="*/ 698726 h 698726"/>
                <a:gd name="connsiteX3-53" fmla="*/ 11697 w 3266006"/>
                <a:gd name="connsiteY3-54" fmla="*/ 698726 h 698726"/>
                <a:gd name="connsiteX4-55" fmla="*/ 0 w 3266006"/>
                <a:gd name="connsiteY4-56" fmla="*/ 203200 h 698726"/>
                <a:gd name="connsiteX0-57" fmla="*/ 206017 w 3254309"/>
                <a:gd name="connsiteY0-58" fmla="*/ 0 h 698726"/>
                <a:gd name="connsiteX1-59" fmla="*/ 3254309 w 3254309"/>
                <a:gd name="connsiteY1-60" fmla="*/ 2004 h 698726"/>
                <a:gd name="connsiteX2-61" fmla="*/ 3254309 w 3254309"/>
                <a:gd name="connsiteY2-62" fmla="*/ 698726 h 698726"/>
                <a:gd name="connsiteX3-63" fmla="*/ 0 w 3254309"/>
                <a:gd name="connsiteY3-64" fmla="*/ 698726 h 698726"/>
                <a:gd name="connsiteX4-65" fmla="*/ 209 w 3254309"/>
                <a:gd name="connsiteY4-66" fmla="*/ 203200 h 6987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54309" h="698726">
                  <a:moveTo>
                    <a:pt x="206017" y="0"/>
                  </a:moveTo>
                  <a:lnTo>
                    <a:pt x="3254309" y="2004"/>
                  </a:lnTo>
                  <a:lnTo>
                    <a:pt x="3254309" y="698726"/>
                  </a:lnTo>
                  <a:lnTo>
                    <a:pt x="0" y="698726"/>
                  </a:lnTo>
                  <a:cubicBezTo>
                    <a:pt x="70" y="533551"/>
                    <a:pt x="139" y="368375"/>
                    <a:pt x="209" y="2032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Bài 3: Khoanh tròn vào chữ cái trước câu có từ </a:t>
              </a:r>
              <a:r>
                <a:rPr lang="en-GB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“</a:t>
              </a:r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ăn</a:t>
              </a:r>
              <a:r>
                <a:rPr lang="en-GB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”</a:t>
              </a:r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 được dùng với nghĩa gốc.</a:t>
              </a:r>
            </a:p>
          </p:txBody>
        </p:sp>
        <p:sp>
          <p:nvSpPr>
            <p:cNvPr id="22" name="MH_Others_2"/>
            <p:cNvSpPr/>
            <p:nvPr>
              <p:custDataLst>
                <p:tags r:id="rId3"/>
              </p:custDataLst>
            </p:nvPr>
          </p:nvSpPr>
          <p:spPr>
            <a:xfrm rot="8275313">
              <a:off x="2404" y="-10"/>
              <a:ext cx="51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3" name="MH_Others_3"/>
            <p:cNvSpPr/>
            <p:nvPr>
              <p:custDataLst>
                <p:tags r:id="rId4"/>
              </p:custDataLst>
            </p:nvPr>
          </p:nvSpPr>
          <p:spPr>
            <a:xfrm rot="5747767">
              <a:off x="2128" y="922"/>
              <a:ext cx="633" cy="117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104465" name="Text Box 17"/>
          <p:cNvSpPr txBox="1"/>
          <p:nvPr/>
        </p:nvSpPr>
        <p:spPr>
          <a:xfrm>
            <a:off x="1912620" y="2917825"/>
            <a:ext cx="9634855" cy="6438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A.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Bác Lê lội ruộng nhiều nên bị nước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chân.</a:t>
            </a:r>
          </a:p>
        </p:txBody>
      </p:sp>
      <p:sp>
        <p:nvSpPr>
          <p:cNvPr id="13" name="Text Box 17"/>
          <p:cNvSpPr txBox="1"/>
          <p:nvPr/>
        </p:nvSpPr>
        <p:spPr>
          <a:xfrm>
            <a:off x="1912620" y="3901440"/>
            <a:ext cx="9635490" cy="1197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Cứ chiều chiều,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Vũ lại nghe tiếng còi tàu vào cảng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than.</a:t>
            </a:r>
          </a:p>
        </p:txBody>
      </p:sp>
      <p:sp>
        <p:nvSpPr>
          <p:cNvPr id="2" name="Text Box 17"/>
          <p:cNvSpPr txBox="1"/>
          <p:nvPr/>
        </p:nvSpPr>
        <p:spPr>
          <a:xfrm>
            <a:off x="1912620" y="5438775"/>
            <a:ext cx="9634855" cy="1197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Hôm nào cũng vậy,</a:t>
            </a: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cả gia đình tôi cùng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bữa cơm tối rất vui vẻ.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15" y="2102485"/>
            <a:ext cx="2115185" cy="2115185"/>
          </a:xfrm>
          <a:prstGeom prst="rect">
            <a:avLst/>
          </a:prstGeom>
        </p:spPr>
      </p:pic>
      <p:pic>
        <p:nvPicPr>
          <p:cNvPr id="3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15" y="3442335"/>
            <a:ext cx="2115185" cy="2115185"/>
          </a:xfrm>
          <a:prstGeom prst="rect">
            <a:avLst/>
          </a:prstGeom>
        </p:spPr>
      </p:pic>
      <p:pic>
        <p:nvPicPr>
          <p:cNvPr id="4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15" y="4742815"/>
            <a:ext cx="2115185" cy="211518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11020" y="5387975"/>
            <a:ext cx="697230" cy="71437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94910" y="2146935"/>
            <a:ext cx="5555615" cy="4556125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80" y="1604010"/>
            <a:ext cx="5415915" cy="541591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179830" y="-6350"/>
            <a:ext cx="10271125" cy="2153285"/>
            <a:chOff x="1858" y="-10"/>
            <a:chExt cx="16175" cy="3391"/>
          </a:xfrm>
        </p:grpSpPr>
        <p:sp>
          <p:nvSpPr>
            <p:cNvPr id="21" name="MH_Others_1"/>
            <p:cNvSpPr/>
            <p:nvPr>
              <p:custDataLst>
                <p:tags r:id="rId1"/>
              </p:custDataLst>
            </p:nvPr>
          </p:nvSpPr>
          <p:spPr>
            <a:xfrm>
              <a:off x="2815" y="823"/>
              <a:ext cx="15218" cy="2558"/>
            </a:xfrm>
            <a:custGeom>
              <a:avLst/>
              <a:gdLst>
                <a:gd name="connsiteX0" fmla="*/ 0 w 3254309"/>
                <a:gd name="connsiteY0" fmla="*/ 0 h 696722"/>
                <a:gd name="connsiteX1" fmla="*/ 3254309 w 3254309"/>
                <a:gd name="connsiteY1" fmla="*/ 0 h 696722"/>
                <a:gd name="connsiteX2" fmla="*/ 3254309 w 3254309"/>
                <a:gd name="connsiteY2" fmla="*/ 696722 h 696722"/>
                <a:gd name="connsiteX3" fmla="*/ 0 w 3254309"/>
                <a:gd name="connsiteY3" fmla="*/ 696722 h 696722"/>
                <a:gd name="connsiteX4" fmla="*/ 0 w 3254309"/>
                <a:gd name="connsiteY4" fmla="*/ 0 h 696722"/>
                <a:gd name="connsiteX0-1" fmla="*/ 0 w 3254309"/>
                <a:gd name="connsiteY0-2" fmla="*/ 2004 h 698726"/>
                <a:gd name="connsiteX1-3" fmla="*/ 206017 w 3254309"/>
                <a:gd name="connsiteY1-4" fmla="*/ 0 h 698726"/>
                <a:gd name="connsiteX2-5" fmla="*/ 3254309 w 3254309"/>
                <a:gd name="connsiteY2-6" fmla="*/ 2004 h 698726"/>
                <a:gd name="connsiteX3-7" fmla="*/ 3254309 w 3254309"/>
                <a:gd name="connsiteY3-8" fmla="*/ 698726 h 698726"/>
                <a:gd name="connsiteX4-9" fmla="*/ 0 w 3254309"/>
                <a:gd name="connsiteY4-10" fmla="*/ 698726 h 698726"/>
                <a:gd name="connsiteX5" fmla="*/ 0 w 3254309"/>
                <a:gd name="connsiteY5" fmla="*/ 2004 h 698726"/>
                <a:gd name="connsiteX0-11" fmla="*/ 11697 w 3266006"/>
                <a:gd name="connsiteY0-12" fmla="*/ 2004 h 698726"/>
                <a:gd name="connsiteX1-13" fmla="*/ 217714 w 3266006"/>
                <a:gd name="connsiteY1-14" fmla="*/ 0 h 698726"/>
                <a:gd name="connsiteX2-15" fmla="*/ 3266006 w 3266006"/>
                <a:gd name="connsiteY2-16" fmla="*/ 2004 h 698726"/>
                <a:gd name="connsiteX3-17" fmla="*/ 3266006 w 3266006"/>
                <a:gd name="connsiteY3-18" fmla="*/ 698726 h 698726"/>
                <a:gd name="connsiteX4-19" fmla="*/ 11697 w 3266006"/>
                <a:gd name="connsiteY4-20" fmla="*/ 698726 h 698726"/>
                <a:gd name="connsiteX5-21" fmla="*/ 0 w 3266006"/>
                <a:gd name="connsiteY5-22" fmla="*/ 203200 h 698726"/>
                <a:gd name="connsiteX6" fmla="*/ 11697 w 3266006"/>
                <a:gd name="connsiteY6" fmla="*/ 2004 h 698726"/>
                <a:gd name="connsiteX0-23" fmla="*/ 0 w 3266006"/>
                <a:gd name="connsiteY0-24" fmla="*/ 203200 h 698726"/>
                <a:gd name="connsiteX1-25" fmla="*/ 217714 w 3266006"/>
                <a:gd name="connsiteY1-26" fmla="*/ 0 h 698726"/>
                <a:gd name="connsiteX2-27" fmla="*/ 3266006 w 3266006"/>
                <a:gd name="connsiteY2-28" fmla="*/ 2004 h 698726"/>
                <a:gd name="connsiteX3-29" fmla="*/ 3266006 w 3266006"/>
                <a:gd name="connsiteY3-30" fmla="*/ 698726 h 698726"/>
                <a:gd name="connsiteX4-31" fmla="*/ 11697 w 3266006"/>
                <a:gd name="connsiteY4-32" fmla="*/ 698726 h 698726"/>
                <a:gd name="connsiteX5-33" fmla="*/ 0 w 3266006"/>
                <a:gd name="connsiteY5-34" fmla="*/ 203200 h 698726"/>
                <a:gd name="connsiteX0-35" fmla="*/ 217714 w 3266006"/>
                <a:gd name="connsiteY0-36" fmla="*/ 0 h 698726"/>
                <a:gd name="connsiteX1-37" fmla="*/ 3266006 w 3266006"/>
                <a:gd name="connsiteY1-38" fmla="*/ 2004 h 698726"/>
                <a:gd name="connsiteX2-39" fmla="*/ 3266006 w 3266006"/>
                <a:gd name="connsiteY2-40" fmla="*/ 698726 h 698726"/>
                <a:gd name="connsiteX3-41" fmla="*/ 11697 w 3266006"/>
                <a:gd name="connsiteY3-42" fmla="*/ 698726 h 698726"/>
                <a:gd name="connsiteX4-43" fmla="*/ 0 w 3266006"/>
                <a:gd name="connsiteY4-44" fmla="*/ 203200 h 698726"/>
                <a:gd name="connsiteX5-45" fmla="*/ 309154 w 3266006"/>
                <a:gd name="connsiteY5-46" fmla="*/ 91440 h 698726"/>
                <a:gd name="connsiteX0-47" fmla="*/ 217714 w 3266006"/>
                <a:gd name="connsiteY0-48" fmla="*/ 0 h 698726"/>
                <a:gd name="connsiteX1-49" fmla="*/ 3266006 w 3266006"/>
                <a:gd name="connsiteY1-50" fmla="*/ 2004 h 698726"/>
                <a:gd name="connsiteX2-51" fmla="*/ 3266006 w 3266006"/>
                <a:gd name="connsiteY2-52" fmla="*/ 698726 h 698726"/>
                <a:gd name="connsiteX3-53" fmla="*/ 11697 w 3266006"/>
                <a:gd name="connsiteY3-54" fmla="*/ 698726 h 698726"/>
                <a:gd name="connsiteX4-55" fmla="*/ 0 w 3266006"/>
                <a:gd name="connsiteY4-56" fmla="*/ 203200 h 698726"/>
                <a:gd name="connsiteX0-57" fmla="*/ 206017 w 3254309"/>
                <a:gd name="connsiteY0-58" fmla="*/ 0 h 698726"/>
                <a:gd name="connsiteX1-59" fmla="*/ 3254309 w 3254309"/>
                <a:gd name="connsiteY1-60" fmla="*/ 2004 h 698726"/>
                <a:gd name="connsiteX2-61" fmla="*/ 3254309 w 3254309"/>
                <a:gd name="connsiteY2-62" fmla="*/ 698726 h 698726"/>
                <a:gd name="connsiteX3-63" fmla="*/ 0 w 3254309"/>
                <a:gd name="connsiteY3-64" fmla="*/ 698726 h 698726"/>
                <a:gd name="connsiteX4-65" fmla="*/ 209 w 3254309"/>
                <a:gd name="connsiteY4-66" fmla="*/ 203200 h 6987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54309" h="698726">
                  <a:moveTo>
                    <a:pt x="206017" y="0"/>
                  </a:moveTo>
                  <a:lnTo>
                    <a:pt x="3254309" y="2004"/>
                  </a:lnTo>
                  <a:lnTo>
                    <a:pt x="3254309" y="698726"/>
                  </a:lnTo>
                  <a:lnTo>
                    <a:pt x="0" y="698726"/>
                  </a:lnTo>
                  <a:cubicBezTo>
                    <a:pt x="70" y="533551"/>
                    <a:pt x="139" y="368375"/>
                    <a:pt x="209" y="2032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Bài </a:t>
              </a:r>
              <a:r>
                <a:rPr lang="en-GB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4</a:t>
              </a:r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: Chọn một trong hai từ đi hoặc đứng, đặt câu để phân biệt các nghĩa của từ ấy:</a:t>
              </a:r>
            </a:p>
          </p:txBody>
        </p:sp>
        <p:sp>
          <p:nvSpPr>
            <p:cNvPr id="22" name="MH_Others_2"/>
            <p:cNvSpPr/>
            <p:nvPr>
              <p:custDataLst>
                <p:tags r:id="rId2"/>
              </p:custDataLst>
            </p:nvPr>
          </p:nvSpPr>
          <p:spPr>
            <a:xfrm rot="8275313">
              <a:off x="2404" y="-10"/>
              <a:ext cx="51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3" name="MH_Others_3"/>
            <p:cNvSpPr/>
            <p:nvPr>
              <p:custDataLst>
                <p:tags r:id="rId3"/>
              </p:custDataLst>
            </p:nvPr>
          </p:nvSpPr>
          <p:spPr>
            <a:xfrm rot="5747767">
              <a:off x="2128" y="922"/>
              <a:ext cx="633" cy="117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2" name="Text Box 1"/>
          <p:cNvSpPr txBox="1"/>
          <p:nvPr/>
        </p:nvSpPr>
        <p:spPr>
          <a:xfrm>
            <a:off x="5753735" y="3039110"/>
            <a:ext cx="4378325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i="1" u="sng" dirty="0">
                <a:solidFill>
                  <a:schemeClr val="tx2"/>
                </a:solidFill>
                <a:latin typeface="Times New Roman" panose="02020603050405020304" pitchFamily="18" charset="0"/>
                <a:sym typeface="+mn-ea"/>
              </a:rPr>
              <a:t>Chú ý: </a:t>
            </a:r>
            <a:r>
              <a:rPr lang="en-US" altLang="en-US" sz="2800" i="1" dirty="0">
                <a:solidFill>
                  <a:schemeClr val="tx2"/>
                </a:solidFill>
                <a:latin typeface="Times New Roman" panose="02020603050405020304" pitchFamily="18" charset="0"/>
                <a:sym typeface="+mn-ea"/>
              </a:rPr>
              <a:t>Chỉ đặt câu với các nghĩa đã cho của từ “đi” và “đứng”. Không đặt câu với các nghĩa khác.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700" y="173990"/>
            <a:ext cx="11734800" cy="6572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3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362450" y="192405"/>
            <a:ext cx="3011805" cy="1289050"/>
          </a:xfrm>
          <a:prstGeom prst="rect">
            <a:avLst/>
          </a:prstGeom>
        </p:spPr>
      </p:pic>
      <p:sp>
        <p:nvSpPr>
          <p:cNvPr id="3" name="Text Box 11"/>
          <p:cNvSpPr txBox="1"/>
          <p:nvPr/>
        </p:nvSpPr>
        <p:spPr>
          <a:xfrm>
            <a:off x="5040630" y="422275"/>
            <a:ext cx="2110105" cy="82867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a. Đi </a:t>
            </a:r>
          </a:p>
        </p:txBody>
      </p:sp>
      <p:sp>
        <p:nvSpPr>
          <p:cNvPr id="6" name="Text Box 13"/>
          <p:cNvSpPr txBox="1"/>
          <p:nvPr/>
        </p:nvSpPr>
        <p:spPr>
          <a:xfrm>
            <a:off x="1610995" y="1421765"/>
            <a:ext cx="10915650" cy="119761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Nghĩa 1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tự di chuyển bằng bàn chân.</a:t>
            </a:r>
          </a:p>
          <a:p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6"/>
          <p:cNvSpPr txBox="1"/>
          <p:nvPr/>
        </p:nvSpPr>
        <p:spPr>
          <a:xfrm>
            <a:off x="1610995" y="3696335"/>
            <a:ext cx="7344410" cy="119761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Nghĩa 2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mang (xỏ) vào chân hoặc tay để che, giữ.</a:t>
            </a:r>
          </a:p>
        </p:txBody>
      </p:sp>
      <p:sp>
        <p:nvSpPr>
          <p:cNvPr id="11" name="Text Box 29"/>
          <p:cNvSpPr txBox="1"/>
          <p:nvPr/>
        </p:nvSpPr>
        <p:spPr>
          <a:xfrm>
            <a:off x="2632710" y="2134870"/>
            <a:ext cx="6305550" cy="64389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Ví dụ: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Bé 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Na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đang tập 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30"/>
          <p:cNvSpPr txBox="1"/>
          <p:nvPr/>
        </p:nvSpPr>
        <p:spPr>
          <a:xfrm>
            <a:off x="2632710" y="5101590"/>
            <a:ext cx="6170930" cy="119761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Ví dụ: 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Bé Na thích </a:t>
            </a:r>
            <a:r>
              <a:rPr lang="en-GB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đôi giày màu hồng.</a:t>
            </a:r>
          </a:p>
        </p:txBody>
      </p:sp>
      <p:pic>
        <p:nvPicPr>
          <p:cNvPr id="1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55113" y="2496694"/>
            <a:ext cx="3687890" cy="4114800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73910" y="3124835"/>
            <a:ext cx="5795010" cy="246380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4500245"/>
            <a:ext cx="1845945" cy="2357755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497820" y="501650"/>
            <a:ext cx="1503680" cy="303784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0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charRg st="0" end="3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700" y="173990"/>
            <a:ext cx="11734800" cy="6572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3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362450" y="192405"/>
            <a:ext cx="3011805" cy="1289050"/>
          </a:xfrm>
          <a:prstGeom prst="rect">
            <a:avLst/>
          </a:prstGeom>
        </p:spPr>
      </p:pic>
      <p:sp>
        <p:nvSpPr>
          <p:cNvPr id="3" name="Text Box 11"/>
          <p:cNvSpPr txBox="1"/>
          <p:nvPr/>
        </p:nvSpPr>
        <p:spPr>
          <a:xfrm>
            <a:off x="4545965" y="422275"/>
            <a:ext cx="2604770" cy="82867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 Đ</a:t>
            </a:r>
            <a:r>
              <a:rPr lang="en-GB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" name="Text Box 13"/>
          <p:cNvSpPr txBox="1"/>
          <p:nvPr/>
        </p:nvSpPr>
        <p:spPr>
          <a:xfrm>
            <a:off x="1610995" y="1421765"/>
            <a:ext cx="6851015" cy="175196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Nghĩa 1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ở tư thế thân thẳng, chân đặt trên mặt nền.</a:t>
            </a:r>
          </a:p>
          <a:p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6"/>
          <p:cNvSpPr txBox="1"/>
          <p:nvPr/>
        </p:nvSpPr>
        <p:spPr>
          <a:xfrm>
            <a:off x="1610995" y="4363085"/>
            <a:ext cx="6867525" cy="64389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Nghĩa 2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ngừng chuyển động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   </a:t>
            </a:r>
          </a:p>
        </p:txBody>
      </p:sp>
      <p:sp>
        <p:nvSpPr>
          <p:cNvPr id="11" name="Text Box 29"/>
          <p:cNvSpPr txBox="1"/>
          <p:nvPr/>
        </p:nvSpPr>
        <p:spPr>
          <a:xfrm>
            <a:off x="2306955" y="2687955"/>
            <a:ext cx="7109460" cy="64389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Ví dụ: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ố </a:t>
            </a:r>
            <a:r>
              <a:rPr lang="en-GB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đứng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đợi bạn Nam ra về.</a:t>
            </a:r>
          </a:p>
        </p:txBody>
      </p:sp>
      <p:sp>
        <p:nvSpPr>
          <p:cNvPr id="14" name="Text Box 30"/>
          <p:cNvSpPr txBox="1"/>
          <p:nvPr/>
        </p:nvSpPr>
        <p:spPr>
          <a:xfrm>
            <a:off x="2306955" y="5006975"/>
            <a:ext cx="6170930" cy="64389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Ví dụ: 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Trời đang </a:t>
            </a:r>
            <a:r>
              <a:rPr lang="en-GB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đứng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gió.</a:t>
            </a:r>
          </a:p>
        </p:txBody>
      </p:sp>
      <p:pic>
        <p:nvPicPr>
          <p:cNvPr id="2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73910" y="3664585"/>
            <a:ext cx="6500495" cy="276225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500245"/>
            <a:ext cx="1845945" cy="2357755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497820" y="501650"/>
            <a:ext cx="1503680" cy="303784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938149" y="2619375"/>
            <a:ext cx="2875216" cy="41148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0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charRg st="0" end="3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99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24480" y="424815"/>
            <a:ext cx="8533130" cy="600519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854" y="2694354"/>
            <a:ext cx="4463859" cy="4463859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023360" y="2191385"/>
            <a:ext cx="7166610" cy="1863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defTabSz="684530">
              <a:spcBef>
                <a:spcPct val="20000"/>
              </a:spcBef>
              <a:buNone/>
            </a:pP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 “đi” trong câu sau mang nghĩa gốc hay nghĩa chuyển?</a:t>
            </a:r>
          </a:p>
          <a:p>
            <a:pPr lvl="0" defTabSz="684530">
              <a:spcBef>
                <a:spcPct val="20000"/>
              </a:spcBef>
              <a:buNone/>
            </a:pPr>
            <a:r>
              <a:rPr lang="en-GB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Bác Tư </a:t>
            </a:r>
            <a:r>
              <a:rPr lang="en-GB" altLang="en-US" sz="36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</a:t>
            </a:r>
            <a:r>
              <a:rPr lang="en-GB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nước cờ này thật cao tay!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198745" y="4271645"/>
            <a:ext cx="4815840" cy="1309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Nghĩa chuyển</a:t>
            </a:r>
            <a:endParaRPr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Nghĩa gốc</a:t>
            </a:r>
            <a:endParaRPr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198745" y="4363085"/>
            <a:ext cx="609600" cy="571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953750" y="120015"/>
            <a:ext cx="1109345" cy="125857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" y="1724061"/>
            <a:ext cx="5487190" cy="6858000"/>
          </a:xfrm>
          <a:prstGeom prst="rect">
            <a:avLst/>
          </a:prstGeom>
        </p:spPr>
      </p:pic>
      <p:pic>
        <p:nvPicPr>
          <p:cNvPr id="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477385" y="952500"/>
            <a:ext cx="6938010" cy="449516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5045710" y="2348865"/>
            <a:ext cx="5763260" cy="13220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000" b="1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 xem câu mình đặt có đúng và hay không nhé!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75" y="1498600"/>
            <a:ext cx="5658485" cy="56584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30" y="1271270"/>
            <a:ext cx="11163300" cy="1571625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65960" y="382270"/>
            <a:ext cx="8987790" cy="677608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205" y="3285490"/>
            <a:ext cx="3872865" cy="387286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451860" y="1522095"/>
            <a:ext cx="6015355" cy="1309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684530">
              <a:spcBef>
                <a:spcPct val="20000"/>
              </a:spcBef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Dòng nào sau đây có từ </a:t>
            </a:r>
          </a:p>
          <a:p>
            <a:pPr lvl="0" algn="ctr" defTabSz="684530">
              <a:spcBef>
                <a:spcPct val="20000"/>
              </a:spcBef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“tay” mang nghĩa chuyển?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323465" y="2831465"/>
            <a:ext cx="8272145" cy="26377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</a:t>
            </a: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Tay áo của bố bị bẩn rồi ạ!</a:t>
            </a:r>
            <a:endParaRPr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</a:t>
            </a: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Anh ấy là một tay lái cừ khôi.</a:t>
            </a:r>
          </a:p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C. Em yêu đôi bàn tay chai sần của </a:t>
            </a:r>
          </a:p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mẹ vì đã vất vả nuôi em khôn lớn.</a:t>
            </a:r>
          </a:p>
        </p:txBody>
      </p:sp>
      <p:sp>
        <p:nvSpPr>
          <p:cNvPr id="9" name="Oval 8"/>
          <p:cNvSpPr/>
          <p:nvPr/>
        </p:nvSpPr>
        <p:spPr>
          <a:xfrm>
            <a:off x="3020060" y="3484880"/>
            <a:ext cx="609600" cy="571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953750" y="120015"/>
            <a:ext cx="1109345" cy="1258570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18015" y="0"/>
            <a:ext cx="1187450" cy="137858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33" y="1391354"/>
            <a:ext cx="4685113" cy="468511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276985" y="3763010"/>
            <a:ext cx="4568190" cy="2827020"/>
            <a:chOff x="2011" y="5926"/>
            <a:chExt cx="7194" cy="4452"/>
          </a:xfrm>
        </p:grpSpPr>
        <p:pic>
          <p:nvPicPr>
            <p:cNvPr id="4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21300000" flipV="1">
              <a:off x="2011" y="5926"/>
              <a:ext cx="7195" cy="4452"/>
            </a:xfrm>
            <a:prstGeom prst="rect">
              <a:avLst/>
            </a:prstGeom>
          </p:spPr>
        </p:pic>
        <p:sp>
          <p:nvSpPr>
            <p:cNvPr id="6" name="Rectangles 5"/>
            <p:cNvSpPr/>
            <p:nvPr/>
          </p:nvSpPr>
          <p:spPr>
            <a:xfrm>
              <a:off x="3340" y="7111"/>
              <a:ext cx="5035" cy="20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GB" altLang="en-US" sz="4000" b="1">
                  <a:ln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 nào là từ </a:t>
              </a:r>
            </a:p>
            <a:p>
              <a:pPr algn="ctr"/>
              <a:r>
                <a:rPr lang="en-GB" altLang="en-US" sz="4000" b="1">
                  <a:ln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 nghĩa?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30725" y="92710"/>
            <a:ext cx="6765290" cy="5208270"/>
            <a:chOff x="7135" y="146"/>
            <a:chExt cx="10654" cy="8202"/>
          </a:xfrm>
        </p:grpSpPr>
        <p:pic>
          <p:nvPicPr>
            <p:cNvPr id="14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>
              <a:off x="7135" y="146"/>
              <a:ext cx="10654" cy="8203"/>
            </a:xfrm>
            <a:prstGeom prst="rect">
              <a:avLst/>
            </a:prstGeom>
          </p:spPr>
        </p:pic>
        <p:sp>
          <p:nvSpPr>
            <p:cNvPr id="11" name="Rectangles 10"/>
            <p:cNvSpPr/>
            <p:nvPr/>
          </p:nvSpPr>
          <p:spPr>
            <a:xfrm>
              <a:off x="9078" y="2339"/>
              <a:ext cx="8249" cy="305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nhiều nghĩa là từ có</a:t>
              </a:r>
            </a:p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 gốc và </a:t>
              </a:r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một hay </a:t>
              </a:r>
            </a:p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một số nghĩa chuyển</a:t>
              </a:r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453" y="2303214"/>
            <a:ext cx="4685113" cy="468511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33930" y="304165"/>
            <a:ext cx="9109075" cy="4237355"/>
            <a:chOff x="3518" y="479"/>
            <a:chExt cx="12546" cy="6673"/>
          </a:xfrm>
        </p:grpSpPr>
        <p:pic>
          <p:nvPicPr>
            <p:cNvPr id="4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1460000" flipH="1" flipV="1">
              <a:off x="3518" y="479"/>
              <a:ext cx="12546" cy="6673"/>
            </a:xfrm>
            <a:prstGeom prst="rect">
              <a:avLst/>
            </a:prstGeom>
          </p:spPr>
        </p:pic>
        <p:sp>
          <p:nvSpPr>
            <p:cNvPr id="2" name="Rectangles 1"/>
            <p:cNvSpPr/>
            <p:nvPr/>
          </p:nvSpPr>
          <p:spPr>
            <a:xfrm>
              <a:off x="5595" y="1951"/>
              <a:ext cx="8391" cy="30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nghĩa của từ nhiều </a:t>
              </a:r>
            </a:p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 bao giờ cũng có </a:t>
              </a:r>
            </a:p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mối liên hệ với nhau.</a:t>
              </a:r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" action="ppaction://noaction"/>
          </p:cNvPr>
          <p:cNvSpPr/>
          <p:nvPr/>
        </p:nvSpPr>
        <p:spPr>
          <a:xfrm>
            <a:off x="247650" y="2683510"/>
            <a:ext cx="502031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hlinkClick r:id="" action="ppaction://noaction"/>
          </p:cNvPr>
          <p:cNvSpPr/>
          <p:nvPr/>
        </p:nvSpPr>
        <p:spPr>
          <a:xfrm>
            <a:off x="247650" y="3613150"/>
            <a:ext cx="5020310" cy="89344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</a:t>
            </a:r>
          </a:p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đường ray.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hlinkClick r:id="" action="ppaction://noaction"/>
          </p:cNvPr>
          <p:cNvSpPr/>
          <p:nvPr/>
        </p:nvSpPr>
        <p:spPr>
          <a:xfrm>
            <a:off x="247650" y="4719955"/>
            <a:ext cx="5020310" cy="76200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giờ.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hlinkClick r:id="" action="ppaction://noaction"/>
          </p:cNvPr>
          <p:cNvSpPr/>
          <p:nvPr/>
        </p:nvSpPr>
        <p:spPr>
          <a:xfrm>
            <a:off x="247650" y="5695315"/>
            <a:ext cx="5020310" cy="92900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khẩn trương </a:t>
            </a:r>
          </a:p>
          <a:p>
            <a:pPr lvl="0">
              <a:buNone/>
            </a:pP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24710" y="1515745"/>
            <a:ext cx="960755" cy="7886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8891270" y="1515745"/>
            <a:ext cx="1026795" cy="78867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386195" y="2477770"/>
            <a:ext cx="5618480" cy="735965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của máy móc.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76670" y="3553460"/>
            <a:ext cx="56305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Khẩn trương tránh những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điều không may sắp xảy đến.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63970" y="4747895"/>
            <a:ext cx="56432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c) Sự di chuyển nhanh của phương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tiện giao thông.</a:t>
            </a:r>
          </a:p>
        </p:txBody>
      </p:sp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6313805" y="5942330"/>
            <a:ext cx="5690870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 Sự di chuyển nhanh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chân</a:t>
            </a: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229360" y="-81915"/>
            <a:ext cx="876935" cy="1191260"/>
            <a:chOff x="1815" y="-785"/>
            <a:chExt cx="1381" cy="1876"/>
          </a:xfrm>
        </p:grpSpPr>
        <p:sp>
          <p:nvSpPr>
            <p:cNvPr id="15" name="MH_Others_2"/>
            <p:cNvSpPr/>
            <p:nvPr>
              <p:custDataLst>
                <p:tags r:id="rId1"/>
              </p:custDataLst>
            </p:nvPr>
          </p:nvSpPr>
          <p:spPr>
            <a:xfrm rot="8275313">
              <a:off x="2350" y="-785"/>
              <a:ext cx="60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5" name="MH_Others_3"/>
            <p:cNvSpPr/>
            <p:nvPr>
              <p:custDataLst>
                <p:tags r:id="rId2"/>
              </p:custDataLst>
            </p:nvPr>
          </p:nvSpPr>
          <p:spPr>
            <a:xfrm rot="5747767">
              <a:off x="2189" y="84"/>
              <a:ext cx="633" cy="138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27" name="Text Box 7"/>
          <p:cNvSpPr txBox="1"/>
          <p:nvPr/>
        </p:nvSpPr>
        <p:spPr>
          <a:xfrm>
            <a:off x="2124710" y="400050"/>
            <a:ext cx="8915400" cy="10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Bài tập 1: Tìm ở cột B lời giải thích hợp cho từ chạy trong mỗi câu ở cột A: </a:t>
            </a:r>
          </a:p>
        </p:txBody>
      </p:sp>
    </p:spTree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1695" y="1805940"/>
            <a:ext cx="4808220" cy="49250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35750" y="1532255"/>
            <a:ext cx="4217035" cy="4189095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187325" y="467360"/>
            <a:ext cx="1173607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7200" b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ole Hearted" panose="020B0A06020104020203" charset="0"/>
                <a:cs typeface="SVN-Hole Hearted" panose="020B0A06020104020203" charset="0"/>
              </a:rPr>
              <a:t>PHẦN THƯỞNG CHO CÚN CON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effectLst/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15260" y="4550410"/>
            <a:ext cx="5894705" cy="209994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20" name="Rounded Rectangle 19"/>
          <p:cNvSpPr/>
          <p:nvPr/>
        </p:nvSpPr>
        <p:spPr>
          <a:xfrm>
            <a:off x="643890" y="100330"/>
            <a:ext cx="5163820" cy="854710"/>
          </a:xfrm>
          <a:prstGeom prst="roundRect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của máy móc.</a:t>
            </a:r>
            <a:endParaRPr lang="vi-VN" altLang="en-US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4365" y="1294765"/>
            <a:ext cx="5174615" cy="854710"/>
          </a:xfrm>
          <a:prstGeom prst="roundRect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Khẩn trương tránh những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điều không may sắp xảy đến.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690995" y="100330"/>
            <a:ext cx="5186045" cy="854710"/>
          </a:xfrm>
          <a:prstGeom prst="roundRect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c) Sự di chuyển nhanh của phương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tiện giao thông.</a:t>
            </a:r>
          </a:p>
        </p:txBody>
      </p:sp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6648450" y="1294765"/>
            <a:ext cx="5114290" cy="854710"/>
          </a:xfrm>
          <a:prstGeom prst="roundRect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 Sự di chuyển nhanh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</a:t>
            </a:r>
            <a:r>
              <a:rPr kumimoji="0" lang="en-GB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hâ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11" name="Picture 11"/>
          <p:cNvPicPr>
            <a:picLocks noGrp="1" noChangeAspect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76615" y="3564255"/>
            <a:ext cx="3714750" cy="308610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5915" y="100330"/>
            <a:ext cx="908685" cy="908685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5915" y="1294765"/>
            <a:ext cx="908685" cy="908685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82680" y="100330"/>
            <a:ext cx="908685" cy="908685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83315" y="1294765"/>
            <a:ext cx="908685" cy="908685"/>
          </a:xfrm>
          <a:prstGeom prst="rect">
            <a:avLst/>
          </a:prstGeom>
        </p:spPr>
      </p:pic>
      <p:sp>
        <p:nvSpPr>
          <p:cNvPr id="19" name="Rounded Rectangle 18">
            <a:hlinkClick r:id="" action="ppaction://noaction"/>
          </p:cNvPr>
          <p:cNvSpPr/>
          <p:nvPr/>
        </p:nvSpPr>
        <p:spPr>
          <a:xfrm>
            <a:off x="2846070" y="5180965"/>
            <a:ext cx="5633085" cy="8382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36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625 -0.00555556 L -0.0125 -0.00833333 L -0.01875 -0.00833333 L -0.025 -0.00833333 L -0.03125 -0.00833333 L -0.0375 -0.00833333 L -0.0453125 -0.00833333 L -0.053125 -0.0138889 L -0.071875 -0.0166667 L -0.0890625 -0.0166667 L -0.101563 -0.0166667 L -0.114063 -0.0194444 L -0.125 -0.0194444 L -0.13125 -0.0222222 L -0.153125 -0.0138889 L -0.170312 -0.0111111 L -0.190625 -0.00555556 L -0.209375 -0.00277778 L -0.232812 0.00277778 L -0.248437 0.00277778 L -0.260938 0.00277778 L -0.270312 0.00277778 L -0.276563 0.0166667 L -0.284375 0.0277778 L -0.295312 0.0361111 L -0.301562 0.0416667 L -0.309375 0.05 L -0.315625 0.0583333 L -0.321875 0.075 L -0.328125 0.0861111 L -0.335938 0.0972222 L -0.340625 0.108333 L -0.342187 0.122222 L -0.345313 0.136111 L -0.346875 0.147222 L -0.346875 0.158333 L -0.346875 0.169444 L -0.346875 0.180556 L -0.346875 0.191667 L -0.346875 0.202778 L -0.346875 0.213889 L -0.346875 0.225 L -0.346875 0.236111 L -0.346875 0.247222 L -0.35 0.261111 L -0.35 0.275 L -0.35 0.286111 L -0.35 0.297222 L -0.353125 0.311111 L -0.351563 0.322222 L -0.348437 0.333333 L -0.345313 0.344444 L -0.34375 0.361111 L -0.339063 0.372222 L -0.332812 0.386111 L -0.328125 0.402778 L -0.323438 0.413889 L -0.315625 0.433333 L -0.310937 0.45 L -0.304688 0.461111 L -0.29375 0.480556 L -0.2875 0.494444 L -0.279687 0.502778 L -0.273438 0.511111 L -0.264062 0.519444 L -0.25625 0.527778 L -0.25 0.533333 L -0.242188 0.547222 L -0.234375 0.552778 L -0.228125 0.552778 " pathEditMode="relative" ptsTypes="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6875 0.413889 " pathEditMode="relative" ptsTypes="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英语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AUTOCOLOR" val="TRUE"/>
  <p:tag name="MH_TYPE" val="CONTENTS"/>
  <p:tag name="ID" val="54712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AUTOCOLOR" val="TRUE"/>
  <p:tag name="MH_TYPE" val="CONTENTS"/>
  <p:tag name="ID" val="54712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AUTOCOLOR" val="TRUE"/>
  <p:tag name="MH_TYPE" val="CONTENTS"/>
  <p:tag name="ID" val="54712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AUTOCOLOR" val="TRUE"/>
  <p:tag name="MH_TYPE" val="CONTENTS"/>
  <p:tag name="ID" val="5471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AUTOCOLOR" val="TRUE"/>
  <p:tag name="MH_TYPE" val="CONTENTS"/>
  <p:tag name="ID" val="5471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3"/>
</p:tagLst>
</file>

<file path=ppt/theme/theme1.xml><?xml version="1.0" encoding="utf-8"?>
<a:theme xmlns:a="http://schemas.openxmlformats.org/drawingml/2006/main" name="Office 主题​​">
  <a:themeElements>
    <a:clrScheme name="自定义 2456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75BBE8"/>
      </a:accent1>
      <a:accent2>
        <a:srgbClr val="75BBE8"/>
      </a:accent2>
      <a:accent3>
        <a:srgbClr val="75BBE8"/>
      </a:accent3>
      <a:accent4>
        <a:srgbClr val="75BBE8"/>
      </a:accent4>
      <a:accent5>
        <a:srgbClr val="75BBE8"/>
      </a:accent5>
      <a:accent6>
        <a:srgbClr val="75BBE8"/>
      </a:accent6>
      <a:hlink>
        <a:srgbClr val="EFD600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2456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75BBE8"/>
      </a:accent1>
      <a:accent2>
        <a:srgbClr val="75BBE8"/>
      </a:accent2>
      <a:accent3>
        <a:srgbClr val="75BBE8"/>
      </a:accent3>
      <a:accent4>
        <a:srgbClr val="75BBE8"/>
      </a:accent4>
      <a:accent5>
        <a:srgbClr val="75BBE8"/>
      </a:accent5>
      <a:accent6>
        <a:srgbClr val="75BBE8"/>
      </a:accent6>
      <a:hlink>
        <a:srgbClr val="EFD600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2456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75BBE8"/>
      </a:accent1>
      <a:accent2>
        <a:srgbClr val="75BBE8"/>
      </a:accent2>
      <a:accent3>
        <a:srgbClr val="75BBE8"/>
      </a:accent3>
      <a:accent4>
        <a:srgbClr val="75BBE8"/>
      </a:accent4>
      <a:accent5>
        <a:srgbClr val="75BBE8"/>
      </a:accent5>
      <a:accent6>
        <a:srgbClr val="75BBE8"/>
      </a:accent6>
      <a:hlink>
        <a:srgbClr val="EFD600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1167</Words>
  <Application>Microsoft Office PowerPoint</Application>
  <PresentationFormat>Widescreen</PresentationFormat>
  <Paragraphs>151</Paragraphs>
  <Slides>31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等线</vt:lpstr>
      <vt:lpstr>等线 Light</vt:lpstr>
      <vt:lpstr>Arial</vt:lpstr>
      <vt:lpstr>SVN-Hole Hearted</vt:lpstr>
      <vt:lpstr>Times New Roman</vt:lpstr>
      <vt:lpstr>字魂141号-活力悦动体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英语</dc:title>
  <dc:creator>qqqqq</dc:creator>
  <cp:lastModifiedBy>Nguyễn Ngọc Ánh Nhung</cp:lastModifiedBy>
  <cp:revision>37</cp:revision>
  <dcterms:created xsi:type="dcterms:W3CDTF">2020-04-17T07:28:00Z</dcterms:created>
  <dcterms:modified xsi:type="dcterms:W3CDTF">2021-10-13T10:28:13Z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B95C3DF80392469D8BBA403EBCC5CA85</vt:lpwstr>
  </property>
  <property fmtid="{D5CDD505-2E9C-101B-9397-08002B2CF9AE}" pid="3" name="KSOProductBuildVer">
    <vt:lpwstr>2057-11.2.0.10323</vt:lpwstr>
  </property>
</Properties>
</file>