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936" r:id="rId2"/>
    <p:sldMasterId id="2147483955" r:id="rId3"/>
  </p:sldMasterIdLst>
  <p:notesMasterIdLst>
    <p:notesMasterId r:id="rId34"/>
  </p:notesMasterIdLst>
  <p:sldIdLst>
    <p:sldId id="283" r:id="rId4"/>
    <p:sldId id="355" r:id="rId5"/>
    <p:sldId id="288" r:id="rId6"/>
    <p:sldId id="289" r:id="rId7"/>
    <p:sldId id="290" r:id="rId8"/>
    <p:sldId id="291" r:id="rId9"/>
    <p:sldId id="356" r:id="rId10"/>
    <p:sldId id="358" r:id="rId11"/>
    <p:sldId id="319" r:id="rId12"/>
    <p:sldId id="336" r:id="rId13"/>
    <p:sldId id="332" r:id="rId14"/>
    <p:sldId id="330" r:id="rId15"/>
    <p:sldId id="337" r:id="rId16"/>
    <p:sldId id="338" r:id="rId17"/>
    <p:sldId id="339" r:id="rId18"/>
    <p:sldId id="340" r:id="rId19"/>
    <p:sldId id="341" r:id="rId20"/>
    <p:sldId id="342" r:id="rId21"/>
    <p:sldId id="348" r:id="rId22"/>
    <p:sldId id="351" r:id="rId23"/>
    <p:sldId id="343" r:id="rId24"/>
    <p:sldId id="344" r:id="rId25"/>
    <p:sldId id="345" r:id="rId26"/>
    <p:sldId id="349" r:id="rId27"/>
    <p:sldId id="346" r:id="rId28"/>
    <p:sldId id="359" r:id="rId29"/>
    <p:sldId id="360" r:id="rId30"/>
    <p:sldId id="361" r:id="rId31"/>
    <p:sldId id="353" r:id="rId32"/>
    <p:sldId id="362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810F"/>
    <a:srgbClr val="E17611"/>
    <a:srgbClr val="276E2F"/>
    <a:srgbClr val="AD521E"/>
    <a:srgbClr val="41BDBF"/>
    <a:srgbClr val="C88C1A"/>
    <a:srgbClr val="E6E6E6"/>
    <a:srgbClr val="FF9E15"/>
    <a:srgbClr val="98B93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499" autoAdjust="0"/>
    <p:restoredTop sz="91652" autoAdjust="0"/>
  </p:normalViewPr>
  <p:slideViewPr>
    <p:cSldViewPr>
      <p:cViewPr>
        <p:scale>
          <a:sx n="100" d="100"/>
          <a:sy n="100" d="100"/>
        </p:scale>
        <p:origin x="-180" y="18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5AA9359-B197-4963-9A0F-6E2399C91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69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chậu</a:t>
            </a:r>
            <a:r>
              <a:rPr lang="en-US" baseline="0"/>
              <a:t> hoa ra câu hỏi.</a:t>
            </a:r>
          </a:p>
          <a:p>
            <a:r>
              <a:rPr lang="en-US" baseline="0"/>
              <a:t>Bấm hình người di chuyển đến chậu hoa tiếp theo.</a:t>
            </a:r>
          </a:p>
          <a:p>
            <a:r>
              <a:rPr lang="en-US" baseline="0"/>
              <a:t>Bấm hình người ra you win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A9359-B197-4963-9A0F-6E2399C919D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03B23-C4FE-4299-9C1C-A8BC7C40A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EC59-7156-4E80-A985-94FE5F2C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BAB4-1E19-4BEA-BF2B-A7A4EEB33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97AA4-4A06-464E-B648-26A6763D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6E486-15B5-4F09-B983-3E4FB9C73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图形 1">
            <a:extLst>
              <a:ext uri="{FF2B5EF4-FFF2-40B4-BE49-F238E27FC236}">
                <a16:creationId xmlns:a16="http://schemas.microsoft.com/office/drawing/2014/main" id="{46268FF8-A3C7-4DF0-BF08-BBB827C2E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42513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8400" y="-1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id="{A1C6EAB4-EFE3-4994-80EE-F9D448B00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C641F707-8680-47D7-8CB7-447D53E7C5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277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id="{03F42A0D-2167-4A48-BC34-102BE1A52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05790F96-2E52-40F8-828F-18BB8332BD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864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1">
            <a:extLst>
              <a:ext uri="{FF2B5EF4-FFF2-40B4-BE49-F238E27FC236}">
                <a16:creationId xmlns:a16="http://schemas.microsoft.com/office/drawing/2014/main" id="{BD366F68-4391-492B-8CF9-6BBEB04BE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图形 11">
            <a:extLst>
              <a:ext uri="{FF2B5EF4-FFF2-40B4-BE49-F238E27FC236}">
                <a16:creationId xmlns:a16="http://schemas.microsoft.com/office/drawing/2014/main" id="{B61CCDB1-1D66-43D7-B6D3-7DEED404A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772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">
            <a:extLst>
              <a:ext uri="{FF2B5EF4-FFF2-40B4-BE49-F238E27FC236}">
                <a16:creationId xmlns:a16="http://schemas.microsoft.com/office/drawing/2014/main" id="{8931E2D6-9E82-4E63-96F4-BC0A222C0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形 11">
            <a:extLst>
              <a:ext uri="{FF2B5EF4-FFF2-40B4-BE49-F238E27FC236}">
                <a16:creationId xmlns:a16="http://schemas.microsoft.com/office/drawing/2014/main" id="{052E7013-5AAF-4F3F-B1AF-1DFBA16EF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910" y="-1"/>
            <a:ext cx="12016491" cy="666361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893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0A27F-F84A-49F4-A212-3428DD04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76D4-78DA-4FD6-8379-E42C321D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67EBC-E989-412F-9E55-F032936B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B1B15-749C-4F46-AC03-F4FDEECC4E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45FA9-9512-40A2-BAC4-770AA2936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2175"/>
            <a:ext cx="12192000" cy="423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28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4F2371C-EF9F-4409-BB66-010072680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7BCFCC7A-C663-4D39-BB1B-164F6BFB8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75CA041-4647-4F9D-A0A6-55BE87EA3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560111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73B31-E3CA-4974-A954-14B4940F2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6B6EF-B3B3-465D-88EF-4FBCC9E5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80AE-4C36-49DE-8998-745D664C7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7CB0E-7DEC-4F9D-B2AF-9C6908391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F8E87-5C82-4061-87A1-473D5F126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20C7-72F5-4146-8C5D-79F451365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0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6E935-C528-4F03-91CE-81E2B116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AF6C0E-9915-40ED-B03C-0ADD99594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89877E-AB13-4EB8-8AB2-896D7D7B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0A331-4E56-4AD8-BF46-B9BAD276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AF7664-2DCF-472A-A7F2-EBB86579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6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D20E8F-6399-431A-B13E-4AD50FA5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3510D5-D3F8-4A20-9FED-093BD5CBE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0AD077-3C0E-4070-BA97-9EF06B5B0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6DC948-7CD9-4CF2-BB59-60C95186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574A8E-10B3-421E-824E-9CF4A317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FB13B5-5C59-4E6F-99DE-2691FE36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8600" y="1167284"/>
            <a:ext cx="7538357" cy="5808644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47036" y="-21771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364903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55A509-68C5-4DDC-AC65-B35D24F2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FB4B61-7778-49AD-820C-46B6FCF3C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B8A45E-CCDF-44F6-A51C-E7705D075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04833B5-12DB-4589-A248-B8AA24998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B86C33C-FEF7-4FD7-8533-FB3530E99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A4E449C-4E6B-4EB3-90CE-531083CD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835C84B-3537-467C-A44B-6760CEA8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CC45A8E-2CA6-4C60-B788-CD46B3FC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13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D44B1B-2D21-47A4-A919-C701F906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44751A5-13FF-413F-96FC-6FC931F5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9892C7-C967-4ABB-A281-41C69503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C90151-F8D1-4191-804C-097E43EF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8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F90EE0-3BD7-41E7-8608-EAAE577A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241052-E702-4237-A617-BAD79C71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A1063C-60EA-4266-B963-496511EA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8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52A9D-8079-42CA-A159-C145A018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86BF8A-53F5-4309-8F74-5D5159F6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3E2614-2E1E-4EBB-8F5D-7F7849D42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D264A4-B002-49ED-8ABA-AB19429A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336F1B-35C2-4E88-AF4F-E75D2B28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A07EF-3E02-4BFE-B09E-A7611B3E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368995-D9B1-4A2F-B86A-06A2CFF5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D5FB35-2C12-4D0A-AF9C-AE511DC2C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AAD010-F36B-4F47-992B-2729EE76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FF3E4D-28C6-4E0D-9437-04464645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DB06E7-93E2-456C-A86F-50444A10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260D43-D2C1-4CE1-91D0-44127BF6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4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60E684-095A-4766-A45C-77DF3655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90B241-82E8-4C94-9F1B-25EEEF68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B63620-1A70-447E-B4EB-832D237B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88A912-55AA-4AF4-BC23-DAF3D6C7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ED710-3289-45AF-996B-B7D9DD45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8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D3B4F8F-18EE-4856-BE7D-984D5DA34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38A31E-088C-4B1C-B63B-A8ADE602B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59D88A-41E7-43F1-9EF7-8B0356BE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2021/10/19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D1023-E752-4E11-82EE-9D68AFF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1702CC-3EB7-4BB6-B5D7-C8A5474C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1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01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45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4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3251880" y="2543292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524077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17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14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62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81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6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91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51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644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056F-2768-4A3B-843F-8CE87E7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EE39C-8932-4B62-B84B-1421E9D1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321A4-F39C-4D3E-843B-36F9B93E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85804-0FA1-4A31-8711-ED624614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9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51731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863396" y="2534149"/>
            <a:ext cx="5726792" cy="44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804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677400" y="2417457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-4724400" y="-2133600"/>
            <a:ext cx="5726792" cy="90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195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886278" y="-342321"/>
            <a:ext cx="2162628" cy="149002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9062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C94DE-E436-48C2-B6FE-AEF39645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4EF9015-E7A8-4CF7-9FF5-ABDB3348AD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492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2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04B1B15-749C-4F46-AC03-F4FDEECC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48" r:id="rId2"/>
    <p:sldLayoutId id="2147483949" r:id="rId3"/>
    <p:sldLayoutId id="2147483950" r:id="rId4"/>
    <p:sldLayoutId id="2147483951" r:id="rId5"/>
    <p:sldLayoutId id="2147483953" r:id="rId6"/>
    <p:sldLayoutId id="2147483954" r:id="rId7"/>
    <p:sldLayoutId id="2147483952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34" r:id="rId15"/>
    <p:sldLayoutId id="2147483933" r:id="rId16"/>
    <p:sldLayoutId id="2147483931" r:id="rId17"/>
    <p:sldLayoutId id="2147483932" r:id="rId18"/>
    <p:sldLayoutId id="2147483935" r:id="rId19"/>
    <p:sldLayoutId id="2147483924" r:id="rId20"/>
    <p:sldLayoutId id="2147483925" r:id="rId21"/>
    <p:sldLayoutId id="2147483926" r:id="rId22"/>
    <p:sldLayoutId id="2147483927" r:id="rId23"/>
    <p:sldLayoutId id="2147483928" r:id="rId24"/>
    <p:sldLayoutId id="2147483929" r:id="rId2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63DF1F9-58D0-47B6-9B55-35357D23D9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F314D-A887-4969-AED3-0FE86FE4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F47070-D13B-448D-B89D-845999108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E7DBF9-28AC-4480-B0D3-AB6F5645F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2021/10/19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AB7FA8-132F-4B0B-BC38-C852B7C7C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10977-2661-4D2B-8310-7C434F385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555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E782BE3-A7BF-4EDA-A88C-9CC2504A4A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F787A2-0F95-43C0-832C-5A166B6EAA0A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6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8889" b="-3888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117EF7-92D0-48F8-92EE-A1686E23CA55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7">
              <a:alphaModFix amt="2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61D4-8F8D-4D6A-B51F-12B2F028D99F}" type="datetimeFigureOut">
              <a:rPr lang="en-US" smtClean="0"/>
              <a:t>10/19/2021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A9F160-E7A4-4B74-9A53-E647E4D4F17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883163" cy="812471"/>
          </a:xfrm>
          <a:prstGeom prst="ellipse">
            <a:avLst/>
          </a:prstGeom>
          <a:blipFill dpi="0" rotWithShape="0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microsoft.com/office/2007/relationships/hdphoto" Target="../media/hdphoto6.wdp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8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8FD6C3DC-C6E9-4AD2-93CC-65DE68F8CBEB}"/>
              </a:ext>
            </a:extLst>
          </p:cNvPr>
          <p:cNvSpPr txBox="1"/>
          <p:nvPr/>
        </p:nvSpPr>
        <p:spPr>
          <a:xfrm>
            <a:off x="1900464" y="1290585"/>
            <a:ext cx="8305800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 TỪ VÀ CÂU </a:t>
            </a:r>
          </a:p>
          <a:p>
            <a:pPr algn="ctr"/>
            <a:r>
              <a:rPr lang="en-US" altLang="zh-CN" sz="60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LỚP 5</a:t>
            </a:r>
            <a:endParaRPr lang="zh-CN" altLang="en-US" sz="6000" b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979905-8BAC-4814-9F26-64B118CE55CE}"/>
              </a:ext>
            </a:extLst>
          </p:cNvPr>
          <p:cNvSpPr txBox="1"/>
          <p:nvPr/>
        </p:nvSpPr>
        <p:spPr>
          <a:xfrm>
            <a:off x="4800600" y="3700801"/>
            <a:ext cx="5196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AD521E"/>
                </a:solidFill>
                <a:latin typeface="UTM Cool Blue" panose="02040603050506020204" pitchFamily="18" charset="0"/>
              </a:rPr>
              <a:t>Thực hiện: EduFive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14" name="图形 14">
            <a:extLst>
              <a:ext uri="{FF2B5EF4-FFF2-40B4-BE49-F238E27FC236}">
                <a16:creationId xmlns:a16="http://schemas.microsoft.com/office/drawing/2014/main" id="{BFC18227-9FFB-4CED-910A-53339BA80F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3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857500" y="0"/>
            <a:ext cx="647700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(1)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(2)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(3)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2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0" y="2253984"/>
            <a:ext cx="3657844" cy="286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4419894" y="2253983"/>
            <a:ext cx="3352212" cy="286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348469" y="5162028"/>
            <a:ext cx="3938492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 spc="-2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nhất, thu hoạch được.</a:t>
            </a: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5018130" y="5368953"/>
            <a:ext cx="2045368" cy="5401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8133973" y="5154997"/>
            <a:ext cx="3458818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33973" y="2172510"/>
            <a:ext cx="3352212" cy="286232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69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33" grpId="0" animBg="1"/>
      <p:bldP spid="3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0" y="758227"/>
            <a:ext cx="3381988" cy="2959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09407" y="0"/>
            <a:ext cx="1973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40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779563" y="758964"/>
            <a:ext cx="317031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Chín(1):</a:t>
            </a:r>
          </a:p>
          <a:p>
            <a:pPr algn="just"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pic>
        <p:nvPicPr>
          <p:cNvPr id="16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144049" y="3827924"/>
            <a:ext cx="3570513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4050936" y="434340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25" name="AutoShape 45"/>
          <p:cNvSpPr>
            <a:spLocks/>
          </p:cNvSpPr>
          <p:nvPr/>
        </p:nvSpPr>
        <p:spPr bwMode="auto">
          <a:xfrm rot="10800000">
            <a:off x="6926416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7399564" y="2274838"/>
            <a:ext cx="1896987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 flipH="1">
            <a:off x="9456060" y="2902101"/>
            <a:ext cx="1219200" cy="1053799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10585454" y="2367171"/>
            <a:ext cx="152400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F093E-CB23-4AB9-A2F5-B1B97D6E65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062934" y="4937843"/>
            <a:ext cx="1129066" cy="231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7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2960" y="-11830"/>
            <a:ext cx="3287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0" y="747852"/>
            <a:ext cx="3287486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3869568" y="762000"/>
            <a:ext cx="328748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(1):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3722704" y="3739210"/>
            <a:ext cx="361245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(3):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>
            <a:off x="7162801" y="1104578"/>
            <a:ext cx="414056" cy="4648845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7533711" y="2336393"/>
            <a:ext cx="2539863" cy="218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chung:</a:t>
            </a:r>
          </a:p>
          <a:p>
            <a:pPr algn="ctr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hoàn thiện, đầy đủ</a:t>
            </a:r>
          </a:p>
        </p:txBody>
      </p:sp>
      <p:sp>
        <p:nvSpPr>
          <p:cNvPr id="29" name="AutoShape 45"/>
          <p:cNvSpPr>
            <a:spLocks/>
          </p:cNvSpPr>
          <p:nvPr/>
        </p:nvSpPr>
        <p:spPr bwMode="auto">
          <a:xfrm rot="10800000" flipH="1">
            <a:off x="9877794" y="3027090"/>
            <a:ext cx="869193" cy="803822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0659988" y="2459504"/>
            <a:ext cx="1532012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9270" y="3996442"/>
            <a:ext cx="3295498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622804-C1D3-4610-9D13-7F446E22FE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194236" y="5440962"/>
            <a:ext cx="717697" cy="17144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E5FA3E-8480-447D-BC43-C02EE8A19C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0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0" descr="DSC04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221775" y="867229"/>
            <a:ext cx="36576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176398" y="175544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747046" y="4373992"/>
            <a:ext cx="36576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spc="1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Chín(3):</a:t>
            </a:r>
          </a:p>
          <a:p>
            <a:pPr algn="just" eaLnBrk="1" hangingPunct="1"/>
            <a:r>
              <a:rPr lang="en-US" sz="3200" b="1" spc="1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7237831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404646" y="2151728"/>
            <a:ext cx="2040323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 rot="10800000" flipH="1">
            <a:off x="9467179" y="2832659"/>
            <a:ext cx="1295399" cy="11926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0700030" y="2367171"/>
            <a:ext cx="149197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4279" y="4538919"/>
            <a:ext cx="3547246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8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389344" y="1524000"/>
            <a:ext cx="7413313" cy="265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>
              <a:spcBef>
                <a:spcPts val="200"/>
              </a:spcBef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8243" y="4181138"/>
            <a:ext cx="8015515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4109CA-81FE-4679-AC8D-13C965F6D412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F8DF7DDB-4833-4799-A2A5-F692BE18E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8E9ACC-D68A-4BAC-A50F-EA7BB2F71C1F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146A7F-FECF-4684-A2EA-BF6952B0E483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F6ABD1-C034-4F63-A70C-7075C3DD83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10214D-4074-44C1-B843-94B5CE4794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45BB57A-FF7A-4DDE-8DB8-FF2B5BA91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91296" y="4283452"/>
            <a:ext cx="1202236" cy="28720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734D35-E747-445E-9D4C-B19B60434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858500" y="4689085"/>
            <a:ext cx="1202236" cy="24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82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66824" y="1905922"/>
            <a:ext cx="10086975" cy="382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165479-26A0-4AFF-B6CA-DA20BB7EAB6E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4968836D-FB23-4467-B3E0-7DF1B4242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170362-F28D-4979-A15D-693B7F3F9E01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4D0F49D-575E-43FF-A078-9E38BED4AF67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0C1C16D-3901-4A13-AEAB-914D462244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F6639D2-8E88-47A7-8C82-165D40E77B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8DE7842-2241-41FF-86BA-55985D6B7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94616" y="4171950"/>
            <a:ext cx="1429384" cy="2861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A8C6DF-E52A-4797-91BE-0390F96871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959984" y="5212339"/>
            <a:ext cx="933862" cy="19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2" y="3962400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2" y="657225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398672" y="1309073"/>
            <a:ext cx="256185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252733" y="4551302"/>
            <a:ext cx="321217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dài, nối liền 2 điểm để liên lạc.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452062" y="1690688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7108075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 flipH="1">
            <a:off x="9005062" y="2943309"/>
            <a:ext cx="1147548" cy="9713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152610" y="2274838"/>
            <a:ext cx="1508714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3D1A70-B8DE-4013-A44B-F5A97CA64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03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 animBg="1"/>
      <p:bldP spid="17" grpId="0" animBg="1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0" y="614147"/>
            <a:ext cx="2794171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41979" y="1135327"/>
            <a:ext cx="330059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5" y="4002772"/>
            <a:ext cx="3048000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282946" y="4379147"/>
            <a:ext cx="3505202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706739" y="153281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133720" y="2274838"/>
            <a:ext cx="2013958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147678" y="2816012"/>
            <a:ext cx="1063122" cy="1225977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326241" y="2274838"/>
            <a:ext cx="1543996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5C2499-55D5-4149-8057-73C27BD6BD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590402" y="4379147"/>
            <a:ext cx="1543996" cy="31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3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6" y="612988"/>
            <a:ext cx="3042541" cy="2725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34712" y="839162"/>
            <a:ext cx="267596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 nối liền 2 điểm để liên lạc.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" y="3929276"/>
            <a:ext cx="3048000" cy="277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041535" y="3811012"/>
            <a:ext cx="2847531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dài,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593240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505337" y="2151728"/>
            <a:ext cx="26747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Độ dài, sự vật nối liền 2 điểm.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334500" y="2909676"/>
            <a:ext cx="1081777" cy="1038650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597956" y="2367171"/>
            <a:ext cx="1578979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4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4631D4-E8FE-4CFD-8864-572746EF53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331931" y="4301989"/>
            <a:ext cx="1578980" cy="32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4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/>
      <p:bldP spid="17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3400" y="1361545"/>
            <a:ext cx="11643536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0598" y="4376013"/>
            <a:ext cx="7982803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A23D77-D547-4473-9FB3-B4B6F2B50FE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AEA44FE5-D6C3-4501-9D9C-4CF7E61E8B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86B857-EC40-4DCB-BE71-406200E9FD0C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5D8B45-10AD-4D86-95DD-315993AD3584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FE9899E-7648-4CA7-BE7F-98ECF2DAFE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397CDD-AC25-4FC3-A58A-7C6622D1CD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B00ACD6-3EBB-46EA-AD30-7B431817C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8FD6C3DC-C6E9-4AD2-93CC-65DE68F8CBEB}"/>
              </a:ext>
            </a:extLst>
          </p:cNvPr>
          <p:cNvSpPr txBox="1"/>
          <p:nvPr/>
        </p:nvSpPr>
        <p:spPr>
          <a:xfrm>
            <a:off x="1943100" y="1905506"/>
            <a:ext cx="8305800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KHỞI</a:t>
            </a:r>
          </a:p>
          <a:p>
            <a:pPr algn="ctr"/>
            <a:r>
              <a:rPr lang="en-US" altLang="zh-CN" sz="96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9600" b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0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38250" y="1508017"/>
            <a:ext cx="9448800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2F2057-FBD7-449F-8C63-54A7B78D3E9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D670593C-9F59-47A1-91E8-BB5FD50EE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912DAA-BFF5-48E7-8510-6CF91BDC97EE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6C6C64-CDE6-42B4-8239-A03F63BDB59C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97099F7-498E-416F-BEC0-0A1FAE1B2D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63B27B3-B505-4DDA-8DDB-DD3967863D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11BB1CC-771B-42F0-9276-3917141A22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782300" y="4455965"/>
            <a:ext cx="1356536" cy="27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36766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21" y="480558"/>
            <a:ext cx="3206412" cy="311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11149" y="1006908"/>
            <a:ext cx="262784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6" descr="DSC04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9050" y="3843655"/>
            <a:ext cx="3206412" cy="2977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429903" y="4355510"/>
            <a:ext cx="254616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26560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781666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8832769" y="2926556"/>
            <a:ext cx="1523998" cy="1004888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458410" y="2274838"/>
            <a:ext cx="1714540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72C2A0-B268-42D3-8135-563B8B9BC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702074" y="4611871"/>
            <a:ext cx="1280336" cy="26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" y="813035"/>
            <a:ext cx="2899229" cy="2816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03719" y="1154383"/>
            <a:ext cx="2612029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" y="4152899"/>
            <a:ext cx="2895600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628398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703088" y="2428726"/>
            <a:ext cx="273945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 về độ rộng, diện tích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9723348" y="2962782"/>
            <a:ext cx="944652" cy="993989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0668000" y="2551837"/>
            <a:ext cx="152400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124200" y="4331923"/>
            <a:ext cx="29718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 áo trưải dài cả mặt trớc hoặc sau áo (thân áo)</a:t>
            </a:r>
          </a:p>
        </p:txBody>
      </p:sp>
    </p:spTree>
    <p:extLst>
      <p:ext uri="{BB962C8B-B14F-4D97-AF65-F5344CB8AC3E}">
        <p14:creationId xmlns:p14="http://schemas.microsoft.com/office/powerpoint/2010/main" val="38519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 animBg="1"/>
      <p:bldP spid="18" grpId="0"/>
      <p:bldP spid="19" grpId="0" animBg="1"/>
      <p:bldP spid="20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14499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" descr="DSC04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8144" y="627487"/>
            <a:ext cx="2839356" cy="285491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44654" y="1100333"/>
            <a:ext cx="2380656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4047992"/>
            <a:ext cx="28956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991877" y="4047992"/>
            <a:ext cx="323247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 áo trải dài cả mặt trước hoặc sau áo (thân áo).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19146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6596910" y="2274838"/>
            <a:ext cx="1896987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>
            <a:off x="8751647" y="2946852"/>
            <a:ext cx="1408233" cy="964295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287000" y="2274838"/>
            <a:ext cx="1752599" cy="2585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148A4D-7BF5-433E-B78F-A6FA39C18F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666639" y="4823217"/>
            <a:ext cx="1254578" cy="25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57001" y="1199227"/>
            <a:ext cx="7077999" cy="484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 marL="285750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>
              <a:lnSpc>
                <a:spcPct val="96000"/>
              </a:lnSpc>
              <a:spcBef>
                <a:spcPts val="200"/>
              </a:spcBef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2745" y="5442698"/>
            <a:ext cx="7353301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93ABCD-963F-4ED5-B73B-A9B948134514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E55C3B7E-B6F7-4824-8606-95D66B872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5A69B2-68B8-418B-AB30-1A05BC491E90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385DD7B-D114-4501-996A-91C8ED49ED7D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0AD7A7-15BE-45C7-9578-754D084208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8C33E7E-9CFB-4EAA-B56B-ECDA5084674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CEDEA9D-B018-45FE-9B6D-C0CFD15AD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05750F-4CD0-4203-B9E9-0CF02E8CC2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466046" y="4767251"/>
            <a:ext cx="1262002" cy="258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63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4800" y="0"/>
            <a:ext cx="11582400" cy="1077218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defRPr>
            </a:lvl1pPr>
          </a:lstStyle>
          <a:p>
            <a:r>
              <a:rPr lang="en-US" sz="3200"/>
              <a:t>Bài 3: Dưới đây là một số tính từ và những nghĩa phổ biến của chúng: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71600" y="907073"/>
            <a:ext cx="10515600" cy="582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AutoNum type="alphaLcPeriod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  <a:p>
            <a:pPr algn="just">
              <a:spcBef>
                <a:spcPts val="100"/>
              </a:spcBef>
            </a:pP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 hãy đặt câu để phân biệt các nghĩa của một trong những từ nói trên.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 bwMode="auto">
          <a:xfrm>
            <a:off x="2881243" y="6172200"/>
            <a:ext cx="9005957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 bwMode="auto">
          <a:xfrm>
            <a:off x="1371600" y="6629400"/>
            <a:ext cx="150964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4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1978D5-5320-49DE-9B97-4ED114E8096D}"/>
              </a:ext>
            </a:extLst>
          </p:cNvPr>
          <p:cNvSpPr txBox="1"/>
          <p:nvPr/>
        </p:nvSpPr>
        <p:spPr>
          <a:xfrm>
            <a:off x="1758950" y="0"/>
            <a:ext cx="8674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Cao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437FD-4096-4816-9FB4-6F3981EB794E}"/>
              </a:ext>
            </a:extLst>
          </p:cNvPr>
          <p:cNvSpPr txBox="1"/>
          <p:nvPr/>
        </p:nvSpPr>
        <p:spPr>
          <a:xfrm>
            <a:off x="3200400" y="5403371"/>
            <a:ext cx="868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trường, lớp em tham gia phong trào Kế hoạch nhỏ đạt chỉ tiêu rất </a:t>
            </a:r>
            <a:r>
              <a:rPr kumimoji="0" lang="en-US" sz="36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  <a:endParaRPr kumimoji="0" lang="en-US" sz="3600" b="1" i="0" u="sng" strike="noStrike" kern="1200" cap="none" spc="0" normalizeH="0" baseline="0" noProof="0">
              <a:solidFill>
                <a:srgbClr val="E5810F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028" name="Picture 4" descr="Vẽ Cúp phim Hoạt hình Clip nghệ thuật - Giải Thưởng Danh Hiệu png tải về -  Miễn phí trong suốt Cúp png Tải về.">
            <a:extLst>
              <a:ext uri="{FF2B5EF4-FFF2-40B4-BE49-F238E27FC236}">
                <a16:creationId xmlns:a16="http://schemas.microsoft.com/office/drawing/2014/main" id="{D6CD474B-2A18-4768-8CB6-A3BEE845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4" b="96667" l="10000" r="90000">
                        <a14:foregroundMark x1="29667" y1="3462" x2="39333" y2="2692"/>
                        <a14:foregroundMark x1="39333" y1="2692" x2="71556" y2="6282"/>
                        <a14:foregroundMark x1="39111" y1="8846" x2="37222" y2="16538"/>
                        <a14:foregroundMark x1="51333" y1="61154" x2="52000" y2="81667"/>
                        <a14:foregroundMark x1="52000" y1="81667" x2="59556" y2="96026"/>
                        <a14:foregroundMark x1="59556" y1="96026" x2="41778" y2="95128"/>
                        <a14:foregroundMark x1="41778" y1="95128" x2="38778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16" y="4114800"/>
            <a:ext cx="3165475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6" descr="Cận cảnh tòa nhà cao nhất Việt Nam mới mọc tại Tp.HCM">
            <a:extLst>
              <a:ext uri="{FF2B5EF4-FFF2-40B4-BE49-F238E27FC236}">
                <a16:creationId xmlns:a16="http://schemas.microsoft.com/office/drawing/2014/main" id="{BE1663FA-C4E9-492B-B45D-C7849F1CD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t="7958" r="22000" b="7958"/>
          <a:stretch/>
        </p:blipFill>
        <p:spPr bwMode="auto">
          <a:xfrm>
            <a:off x="-82858" y="261610"/>
            <a:ext cx="3082617" cy="36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786DC6-D3CB-480C-9A3A-9596F67F54DB}"/>
              </a:ext>
            </a:extLst>
          </p:cNvPr>
          <p:cNvSpPr txBox="1"/>
          <p:nvPr/>
        </p:nvSpPr>
        <p:spPr>
          <a:xfrm>
            <a:off x="3060700" y="1435702"/>
            <a:ext cx="737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6C9F1B-7C00-4D2A-BFB5-CD456F31E642}"/>
              </a:ext>
            </a:extLst>
          </p:cNvPr>
          <p:cNvSpPr txBox="1"/>
          <p:nvPr/>
        </p:nvSpPr>
        <p:spPr>
          <a:xfrm>
            <a:off x="3200400" y="4298915"/>
            <a:ext cx="853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4D0EB-4C4D-4B51-9ED7-42F035CCB9B0}"/>
              </a:ext>
            </a:extLst>
          </p:cNvPr>
          <p:cNvSpPr txBox="1"/>
          <p:nvPr/>
        </p:nvSpPr>
        <p:spPr>
          <a:xfrm>
            <a:off x="3060700" y="2327150"/>
            <a:ext cx="6692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Tòa nhà Landmark rất </a:t>
            </a:r>
            <a:r>
              <a:rPr kumimoji="0" lang="en-US" sz="40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41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363143-531C-443D-86C6-69EA6F22E312}"/>
              </a:ext>
            </a:extLst>
          </p:cNvPr>
          <p:cNvSpPr txBox="1"/>
          <p:nvPr/>
        </p:nvSpPr>
        <p:spPr>
          <a:xfrm>
            <a:off x="2420937" y="-53317"/>
            <a:ext cx="735012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Nặng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757A0-DB89-4A48-A2D8-6FA4D05FC2A7}"/>
              </a:ext>
            </a:extLst>
          </p:cNvPr>
          <p:cNvSpPr txBox="1"/>
          <p:nvPr/>
        </p:nvSpPr>
        <p:spPr>
          <a:xfrm>
            <a:off x="3962400" y="5181600"/>
            <a:ext cx="6934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Dòng sông Hồng chở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phù sa, bồi đắp cho vùng đồng bằng Bắc Bộ.</a:t>
            </a:r>
          </a:p>
        </p:txBody>
      </p:sp>
      <p:pic>
        <p:nvPicPr>
          <p:cNvPr id="2050" name="Picture 2" descr="Phim hoạt hình cậu bé png | PNGEgg">
            <a:extLst>
              <a:ext uri="{FF2B5EF4-FFF2-40B4-BE49-F238E27FC236}">
                <a16:creationId xmlns:a16="http://schemas.microsoft.com/office/drawing/2014/main" id="{B9754C91-6C1F-45FC-9F70-CEEF1233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2" b="94617" l="7000" r="90000">
                        <a14:foregroundMark x1="37556" y1="5762" x2="37556" y2="27748"/>
                        <a14:foregroundMark x1="40000" y1="17741" x2="50222" y2="19636"/>
                        <a14:foregroundMark x1="18556" y1="32373" x2="10778" y2="40182"/>
                        <a14:foregroundMark x1="10778" y1="40182" x2="7222" y2="58908"/>
                        <a14:foregroundMark x1="7222" y1="58908" x2="10889" y2="64594"/>
                        <a14:foregroundMark x1="35333" y1="80743" x2="17444" y2="94086"/>
                        <a14:foregroundMark x1="55444" y1="94086" x2="59778" y2="94086"/>
                        <a14:foregroundMark x1="69000" y1="94617" x2="89111" y2="9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5893"/>
            <a:ext cx="23399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ông Hồng - thắng cảnh đẹp nhất thế giới | TTVH Online">
            <a:extLst>
              <a:ext uri="{FF2B5EF4-FFF2-40B4-BE49-F238E27FC236}">
                <a16:creationId xmlns:a16="http://schemas.microsoft.com/office/drawing/2014/main" id="{3FDB815B-3422-402A-B91C-07FDFFCBF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7577"/>
            <a:ext cx="3581400" cy="275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609AA9-3AEC-4D0C-A0F7-E4283538C717}"/>
              </a:ext>
            </a:extLst>
          </p:cNvPr>
          <p:cNvSpPr txBox="1"/>
          <p:nvPr/>
        </p:nvSpPr>
        <p:spPr>
          <a:xfrm>
            <a:off x="3625852" y="1261838"/>
            <a:ext cx="1006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2FF8B8-1609-4575-BF96-E68788A6F09D}"/>
              </a:ext>
            </a:extLst>
          </p:cNvPr>
          <p:cNvSpPr txBox="1"/>
          <p:nvPr/>
        </p:nvSpPr>
        <p:spPr>
          <a:xfrm>
            <a:off x="3962400" y="4179568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7D1A7-161D-4BFD-A466-753A8778E9F0}"/>
              </a:ext>
            </a:extLst>
          </p:cNvPr>
          <p:cNvSpPr txBox="1"/>
          <p:nvPr/>
        </p:nvSpPr>
        <p:spPr>
          <a:xfrm>
            <a:off x="3625852" y="1927571"/>
            <a:ext cx="7270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Bố em là người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 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nhất trong nhà.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171E90-8C68-4418-8F70-3DF14A768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9A5DF5-1EA3-4849-AF2E-234B052D8D99}"/>
              </a:ext>
            </a:extLst>
          </p:cNvPr>
          <p:cNvSpPr txBox="1"/>
          <p:nvPr/>
        </p:nvSpPr>
        <p:spPr>
          <a:xfrm>
            <a:off x="3352800" y="11696"/>
            <a:ext cx="548640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Ngọt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03A29-CC8C-4300-94A4-A642DF772FE5}"/>
              </a:ext>
            </a:extLst>
          </p:cNvPr>
          <p:cNvSpPr txBox="1"/>
          <p:nvPr/>
        </p:nvSpPr>
        <p:spPr>
          <a:xfrm>
            <a:off x="8778391" y="5366893"/>
            <a:ext cx="3375509" cy="156966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Tiếng đàn của bạn ấy mới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 </a:t>
            </a: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 sao!</a:t>
            </a:r>
          </a:p>
        </p:txBody>
      </p:sp>
      <p:pic>
        <p:nvPicPr>
          <p:cNvPr id="3076" name="Picture 4" descr="Áp thuế chống bán phá giá với đường Thái Lan: Tạo cạnh tranh minh bạch cho  mía đường nội &amp;gt; Cảnh sát Việt Nam">
            <a:extLst>
              <a:ext uri="{FF2B5EF4-FFF2-40B4-BE49-F238E27FC236}">
                <a16:creationId xmlns:a16="http://schemas.microsoft.com/office/drawing/2014/main" id="{7B267DDF-700D-480C-ABDD-28CFE321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" y="1042927"/>
            <a:ext cx="4032008" cy="319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C74A1-97E4-43EA-BDFC-489413EA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15"/>
          <a:stretch/>
        </p:blipFill>
        <p:spPr>
          <a:xfrm>
            <a:off x="4717565" y="1042003"/>
            <a:ext cx="3531086" cy="3198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BBB03-BA4D-4C95-885B-42D07AB74F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2500" r="11250" b="11250"/>
          <a:stretch/>
        </p:blipFill>
        <p:spPr>
          <a:xfrm>
            <a:off x="8726623" y="1042001"/>
            <a:ext cx="3249612" cy="31985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220D7F-20C0-430C-A850-43355A9976AB}"/>
              </a:ext>
            </a:extLst>
          </p:cNvPr>
          <p:cNvSpPr txBox="1"/>
          <p:nvPr/>
        </p:nvSpPr>
        <p:spPr>
          <a:xfrm>
            <a:off x="-228600" y="4376486"/>
            <a:ext cx="42672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6AAB53-0375-4A4A-B1BD-C85F5AA21F2C}"/>
              </a:ext>
            </a:extLst>
          </p:cNvPr>
          <p:cNvSpPr txBox="1"/>
          <p:nvPr/>
        </p:nvSpPr>
        <p:spPr>
          <a:xfrm>
            <a:off x="-254000" y="5316672"/>
            <a:ext cx="4292600" cy="138499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Trời nóng mà ăn một quả dưa hấu vừa mát vừa </a:t>
            </a:r>
            <a:r>
              <a:rPr lang="en-US" sz="28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thì còn gì bằng.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8B17A-55C7-42A7-B9C4-07939EA4F297}"/>
              </a:ext>
            </a:extLst>
          </p:cNvPr>
          <p:cNvSpPr txBox="1"/>
          <p:nvPr/>
        </p:nvSpPr>
        <p:spPr>
          <a:xfrm>
            <a:off x="4540976" y="5330593"/>
            <a:ext cx="4025900" cy="107721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Mẹ em có giọng nói rất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474B6E-5F38-4154-B52E-9D9B82BA3750}"/>
              </a:ext>
            </a:extLst>
          </p:cNvPr>
          <p:cNvSpPr txBox="1"/>
          <p:nvPr/>
        </p:nvSpPr>
        <p:spPr>
          <a:xfrm>
            <a:off x="4536832" y="4376486"/>
            <a:ext cx="397827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8E301-BACC-48C4-86E5-78DEEC79C345}"/>
              </a:ext>
            </a:extLst>
          </p:cNvPr>
          <p:cNvSpPr txBox="1"/>
          <p:nvPr/>
        </p:nvSpPr>
        <p:spPr>
          <a:xfrm>
            <a:off x="8726623" y="4376484"/>
            <a:ext cx="337550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</p:txBody>
      </p:sp>
    </p:spTree>
    <p:extLst>
      <p:ext uri="{BB962C8B-B14F-4D97-AF65-F5344CB8AC3E}">
        <p14:creationId xmlns:p14="http://schemas.microsoft.com/office/powerpoint/2010/main" val="23411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CB887-2229-4953-95C0-1ED3F32BD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A245AE-0962-46EC-8B06-0AAD728AA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113812" y="3823776"/>
            <a:ext cx="1832881" cy="376013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F105F1B8-8070-4B1B-8F82-EB3535C9573E}"/>
              </a:ext>
            </a:extLst>
          </p:cNvPr>
          <p:cNvSpPr txBox="1"/>
          <p:nvPr/>
        </p:nvSpPr>
        <p:spPr>
          <a:xfrm>
            <a:off x="-381000" y="68148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DẶN DÒ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7" name="图形 14">
            <a:extLst>
              <a:ext uri="{FF2B5EF4-FFF2-40B4-BE49-F238E27FC236}">
                <a16:creationId xmlns:a16="http://schemas.microsoft.com/office/drawing/2014/main" id="{D81B624C-2DE7-4064-99F2-C72E9A73E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061412"/>
            <a:ext cx="12192000" cy="10077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BCB421-038B-41DC-AFA6-8DA78AE9DB00}"/>
              </a:ext>
            </a:extLst>
          </p:cNvPr>
          <p:cNvSpPr txBox="1"/>
          <p:nvPr/>
        </p:nvSpPr>
        <p:spPr>
          <a:xfrm>
            <a:off x="3200400" y="1634888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Ôn lại từ đồng âm và từ nhiều nghĩa.</a:t>
            </a:r>
          </a:p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Chuẩn bị bài: Mở rộng vốn từ: Thiên nhiên.</a:t>
            </a:r>
          </a:p>
        </p:txBody>
      </p:sp>
    </p:spTree>
    <p:extLst>
      <p:ext uri="{BB962C8B-B14F-4D97-AF65-F5344CB8AC3E}">
        <p14:creationId xmlns:p14="http://schemas.microsoft.com/office/powerpoint/2010/main" val="25764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078AC-6E3A-4633-B33E-0B8EEE7CC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322923-36E3-4E3D-9515-4AB67B8B01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2820256" y="2135077"/>
            <a:ext cx="700916" cy="1223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4D616A-7326-4841-B730-C054A34F50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3493123" y="2006340"/>
            <a:ext cx="834860" cy="1275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1E2A07-F030-4732-BDDE-9FBEF2BF0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4568561" y="1810898"/>
            <a:ext cx="700916" cy="12239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3765934" y="2328129"/>
            <a:ext cx="856210" cy="14950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349" l="32209" r="94535">
                        <a14:foregroundMark x1="94535" y1="44070" x2="94535" y2="44070"/>
                        <a14:foregroundMark x1="94651" y1="86163" x2="94651" y2="86163"/>
                        <a14:foregroundMark x1="87558" y1="90349" x2="87558" y2="90349"/>
                        <a14:foregroundMark x1="41744" y1="62326" x2="32209" y2="69651"/>
                        <a14:foregroundMark x1="62442" y1="24884" x2="62442" y2="24884"/>
                        <a14:foregroundMark x1="59884" y1="33721" x2="59884" y2="33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5"/>
          <a:stretch/>
        </p:blipFill>
        <p:spPr>
          <a:xfrm flipH="1">
            <a:off x="-2321950" y="445317"/>
            <a:ext cx="2423549" cy="4837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EFE82-5482-4FC2-90F0-F16B59807821}"/>
              </a:ext>
            </a:extLst>
          </p:cNvPr>
          <p:cNvSpPr/>
          <p:nvPr/>
        </p:nvSpPr>
        <p:spPr>
          <a:xfrm>
            <a:off x="1522781" y="0"/>
            <a:ext cx="9146439" cy="1035844"/>
          </a:xfrm>
          <a:prstGeom prst="rect">
            <a:avLst/>
          </a:prstGeom>
          <a:solidFill>
            <a:srgbClr val="EFF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Showcard" panose="02040603050506020204" pitchFamily="18" charset="0"/>
                <a:cs typeface="#9Slide03 Arima Madurai ExtraBo" panose="00000900000000000000" pitchFamily="2" charset="0"/>
              </a:rPr>
              <a:t>Khu vườn may mắn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6E8BD3-A778-41E8-8C11-71D3C56D87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4423962" y="2193640"/>
            <a:ext cx="1019832" cy="1558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5D5042-009B-4982-84C0-50D0EB915D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5514239" y="2003950"/>
            <a:ext cx="856210" cy="1495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55532-7CAD-45FE-AF5F-F0479E02C5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6172267" y="1869461"/>
            <a:ext cx="1019832" cy="15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3254 -0.0708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657" y="2284101"/>
            <a:ext cx="82786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8000" b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HỌC TỐT!</a:t>
            </a:r>
            <a:endParaRPr lang="en-US" sz="8000" b="1" dirty="0">
              <a:solidFill>
                <a:srgbClr val="E1761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95DAFD0A-FF70-44FD-B7BB-F83E4F9AB60E}"/>
              </a:ext>
            </a:extLst>
          </p:cNvPr>
          <p:cNvSpPr txBox="1"/>
          <p:nvPr/>
        </p:nvSpPr>
        <p:spPr>
          <a:xfrm>
            <a:off x="-381000" y="1390403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CHÚC CÁC EM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C59EE-1AA2-484A-9820-7F515D49510C}"/>
              </a:ext>
            </a:extLst>
          </p:cNvPr>
          <p:cNvSpPr txBox="1"/>
          <p:nvPr/>
        </p:nvSpPr>
        <p:spPr>
          <a:xfrm>
            <a:off x="4667470" y="4559471"/>
            <a:ext cx="5196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AD521E"/>
                </a:solidFill>
                <a:latin typeface="UTM Habano" panose="02040603050506020204" pitchFamily="18" charset="0"/>
              </a:rPr>
              <a:t>Thực hiện: EduFive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mph" presetSubtype="0" autoRev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mph" presetSubtype="0" autoRev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07D42D2-B7CA-470A-A7F1-C8B84B45F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1628" r="93721">
                        <a14:foregroundMark x1="42326" y1="62209" x2="32558" y2="74419"/>
                        <a14:foregroundMark x1="93837" y1="40116" x2="92907" y2="51977"/>
                        <a14:foregroundMark x1="93256" y1="77907" x2="93837" y2="87209"/>
                        <a14:foregroundMark x1="90349" y1="89651" x2="85000" y2="89767"/>
                        <a14:foregroundMark x1="88372" y1="89302" x2="88372" y2="89302"/>
                        <a14:foregroundMark x1="87558" y1="90000" x2="87558" y2="90000"/>
                        <a14:foregroundMark x1="63721" y1="24186" x2="63721" y2="24186"/>
                        <a14:foregroundMark x1="59767" y1="33605" x2="59767" y2="33605"/>
                        <a14:foregroundMark x1="40116" y1="61279" x2="31628" y2="67326"/>
                        <a14:foregroundMark x1="63953" y1="25465" x2="63953" y2="25465"/>
                        <a14:foregroundMark x1="65233" y1="33953" x2="79186" y2="4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79"/>
          <a:stretch/>
        </p:blipFill>
        <p:spPr>
          <a:xfrm flipH="1">
            <a:off x="1762708" y="406235"/>
            <a:ext cx="2166390" cy="3700420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26047" y="2938548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27606" y="1622300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2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622121" y="2448097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323680" y="1131849"/>
            <a:ext cx="1505792" cy="1783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7D9D05-DF7E-4400-AC28-7B23198EC58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35" y="506593"/>
            <a:ext cx="5945172" cy="5945172"/>
          </a:xfrm>
          <a:prstGeom prst="rect">
            <a:avLst/>
          </a:prstGeom>
          <a:noFill/>
        </p:spPr>
      </p:pic>
      <p:sp>
        <p:nvSpPr>
          <p:cNvPr id="2" name="Action Button: Go Forward or Next 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EA4AEB61-803E-487C-8FF8-40DB07D44CF1}"/>
              </a:ext>
            </a:extLst>
          </p:cNvPr>
          <p:cNvSpPr/>
          <p:nvPr/>
        </p:nvSpPr>
        <p:spPr>
          <a:xfrm>
            <a:off x="11335657" y="6401586"/>
            <a:ext cx="856343" cy="456414"/>
          </a:xfrm>
          <a:prstGeom prst="actionButtonForwardNext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37 0.0625 L -0.03437 0.06388 C -0.0207 0.04444 -0.00703 0.03541 0.00664 0.01087 C 0.01797 -0.00973 0.02904 -0.04352 0.04076 -0.05116 C 0.06224 -0.06667 0.05065 -0.06019 0.07618 -0.07176 C 0.07904 -0.07963 0.08203 -0.09237 0.08529 -0.09237 C 0.09922 -0.09237 0.11328 -0.08079 0.12735 -0.07176 C 0.13151 -0.07061 0.13568 -0.06274 0.13998 -0.06158 C 0.15091 -0.06019 0.16185 -0.06158 0.17305 -0.06158 L 0.17305 -0.06019 L 0.17305 -0.06158 " pathEditMode="relative" rAng="0" ptsTypes="AAAAAAAAA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2ABC14-7A1F-4ECD-B82D-A5FC1B6B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114300" y="591321"/>
            <a:ext cx="10740570" cy="1526278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1" hangingPunct="1">
              <a:defRPr/>
            </a:pPr>
            <a:r>
              <a:rPr lang="en-US" sz="6600">
                <a:solidFill>
                  <a:srgbClr val="45B488"/>
                </a:solidFill>
                <a:latin typeface="UTM Habano" panose="02040603050506020204" pitchFamily="18" charset="0"/>
              </a:rPr>
              <a:t>Đặt câu với từ  </a:t>
            </a:r>
            <a:r>
              <a:rPr lang="en-US" sz="6600">
                <a:solidFill>
                  <a:srgbClr val="FF0000"/>
                </a:solidFill>
                <a:latin typeface="UTM Habano" panose="02040603050506020204" pitchFamily="18" charset="0"/>
              </a:rPr>
              <a:t>“tít mù khơi”.</a:t>
            </a:r>
            <a:endParaRPr lang="en-US" sz="6600" dirty="0">
              <a:solidFill>
                <a:srgbClr val="FF0000"/>
              </a:solidFill>
              <a:latin typeface="UTM Haban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384050" y="3061780"/>
            <a:ext cx="8969750" cy="1381328"/>
          </a:xfrm>
          <a:prstGeom prst="roundRect">
            <a:avLst/>
          </a:prstGeom>
          <a:solidFill>
            <a:srgbClr val="FAF9F7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 con tàu đã đi ra xa </a:t>
            </a:r>
            <a:r>
              <a:rPr kumimoji="0" lang="en-US" sz="48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tít mù khơi.</a:t>
            </a:r>
            <a:endParaRPr kumimoji="0" lang="en-US" sz="4800" b="0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81067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5B671-EE07-4FBE-BBEC-3667C1274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395593" y="712551"/>
            <a:ext cx="9241276" cy="1720406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45B488"/>
                </a:solidFill>
                <a:latin typeface="UTM Habano" panose="02040603050506020204" pitchFamily="18" charset="0"/>
              </a:rPr>
              <a:t>Đặt câu với từ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5B488"/>
                </a:solidFill>
                <a:effectLst/>
                <a:uLnTx/>
                <a:uFillTx/>
                <a:latin typeface="UTM Habano" panose="0204060305050602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“lăn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 tăn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”.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3276600" y="3429000"/>
            <a:ext cx="7412477" cy="1381328"/>
          </a:xfrm>
          <a:prstGeom prst="roundRect">
            <a:avLst/>
          </a:prstGeom>
          <a:solidFill>
            <a:srgbClr val="FFFFF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 hồ gợn sóng </a:t>
            </a:r>
            <a:r>
              <a:rPr kumimoji="0" lang="en-US" sz="44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lăn tăn.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022" y="2284101"/>
            <a:ext cx="82786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tập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về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từ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nhiều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nghĩa</a:t>
            </a:r>
            <a:endParaRPr lang="en-US" sz="6000" b="1" dirty="0">
              <a:solidFill>
                <a:srgbClr val="E1761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95DAFD0A-FF70-44FD-B7BB-F83E4F9AB60E}"/>
              </a:ext>
            </a:extLst>
          </p:cNvPr>
          <p:cNvSpPr txBox="1"/>
          <p:nvPr/>
        </p:nvSpPr>
        <p:spPr>
          <a:xfrm>
            <a:off x="-228600" y="838073"/>
            <a:ext cx="129540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 TỪ VÀ CÂU </a:t>
            </a:r>
          </a:p>
          <a:p>
            <a:pPr algn="ctr"/>
            <a:r>
              <a:rPr lang="en-US" altLang="zh-CN" sz="40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LỚP 5</a:t>
            </a:r>
            <a:endParaRPr lang="zh-CN" altLang="en-US" sz="40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C59EE-1AA2-484A-9820-7F515D49510C}"/>
              </a:ext>
            </a:extLst>
          </p:cNvPr>
          <p:cNvSpPr txBox="1"/>
          <p:nvPr/>
        </p:nvSpPr>
        <p:spPr>
          <a:xfrm>
            <a:off x="4667470" y="4559471"/>
            <a:ext cx="5196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AD521E"/>
                </a:solidFill>
                <a:latin typeface="UTM Habano" panose="02040603050506020204" pitchFamily="18" charset="0"/>
              </a:rPr>
              <a:t>Trang: 82 -83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F105F1B8-8070-4B1B-8F82-EB3535C9573E}"/>
              </a:ext>
            </a:extLst>
          </p:cNvPr>
          <p:cNvSpPr txBox="1"/>
          <p:nvPr/>
        </p:nvSpPr>
        <p:spPr>
          <a:xfrm>
            <a:off x="-381000" y="1322454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MỤC TIÊU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BCB421-038B-41DC-AFA6-8DA78AE9DB00}"/>
              </a:ext>
            </a:extLst>
          </p:cNvPr>
          <p:cNvSpPr txBox="1"/>
          <p:nvPr/>
        </p:nvSpPr>
        <p:spPr>
          <a:xfrm>
            <a:off x="4261529" y="2725456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ysClr val="windowText" lastClr="000000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Phân biệt được những từ đồng âm, từ nhiều nghĩa.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41F9D0-109C-42A7-A12D-164F524C4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3157087" y="2074315"/>
            <a:ext cx="1167265" cy="2788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BE6A76-43D9-4B01-B399-913C7076C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4247642" y="4023710"/>
            <a:ext cx="1359238" cy="2788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C00231-869C-4972-934E-2672CCF00AE7}"/>
              </a:ext>
            </a:extLst>
          </p:cNvPr>
          <p:cNvSpPr txBox="1"/>
          <p:nvPr/>
        </p:nvSpPr>
        <p:spPr>
          <a:xfrm>
            <a:off x="5619749" y="4631266"/>
            <a:ext cx="6343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 panose="020B0503020204020204" pitchFamily="34" charset="-122"/>
                <a:cs typeface="+mn-cs"/>
              </a:rPr>
              <a:t>Biết đặt câu phân biệt các nghĩa của 1 từ nhiều nghĩa.</a:t>
            </a:r>
          </a:p>
        </p:txBody>
      </p:sp>
    </p:spTree>
    <p:extLst>
      <p:ext uri="{BB962C8B-B14F-4D97-AF65-F5344CB8AC3E}">
        <p14:creationId xmlns:p14="http://schemas.microsoft.com/office/powerpoint/2010/main" val="32543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1277273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</a:t>
            </a:r>
            <a:r>
              <a:rPr lang="en-US" sz="3600" b="1" u="sng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 1: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Trong các từ in đậm dưới đây, những từ nào là </a:t>
            </a:r>
          </a:p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âm, những từ nào là từ nhiều nghĩa?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003916" y="1326540"/>
            <a:ext cx="5994400" cy="4921860"/>
          </a:xfrm>
          <a:prstGeom prst="rect">
            <a:avLst/>
          </a:prstGeom>
          <a:noFill/>
          <a:ln w="9525">
            <a:solidFill>
              <a:schemeClr val="accent5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804207" y="609600"/>
            <a:ext cx="129179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>
            <a:off x="9677400" y="609600"/>
            <a:ext cx="1143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 bwMode="auto">
          <a:xfrm>
            <a:off x="76200" y="1219200"/>
            <a:ext cx="2286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 bwMode="auto">
          <a:xfrm>
            <a:off x="5842000" y="1219200"/>
            <a:ext cx="2725999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9012A58-477E-4997-BBC4-36A2AB91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76200" y="4076700"/>
            <a:ext cx="1371600" cy="327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E929F-CDC2-4CFC-AA46-35D1DA800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A8D38E-43C0-4620-BBAB-0A89B8CED0C8}"/>
              </a:ext>
            </a:extLst>
          </p:cNvPr>
          <p:cNvSpPr txBox="1"/>
          <p:nvPr/>
        </p:nvSpPr>
        <p:spPr>
          <a:xfrm>
            <a:off x="7086600" y="1285113"/>
            <a:ext cx="5066684" cy="4947508"/>
          </a:xfrm>
          <a:prstGeom prst="rect">
            <a:avLst/>
          </a:prstGeom>
          <a:noFill/>
          <a:ln>
            <a:solidFill>
              <a:schemeClr val="accent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Lúa chín ngập lòng thung.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Đi tìm măng, hái nấm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Nhuộm xanh cả nắng chiều.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build="p" animBg="1"/>
      <p:bldP spid="11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lloons 8">
    <a:dk1>
      <a:srgbClr val="006699"/>
    </a:dk1>
    <a:lt1>
      <a:srgbClr val="FFFFFF"/>
    </a:lt1>
    <a:dk2>
      <a:srgbClr val="006666"/>
    </a:dk2>
    <a:lt2>
      <a:srgbClr val="FFFFCC"/>
    </a:lt2>
    <a:accent1>
      <a:srgbClr val="EDFAD2"/>
    </a:accent1>
    <a:accent2>
      <a:srgbClr val="EBF7FF"/>
    </a:accent2>
    <a:accent3>
      <a:srgbClr val="FFFFFF"/>
    </a:accent3>
    <a:accent4>
      <a:srgbClr val="005682"/>
    </a:accent4>
    <a:accent5>
      <a:srgbClr val="F4FCE5"/>
    </a:accent5>
    <a:accent6>
      <a:srgbClr val="D5E0E7"/>
    </a:accent6>
    <a:hlink>
      <a:srgbClr val="CC99FF"/>
    </a:hlink>
    <a:folHlink>
      <a:srgbClr val="F2DFF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6587</TotalTime>
  <Words>1633</Words>
  <Application>Microsoft Office PowerPoint</Application>
  <PresentationFormat>Widescreen</PresentationFormat>
  <Paragraphs>191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等线</vt:lpstr>
      <vt:lpstr>Arial</vt:lpstr>
      <vt:lpstr>Calibri</vt:lpstr>
      <vt:lpstr>Calibri Light</vt:lpstr>
      <vt:lpstr>Times New Roman</vt:lpstr>
      <vt:lpstr>UTM Cool Blue</vt:lpstr>
      <vt:lpstr>UTM Cooper Black</vt:lpstr>
      <vt:lpstr>UTM Habano</vt:lpstr>
      <vt:lpstr>UTM Showcard</vt:lpstr>
      <vt:lpstr>Verdana</vt:lpstr>
      <vt:lpstr>Balloons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HP</dc:creator>
  <dc:description>9Slide.vn</dc:description>
  <cp:lastModifiedBy>9Slide</cp:lastModifiedBy>
  <cp:revision>336</cp:revision>
  <cp:lastPrinted>1601-01-01T00:00:00Z</cp:lastPrinted>
  <dcterms:created xsi:type="dcterms:W3CDTF">2009-01-21T02:33:19Z</dcterms:created>
  <dcterms:modified xsi:type="dcterms:W3CDTF">2021-10-19T13:55:59Z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