
<file path=[Content_Types].xml><?xml version="1.0" encoding="utf-8"?>
<Types xmlns="http://schemas.openxmlformats.org/package/2006/content-types">
  <Default Extension="png" ContentType="image/png"/>
  <Default Extension="mp3" ContentType="audio/unknown"/>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5"/>
  </p:notesMasterIdLst>
  <p:sldIdLst>
    <p:sldId id="256" r:id="rId4"/>
    <p:sldId id="264" r:id="rId5"/>
    <p:sldId id="271" r:id="rId6"/>
    <p:sldId id="272" r:id="rId7"/>
    <p:sldId id="273" r:id="rId8"/>
    <p:sldId id="274" r:id="rId9"/>
    <p:sldId id="275" r:id="rId10"/>
    <p:sldId id="278" r:id="rId11"/>
    <p:sldId id="276" r:id="rId12"/>
    <p:sldId id="279" r:id="rId13"/>
    <p:sldId id="27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CC3300"/>
    <a:srgbClr val="008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07" autoAdjust="0"/>
    <p:restoredTop sz="93950" autoAdjust="0"/>
  </p:normalViewPr>
  <p:slideViewPr>
    <p:cSldViewPr snapToGrid="0">
      <p:cViewPr>
        <p:scale>
          <a:sx n="59" d="100"/>
          <a:sy n="59" d="100"/>
        </p:scale>
        <p:origin x="-1236" y="-21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t>02/07/2021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Thầy</a:t>
            </a:r>
            <a:r>
              <a:rPr lang="en-US" altLang="zh-CN" baseline="0" dirty="0" smtClean="0"/>
              <a:t> </a:t>
            </a:r>
            <a:r>
              <a:rPr lang="en-US" altLang="zh-CN" baseline="0" dirty="0" err="1" smtClean="0"/>
              <a:t>cô</a:t>
            </a:r>
            <a:r>
              <a:rPr lang="en-US" altLang="zh-CN" baseline="0" dirty="0" smtClean="0"/>
              <a:t> </a:t>
            </a:r>
            <a:r>
              <a:rPr lang="en-US" altLang="zh-CN" baseline="0" dirty="0" err="1" smtClean="0"/>
              <a:t>gõ</a:t>
            </a:r>
            <a:r>
              <a:rPr lang="en-US" altLang="zh-CN" baseline="0" dirty="0" smtClean="0"/>
              <a:t> </a:t>
            </a:r>
            <a:r>
              <a:rPr lang="en-US" altLang="zh-CN" baseline="0" dirty="0" err="1" smtClean="0"/>
              <a:t>mục</a:t>
            </a:r>
            <a:r>
              <a:rPr lang="en-US" altLang="zh-CN" baseline="0" dirty="0" smtClean="0"/>
              <a:t> </a:t>
            </a:r>
            <a:r>
              <a:rPr lang="en-US" altLang="zh-CN" baseline="0" dirty="0" err="1" smtClean="0"/>
              <a:t>tiêu</a:t>
            </a:r>
            <a:r>
              <a:rPr lang="en-US" altLang="zh-CN" baseline="0" dirty="0" smtClean="0"/>
              <a:t> </a:t>
            </a:r>
            <a:r>
              <a:rPr lang="en-US" altLang="zh-CN" baseline="0" dirty="0" err="1" smtClean="0"/>
              <a:t>theo</a:t>
            </a:r>
            <a:r>
              <a:rPr lang="en-US" altLang="zh-CN" baseline="0" dirty="0" smtClean="0"/>
              <a:t> </a:t>
            </a:r>
            <a:r>
              <a:rPr lang="en-US" altLang="zh-CN" baseline="0" dirty="0" err="1" smtClean="0"/>
              <a:t>bài</a:t>
            </a:r>
            <a:r>
              <a:rPr lang="en-US" altLang="zh-CN" baseline="0" dirty="0" smtClean="0"/>
              <a:t> </a:t>
            </a:r>
            <a:r>
              <a:rPr lang="en-US" altLang="zh-CN" baseline="0" dirty="0" err="1" smtClean="0"/>
              <a:t>giảng</a:t>
            </a:r>
            <a:r>
              <a:rPr lang="en-US" altLang="zh-CN" baseline="0" dirty="0" smtClean="0"/>
              <a:t> </a:t>
            </a:r>
            <a:r>
              <a:rPr lang="en-US" altLang="zh-CN" baseline="0" dirty="0" err="1" smtClean="0"/>
              <a:t>của</a:t>
            </a:r>
            <a:r>
              <a:rPr lang="en-US" altLang="zh-CN" baseline="0" dirty="0" smtClean="0"/>
              <a:t> </a:t>
            </a:r>
            <a:r>
              <a:rPr lang="en-US" altLang="zh-CN" baseline="0" dirty="0" err="1" smtClean="0"/>
              <a:t>mình</a:t>
            </a:r>
            <a:r>
              <a:rPr lang="en-US" altLang="zh-CN" baseline="0" dirty="0" smtClean="0"/>
              <a:t> </a:t>
            </a:r>
            <a:r>
              <a:rPr lang="en-US" altLang="zh-CN" baseline="0" dirty="0" err="1" smtClean="0"/>
              <a:t>vào</a:t>
            </a:r>
            <a:r>
              <a:rPr lang="en-US" altLang="zh-CN" baseline="0" dirty="0" smtClean="0"/>
              <a:t> ô text</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3476701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02/07/2021</a:t>
            </a:fld>
            <a:endParaRPr lang="en-US"/>
          </a:p>
        </p:txBody>
      </p:sp>
      <p:sp>
        <p:nvSpPr>
          <p:cNvPr id="5" name="Footer Placeholder 4">
            <a:extLst>
              <a:ext uri="{FF2B5EF4-FFF2-40B4-BE49-F238E27FC236}">
                <a16:creationId xmlns=""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t>02/07/2021</a:t>
            </a:fld>
            <a:endParaRPr lang="en-US"/>
          </a:p>
        </p:txBody>
      </p:sp>
      <p:sp>
        <p:nvSpPr>
          <p:cNvPr id="5" name="Footer Placeholder 4">
            <a:extLst>
              <a:ext uri="{FF2B5EF4-FFF2-40B4-BE49-F238E27FC236}">
                <a16:creationId xmlns=""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t>02/07/2021</a:t>
            </a:fld>
            <a:endParaRPr lang="en-US"/>
          </a:p>
        </p:txBody>
      </p:sp>
      <p:sp>
        <p:nvSpPr>
          <p:cNvPr id="5" name="Footer Placeholder 4">
            <a:extLst>
              <a:ext uri="{FF2B5EF4-FFF2-40B4-BE49-F238E27FC236}">
                <a16:creationId xmlns=""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02/07/2021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607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02/07/2021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456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02/07/2021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0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02/07/2021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711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02/07/2021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05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02/07/2021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46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02/07/2021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283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02/07/2021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57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02/07/2021</a:t>
            </a:fld>
            <a:endParaRPr lang="en-US"/>
          </a:p>
        </p:txBody>
      </p:sp>
      <p:sp>
        <p:nvSpPr>
          <p:cNvPr id="5" name="Footer Placeholder 4">
            <a:extLst>
              <a:ext uri="{FF2B5EF4-FFF2-40B4-BE49-F238E27FC236}">
                <a16:creationId xmlns=""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02/07/2021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960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02/07/2021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101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02/07/2021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01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02/07/2021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02/07/2021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02/07/2021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02/07/2021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02/07/2021</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02/07/2021</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02/07/2021</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t>02/07/2021</a:t>
            </a:fld>
            <a:endParaRPr lang="en-US"/>
          </a:p>
        </p:txBody>
      </p:sp>
      <p:sp>
        <p:nvSpPr>
          <p:cNvPr id="5" name="Footer Placeholder 4">
            <a:extLst>
              <a:ext uri="{FF2B5EF4-FFF2-40B4-BE49-F238E27FC236}">
                <a16:creationId xmlns=""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02/07/2021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02/07/2021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02/07/2021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02/07/2021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t>02/07/2021</a:t>
            </a:fld>
            <a:endParaRPr lang="en-US"/>
          </a:p>
        </p:txBody>
      </p:sp>
      <p:sp>
        <p:nvSpPr>
          <p:cNvPr id="6" name="Footer Placeholder 5">
            <a:extLst>
              <a:ext uri="{FF2B5EF4-FFF2-40B4-BE49-F238E27FC236}">
                <a16:creationId xmlns=""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t>02/07/2021</a:t>
            </a:fld>
            <a:endParaRPr lang="en-US"/>
          </a:p>
        </p:txBody>
      </p:sp>
      <p:sp>
        <p:nvSpPr>
          <p:cNvPr id="8" name="Footer Placeholder 7">
            <a:extLst>
              <a:ext uri="{FF2B5EF4-FFF2-40B4-BE49-F238E27FC236}">
                <a16:creationId xmlns=""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t>02/07/2021</a:t>
            </a:fld>
            <a:endParaRPr lang="en-US"/>
          </a:p>
        </p:txBody>
      </p:sp>
      <p:sp>
        <p:nvSpPr>
          <p:cNvPr id="4" name="Footer Placeholder 3">
            <a:extLst>
              <a:ext uri="{FF2B5EF4-FFF2-40B4-BE49-F238E27FC236}">
                <a16:creationId xmlns=""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t>02/07/2021</a:t>
            </a:fld>
            <a:endParaRPr lang="en-US"/>
          </a:p>
        </p:txBody>
      </p:sp>
      <p:sp>
        <p:nvSpPr>
          <p:cNvPr id="3" name="Footer Placeholder 2">
            <a:extLst>
              <a:ext uri="{FF2B5EF4-FFF2-40B4-BE49-F238E27FC236}">
                <a16:creationId xmlns=""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t>02/07/2021</a:t>
            </a:fld>
            <a:endParaRPr lang="en-US"/>
          </a:p>
        </p:txBody>
      </p:sp>
      <p:sp>
        <p:nvSpPr>
          <p:cNvPr id="6" name="Footer Placeholder 5">
            <a:extLst>
              <a:ext uri="{FF2B5EF4-FFF2-40B4-BE49-F238E27FC236}">
                <a16:creationId xmlns=""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t>02/07/2021</a:t>
            </a:fld>
            <a:endParaRPr lang="en-US"/>
          </a:p>
        </p:txBody>
      </p:sp>
      <p:sp>
        <p:nvSpPr>
          <p:cNvPr id="6" name="Footer Placeholder 5">
            <a:extLst>
              <a:ext uri="{FF2B5EF4-FFF2-40B4-BE49-F238E27FC236}">
                <a16:creationId xmlns=""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02/07/2021</a:t>
            </a:fld>
            <a:endParaRPr lang="en-US"/>
          </a:p>
        </p:txBody>
      </p:sp>
      <p:sp>
        <p:nvSpPr>
          <p:cNvPr id="5" name="Footer Placeholder 4">
            <a:extLst>
              <a:ext uri="{FF2B5EF4-FFF2-40B4-BE49-F238E27FC236}">
                <a16:creationId xmlns=""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pPr/>
              <a:t>02/07/2021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45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02/07/2021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3.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emf"/><Relationship Id="rId10" Type="http://schemas.openxmlformats.org/officeDocument/2006/relationships/image" Target="../media/image18.png"/><Relationship Id="rId4" Type="http://schemas.openxmlformats.org/officeDocument/2006/relationships/image" Target="../media/image12.emf"/><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2" name="Rectangle 1"/>
          <p:cNvSpPr/>
          <p:nvPr/>
        </p:nvSpPr>
        <p:spPr>
          <a:xfrm>
            <a:off x="3258171" y="2080798"/>
            <a:ext cx="5753498"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Ciel Cadena" panose="02000503000000020004" pitchFamily="2" charset="0"/>
              </a:rPr>
              <a:t>LUYỆN VIẾT ĐOẠN </a:t>
            </a:r>
          </a:p>
        </p:txBody>
      </p:sp>
      <p:sp>
        <p:nvSpPr>
          <p:cNvPr id="16" name="Text Box 1"/>
          <p:cNvSpPr txBox="1"/>
          <p:nvPr/>
        </p:nvSpPr>
        <p:spPr>
          <a:xfrm>
            <a:off x="2921001" y="6423606"/>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rPr>
              <a:t>Bản</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quyền</a:t>
            </a:r>
            <a:r>
              <a:rPr lang="en-US" dirty="0">
                <a:ln w="9525" cmpd="sng">
                  <a:noFill/>
                  <a:prstDash val="solid"/>
                </a:ln>
                <a:solidFill>
                  <a:srgbClr val="002060"/>
                </a:solidFill>
                <a:effectLst>
                  <a:glow rad="38100">
                    <a:srgbClr val="5B9BD5">
                      <a:alpha val="40000"/>
                    </a:srgbClr>
                  </a:glow>
                </a:effectLst>
              </a:rPr>
              <a:t> </a:t>
            </a:r>
            <a:r>
              <a:rPr lang="en-US" dirty="0" smtClean="0">
                <a:ln w="9525" cmpd="sng">
                  <a:noFill/>
                  <a:prstDash val="solid"/>
                </a:ln>
                <a:solidFill>
                  <a:srgbClr val="002060"/>
                </a:solidFill>
                <a:effectLst>
                  <a:glow rad="38100">
                    <a:srgbClr val="5B9BD5">
                      <a:alpha val="40000"/>
                    </a:srgbClr>
                  </a:glow>
                </a:effectLst>
              </a:rPr>
              <a:t>: </a:t>
            </a:r>
            <a:r>
              <a:rPr lang="en-US" dirty="0">
                <a:ln w="9525" cmpd="sng">
                  <a:noFill/>
                  <a:prstDash val="solid"/>
                </a:ln>
                <a:solidFill>
                  <a:srgbClr val="002060"/>
                </a:solidFill>
                <a:effectLst>
                  <a:glow rad="38100">
                    <a:srgbClr val="5B9BD5">
                      <a:alpha val="40000"/>
                    </a:srgbClr>
                  </a:glow>
                </a:effectLst>
              </a:rPr>
              <a:t>FB </a:t>
            </a:r>
            <a:r>
              <a:rPr lang="en-US" dirty="0" err="1" smtClean="0">
                <a:ln w="9525" cmpd="sng">
                  <a:noFill/>
                  <a:prstDash val="solid"/>
                </a:ln>
                <a:solidFill>
                  <a:srgbClr val="002060"/>
                </a:solidFill>
                <a:effectLst>
                  <a:glow rad="38100">
                    <a:srgbClr val="5B9BD5">
                      <a:alpha val="40000"/>
                    </a:srgbClr>
                  </a:glow>
                </a:effectLst>
              </a:rPr>
              <a:t>Đặng</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Nhật</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Linh</a:t>
            </a:r>
            <a:r>
              <a:rPr lang="en-US" dirty="0">
                <a:ln w="9525" cmpd="sng">
                  <a:noFill/>
                  <a:prstDash val="solid"/>
                </a:ln>
                <a:solidFill>
                  <a:srgbClr val="002060"/>
                </a:solidFill>
                <a:effectLst>
                  <a:glow rad="38100">
                    <a:srgbClr val="5B9BD5">
                      <a:alpha val="40000"/>
                    </a:srgbClr>
                  </a:glow>
                </a:effectLst>
              </a:rPr>
              <a:t>- https://www.facebook.com/nhat.linh.3557440</a:t>
            </a:r>
          </a:p>
        </p:txBody>
      </p:sp>
      <p:sp>
        <p:nvSpPr>
          <p:cNvPr id="17" name="文本框 22">
            <a:extLst>
              <a:ext uri="{FF2B5EF4-FFF2-40B4-BE49-F238E27FC236}">
                <a16:creationId xmlns="" xmlns:a16="http://schemas.microsoft.com/office/drawing/2014/main" id="{8E852256-A333-49D6-ADCD-2215C66790B1}"/>
              </a:ext>
            </a:extLst>
          </p:cNvPr>
          <p:cNvSpPr txBox="1"/>
          <p:nvPr/>
        </p:nvSpPr>
        <p:spPr>
          <a:xfrm>
            <a:off x="4889721" y="3202559"/>
            <a:ext cx="3548426" cy="1754326"/>
          </a:xfrm>
          <a:prstGeom prst="rect">
            <a:avLst/>
          </a:prstGeom>
          <a:noFill/>
        </p:spPr>
        <p:txBody>
          <a:bodyPr wrap="square" rtlCol="0">
            <a:spAutoFit/>
          </a:bodyPr>
          <a:lstStyle/>
          <a:p>
            <a:r>
              <a:rPr lang="en-US" altLang="zh-CN" sz="5400" dirty="0" smtClean="0">
                <a:solidFill>
                  <a:srgbClr val="FF0000"/>
                </a:solidFill>
                <a:latin typeface="iCiel Cadena" panose="02000503000000020004" pitchFamily="2" charset="0"/>
                <a:ea typeface="思源黑体 CN Bold" panose="020B0800000000000000" pitchFamily="34" charset="-122"/>
              </a:rPr>
              <a:t>Tuần 16</a:t>
            </a:r>
          </a:p>
          <a:p>
            <a:endParaRPr lang="en-US" altLang="zh-CN" sz="5400" dirty="0" smtClean="0">
              <a:solidFill>
                <a:srgbClr val="FF0000"/>
              </a:solidFill>
              <a:latin typeface="iCiel Cadena" panose="02000503000000020004" pitchFamily="2" charset="0"/>
              <a:ea typeface="思源黑体 CN Bold" panose="020B0800000000000000" pitchFamily="34" charset="-122"/>
            </a:endParaRPr>
          </a:p>
        </p:txBody>
      </p:sp>
    </p:spTree>
    <p:extLst>
      <p:ext uri="{BB962C8B-B14F-4D97-AF65-F5344CB8AC3E}">
        <p14:creationId xmlns:p14="http://schemas.microsoft.com/office/powerpoint/2010/main" val="2232845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16" presetClass="entr" presetSubtype="21" fill="hold" grpId="0"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6" repeatCount="indefinite" fill="hold" display="0">
                  <p:stCondLst>
                    <p:cond delay="indefinite"/>
                  </p:stCondLst>
                  <p:endCondLst>
                    <p:cond evt="onStopAudio" delay="0">
                      <p:tgtEl>
                        <p:sldTgt/>
                      </p:tgtEl>
                    </p:cond>
                  </p:endCondLst>
                </p:cTn>
                <p:tgtEl>
                  <p:spTgt spid="44"/>
                </p:tgtEl>
              </p:cMediaNode>
            </p:audio>
          </p:childTnLst>
        </p:cTn>
      </p:par>
    </p:tnLst>
    <p:bldLst>
      <p:bldP spid="2"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0842" y="1382360"/>
            <a:ext cx="11197390" cy="3323987"/>
          </a:xfrm>
          <a:prstGeom prst="rect">
            <a:avLst/>
          </a:prstGeom>
        </p:spPr>
        <p:txBody>
          <a:bodyPr wrap="square">
            <a:spAutoFit/>
          </a:bodyPr>
          <a:lstStyle/>
          <a:p>
            <a:pPr>
              <a:lnSpc>
                <a:spcPct val="150000"/>
              </a:lnSpc>
            </a:pPr>
            <a:r>
              <a:rPr lang="en-US" sz="2800" b="1" dirty="0">
                <a:solidFill>
                  <a:srgbClr val="002060"/>
                </a:solidFill>
                <a:latin typeface="Arial-Rounded" pitchFamily="34" charset="0"/>
                <a:ea typeface="Arial-Rounded" pitchFamily="34" charset="0"/>
                <a:cs typeface="Arial-Rounded" pitchFamily="34" charset="0"/>
              </a:rPr>
              <a:t> </a:t>
            </a:r>
            <a:r>
              <a:rPr lang="en-US" sz="2800" b="1" dirty="0" smtClean="0">
                <a:solidFill>
                  <a:srgbClr val="002060"/>
                </a:solidFill>
                <a:latin typeface="Arial-Rounded" pitchFamily="34" charset="0"/>
                <a:ea typeface="Arial-Rounded" pitchFamily="34" charset="0"/>
                <a:cs typeface="Arial-Rounded" pitchFamily="34" charset="0"/>
              </a:rPr>
              <a:t>          </a:t>
            </a:r>
            <a:r>
              <a:rPr lang="vi-VN" sz="2800" b="1" dirty="0" smtClean="0">
                <a:solidFill>
                  <a:srgbClr val="002060"/>
                </a:solidFill>
                <a:latin typeface="Arial-Rounded" pitchFamily="34" charset="0"/>
                <a:ea typeface="Arial-Rounded" pitchFamily="34" charset="0"/>
                <a:cs typeface="Arial-Rounded" pitchFamily="34" charset="0"/>
              </a:rPr>
              <a:t>Mỗi </a:t>
            </a:r>
            <a:r>
              <a:rPr lang="vi-VN" sz="2800" b="1" dirty="0">
                <a:solidFill>
                  <a:srgbClr val="002060"/>
                </a:solidFill>
                <a:latin typeface="Arial-Rounded" pitchFamily="34" charset="0"/>
                <a:ea typeface="Arial-Rounded" pitchFamily="34" charset="0"/>
                <a:cs typeface="Arial-Rounded" pitchFamily="34" charset="0"/>
              </a:rPr>
              <a:t>dịp Tết đến là cả gia đình em lại háo hức cùng nhau chuẩn bị đón Tết. </a:t>
            </a:r>
            <a:r>
              <a:rPr lang="en-US" sz="2800" b="1" dirty="0" smtClean="0">
                <a:solidFill>
                  <a:srgbClr val="002060"/>
                </a:solidFill>
                <a:latin typeface="Arial-Rounded" pitchFamily="34" charset="0"/>
                <a:ea typeface="Arial-Rounded" pitchFamily="34" charset="0"/>
                <a:cs typeface="Arial-Rounded" pitchFamily="34" charset="0"/>
              </a:rPr>
              <a:t>Em thường cùng</a:t>
            </a:r>
            <a:r>
              <a:rPr lang="vi-VN" sz="2800" b="1" dirty="0" smtClean="0">
                <a:solidFill>
                  <a:srgbClr val="002060"/>
                </a:solidFill>
                <a:latin typeface="Arial-Rounded" pitchFamily="34" charset="0"/>
                <a:ea typeface="Arial-Rounded" pitchFamily="34" charset="0"/>
                <a:cs typeface="Arial-Rounded" pitchFamily="34" charset="0"/>
              </a:rPr>
              <a:t> </a:t>
            </a:r>
            <a:r>
              <a:rPr lang="vi-VN" sz="2800" b="1" dirty="0">
                <a:solidFill>
                  <a:srgbClr val="002060"/>
                </a:solidFill>
                <a:latin typeface="Arial-Rounded" pitchFamily="34" charset="0"/>
                <a:ea typeface="Arial-Rounded" pitchFamily="34" charset="0"/>
                <a:cs typeface="Arial-Rounded" pitchFamily="34" charset="0"/>
              </a:rPr>
              <a:t>mẹ </a:t>
            </a:r>
            <a:r>
              <a:rPr lang="vi-VN" sz="2800" b="1" dirty="0" smtClean="0">
                <a:solidFill>
                  <a:srgbClr val="002060"/>
                </a:solidFill>
                <a:latin typeface="Arial-Rounded" pitchFamily="34" charset="0"/>
                <a:ea typeface="Arial-Rounded" pitchFamily="34" charset="0"/>
                <a:cs typeface="Arial-Rounded" pitchFamily="34" charset="0"/>
              </a:rPr>
              <a:t>đi </a:t>
            </a:r>
            <a:r>
              <a:rPr lang="vi-VN" sz="2800" b="1" dirty="0">
                <a:solidFill>
                  <a:srgbClr val="002060"/>
                </a:solidFill>
                <a:latin typeface="Arial-Rounded" pitchFamily="34" charset="0"/>
                <a:ea typeface="Arial-Rounded" pitchFamily="34" charset="0"/>
                <a:cs typeface="Arial-Rounded" pitchFamily="34" charset="0"/>
              </a:rPr>
              <a:t>chợ để mua sắm đồ cho ngày tết</a:t>
            </a:r>
            <a:r>
              <a:rPr lang="en-US" sz="2800" b="1" dirty="0">
                <a:solidFill>
                  <a:srgbClr val="002060"/>
                </a:solidFill>
                <a:latin typeface="Arial-Rounded" pitchFamily="34" charset="0"/>
                <a:ea typeface="Arial-Rounded" pitchFamily="34" charset="0"/>
                <a:cs typeface="Arial-Rounded" pitchFamily="34" charset="0"/>
              </a:rPr>
              <a:t> như: </a:t>
            </a:r>
            <a:r>
              <a:rPr lang="vi-VN" sz="2800" b="1" dirty="0">
                <a:solidFill>
                  <a:srgbClr val="002060"/>
                </a:solidFill>
                <a:latin typeface="Arial-Rounded" pitchFamily="34" charset="0"/>
                <a:ea typeface="Arial-Rounded" pitchFamily="34" charset="0"/>
                <a:cs typeface="Arial-Rounded" pitchFamily="34" charset="0"/>
              </a:rPr>
              <a:t>hoa quả, bánh kẹo, quần áo</a:t>
            </a:r>
            <a:r>
              <a:rPr lang="en-US" sz="2800" b="1" dirty="0">
                <a:solidFill>
                  <a:srgbClr val="002060"/>
                </a:solidFill>
                <a:latin typeface="Arial-Rounded" pitchFamily="34" charset="0"/>
                <a:ea typeface="Arial-Rounded" pitchFamily="34" charset="0"/>
                <a:cs typeface="Arial-Rounded" pitchFamily="34" charset="0"/>
              </a:rPr>
              <a:t> mới</a:t>
            </a:r>
            <a:r>
              <a:rPr lang="vi-VN" sz="2800" b="1" dirty="0">
                <a:solidFill>
                  <a:srgbClr val="002060"/>
                </a:solidFill>
                <a:latin typeface="Arial-Rounded" pitchFamily="34" charset="0"/>
                <a:ea typeface="Arial-Rounded" pitchFamily="34" charset="0"/>
                <a:cs typeface="Arial-Rounded" pitchFamily="34" charset="0"/>
              </a:rPr>
              <a:t>… </a:t>
            </a:r>
            <a:r>
              <a:rPr lang="en-US" sz="2800" b="1" dirty="0" smtClean="0">
                <a:solidFill>
                  <a:srgbClr val="002060"/>
                </a:solidFill>
                <a:latin typeface="Arial-Rounded" pitchFamily="34" charset="0"/>
                <a:ea typeface="Arial-Rounded" pitchFamily="34" charset="0"/>
                <a:cs typeface="Arial-Rounded" pitchFamily="34" charset="0"/>
              </a:rPr>
              <a:t> Đi chợ  về, em lấy cùng chị gái giúp mẹ rửa sạch hoa quả. Sau đó hai chị em bày bánh kẹo ra bàn để </a:t>
            </a:r>
            <a:r>
              <a:rPr lang="en-US" sz="2800" b="1" smtClean="0">
                <a:solidFill>
                  <a:srgbClr val="002060"/>
                </a:solidFill>
                <a:latin typeface="Arial-Rounded" pitchFamily="34" charset="0"/>
                <a:ea typeface="Arial-Rounded" pitchFamily="34" charset="0"/>
                <a:cs typeface="Arial-Rounded" pitchFamily="34" charset="0"/>
              </a:rPr>
              <a:t>tiếp khách</a:t>
            </a:r>
            <a:r>
              <a:rPr lang="en-US" sz="2800" b="1" dirty="0" smtClean="0">
                <a:solidFill>
                  <a:srgbClr val="002060"/>
                </a:solidFill>
                <a:latin typeface="Arial-Rounded" pitchFamily="34" charset="0"/>
                <a:ea typeface="Arial-Rounded" pitchFamily="34" charset="0"/>
                <a:cs typeface="Arial-Rounded" pitchFamily="34" charset="0"/>
              </a:rPr>
              <a:t>. Được </a:t>
            </a:r>
            <a:r>
              <a:rPr lang="en-US" sz="2800" b="1" dirty="0">
                <a:solidFill>
                  <a:srgbClr val="002060"/>
                </a:solidFill>
                <a:latin typeface="Arial-Rounded" pitchFamily="34" charset="0"/>
                <a:ea typeface="Arial-Rounded" pitchFamily="34" charset="0"/>
                <a:cs typeface="Arial-Rounded" pitchFamily="34" charset="0"/>
              </a:rPr>
              <a:t>cùng cả nhà chuẩn bị đón tết như vậy, em rất vui.</a:t>
            </a:r>
            <a:r>
              <a:rPr lang="vi-VN" sz="2800" b="1" dirty="0">
                <a:solidFill>
                  <a:srgbClr val="002060"/>
                </a:solidFill>
                <a:latin typeface="Arial-Rounded" pitchFamily="34" charset="0"/>
                <a:ea typeface="Arial-Rounded" pitchFamily="34" charset="0"/>
                <a:cs typeface="Arial-Rounded" pitchFamily="34" charset="0"/>
              </a:rPr>
              <a:t> </a:t>
            </a:r>
            <a:endParaRPr lang="en-US" sz="2800" b="1" dirty="0">
              <a:solidFill>
                <a:srgbClr val="002060"/>
              </a:solidFill>
              <a:latin typeface="Arial-Rounded" pitchFamily="34" charset="0"/>
              <a:ea typeface="Arial-Rounded" pitchFamily="34" charset="0"/>
              <a:cs typeface="Arial-Rounded" pitchFamily="34" charset="0"/>
            </a:endParaRPr>
          </a:p>
        </p:txBody>
      </p:sp>
      <p:sp>
        <p:nvSpPr>
          <p:cNvPr id="3" name="矩形: 一个圆顶角，剪去另一个顶角 8">
            <a:extLst>
              <a:ext uri="{FF2B5EF4-FFF2-40B4-BE49-F238E27FC236}">
                <a16:creationId xmlns:a16="http://schemas.microsoft.com/office/drawing/2014/main" xmlns="" id="{F46735CD-E9B0-4C59-942F-AF2537A219B6}"/>
              </a:ext>
            </a:extLst>
          </p:cNvPr>
          <p:cNvSpPr/>
          <p:nvPr/>
        </p:nvSpPr>
        <p:spPr>
          <a:xfrm>
            <a:off x="228597" y="1190530"/>
            <a:ext cx="11450055" cy="3515817"/>
          </a:xfrm>
          <a:prstGeom prst="snipRoundRect">
            <a:avLst/>
          </a:prstGeom>
          <a:solidFill>
            <a:schemeClr val="bg1">
              <a:alpha val="16000"/>
            </a:schemeClr>
          </a:solidFill>
          <a:ln w="76200">
            <a:solidFill>
              <a:srgbClr val="5BBE97"/>
            </a:solidFill>
          </a:ln>
          <a:effectLst>
            <a:outerShdw blurRad="279400" dist="101600" dir="7200000" sx="101000" sy="101000" algn="t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 name="图片 5"/>
          <p:cNvPicPr>
            <a:picLocks noChangeAspect="1"/>
          </p:cNvPicPr>
          <p:nvPr/>
        </p:nvPicPr>
        <p:blipFill rotWithShape="1">
          <a:blip r:embed="rId2" cstate="print">
            <a:extLst>
              <a:ext uri="{28A0092B-C50C-407E-A947-70E740481C1C}">
                <a14:useLocalDpi xmlns:a14="http://schemas.microsoft.com/office/drawing/2010/main" val="0"/>
              </a:ext>
            </a:extLst>
          </a:blip>
          <a:srcRect t="26626" b="33866"/>
          <a:stretch/>
        </p:blipFill>
        <p:spPr>
          <a:xfrm>
            <a:off x="4541837" y="5229727"/>
            <a:ext cx="5931736" cy="1628273"/>
          </a:xfrm>
          <a:prstGeom prst="rect">
            <a:avLst/>
          </a:prstGeom>
        </p:spPr>
      </p:pic>
    </p:spTree>
    <p:extLst>
      <p:ext uri="{BB962C8B-B14F-4D97-AF65-F5344CB8AC3E}">
        <p14:creationId xmlns:p14="http://schemas.microsoft.com/office/powerpoint/2010/main" val="184421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16" name="TextBox 15">
            <a:extLst>
              <a:ext uri="{FF2B5EF4-FFF2-40B4-BE49-F238E27FC236}">
                <a16:creationId xmlns="" xmlns:a16="http://schemas.microsoft.com/office/drawing/2014/main" id="{305C553B-76D6-40C2-9444-290FF0CAAE6A}"/>
              </a:ext>
            </a:extLst>
          </p:cNvPr>
          <p:cNvSpPr txBox="1"/>
          <p:nvPr/>
        </p:nvSpPr>
        <p:spPr>
          <a:xfrm>
            <a:off x="2279189" y="2495262"/>
            <a:ext cx="7633146" cy="1569660"/>
          </a:xfrm>
          <a:prstGeom prst="rect">
            <a:avLst/>
          </a:prstGeom>
          <a:noFill/>
        </p:spPr>
        <p:txBody>
          <a:bodyPr wrap="square" rtlCol="0">
            <a:spAutoFit/>
          </a:bodyPr>
          <a:lstStyle/>
          <a:p>
            <a:pPr algn="ctr">
              <a:lnSpc>
                <a:spcPct val="150000"/>
              </a:lnSpc>
            </a:pPr>
            <a:r>
              <a:rPr lang="en-US" sz="3200" dirty="0" err="1">
                <a:solidFill>
                  <a:srgbClr val="FF0000"/>
                </a:solidFill>
                <a:latin typeface="iCiel Crocante" panose="02000000000000000000" pitchFamily="2" charset="0"/>
              </a:rPr>
              <a:t>Tạm</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biệt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và</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hẹn</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gặp</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lại</a:t>
            </a:r>
            <a:r>
              <a:rPr lang="en-US" sz="3200" dirty="0">
                <a:solidFill>
                  <a:srgbClr val="FF0000"/>
                </a:solidFill>
                <a:latin typeface="iCiel Crocante" panose="02000000000000000000" pitchFamily="2" charset="0"/>
              </a:rPr>
              <a:t> </a:t>
            </a:r>
          </a:p>
          <a:p>
            <a:pPr algn="ctr">
              <a:lnSpc>
                <a:spcPct val="150000"/>
              </a:lnSpc>
            </a:pPr>
            <a:r>
              <a:rPr lang="en-US" sz="3200" dirty="0" err="1">
                <a:solidFill>
                  <a:srgbClr val="FF0000"/>
                </a:solidFill>
                <a:latin typeface="iCiel Crocante" panose="02000000000000000000" pitchFamily="2" charset="0"/>
              </a:rPr>
              <a:t>các</a:t>
            </a:r>
            <a:r>
              <a:rPr lang="en-US" sz="3200" dirty="0">
                <a:solidFill>
                  <a:srgbClr val="FF0000"/>
                </a:solidFill>
                <a:latin typeface="iCiel Crocante" panose="02000000000000000000" pitchFamily="2" charset="0"/>
              </a:rPr>
              <a:t> con </a:t>
            </a:r>
            <a:r>
              <a:rPr lang="en-US" sz="3200" dirty="0" err="1">
                <a:solidFill>
                  <a:srgbClr val="FF0000"/>
                </a:solidFill>
                <a:latin typeface="iCiel Crocante" panose="02000000000000000000" pitchFamily="2" charset="0"/>
              </a:rPr>
              <a:t>vào</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những</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tiết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học</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sau</a:t>
            </a:r>
            <a:r>
              <a:rPr lang="en-US" sz="3200" dirty="0">
                <a:solidFill>
                  <a:srgbClr val="FF0000"/>
                </a:solidFill>
                <a:latin typeface="iCiel Crocante" panose="02000000000000000000" pitchFamily="2" charset="0"/>
              </a:rPr>
              <a:t>!</a:t>
            </a:r>
          </a:p>
        </p:txBody>
      </p:sp>
      <p:sp>
        <p:nvSpPr>
          <p:cNvPr id="17" name="Text Box 1"/>
          <p:cNvSpPr txBox="1"/>
          <p:nvPr/>
        </p:nvSpPr>
        <p:spPr>
          <a:xfrm>
            <a:off x="2921001" y="6554232"/>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rPr>
              <a:t>Bản</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quyền</a:t>
            </a:r>
            <a:r>
              <a:rPr lang="en-US" dirty="0">
                <a:ln w="9525" cmpd="sng">
                  <a:noFill/>
                  <a:prstDash val="solid"/>
                </a:ln>
                <a:solidFill>
                  <a:srgbClr val="002060"/>
                </a:solidFill>
                <a:effectLst>
                  <a:glow rad="38100">
                    <a:srgbClr val="5B9BD5">
                      <a:alpha val="40000"/>
                    </a:srgbClr>
                  </a:glow>
                </a:effectLst>
              </a:rPr>
              <a:t> </a:t>
            </a:r>
            <a:r>
              <a:rPr lang="en-US" dirty="0" smtClean="0">
                <a:ln w="9525" cmpd="sng">
                  <a:noFill/>
                  <a:prstDash val="solid"/>
                </a:ln>
                <a:solidFill>
                  <a:srgbClr val="002060"/>
                </a:solidFill>
                <a:effectLst>
                  <a:glow rad="38100">
                    <a:srgbClr val="5B9BD5">
                      <a:alpha val="40000"/>
                    </a:srgbClr>
                  </a:glow>
                </a:effectLst>
              </a:rPr>
              <a:t>: </a:t>
            </a:r>
            <a:r>
              <a:rPr lang="en-US" dirty="0">
                <a:ln w="9525" cmpd="sng">
                  <a:noFill/>
                  <a:prstDash val="solid"/>
                </a:ln>
                <a:solidFill>
                  <a:srgbClr val="002060"/>
                </a:solidFill>
                <a:effectLst>
                  <a:glow rad="38100">
                    <a:srgbClr val="5B9BD5">
                      <a:alpha val="40000"/>
                    </a:srgbClr>
                  </a:glow>
                </a:effectLst>
              </a:rPr>
              <a:t>FB </a:t>
            </a:r>
            <a:r>
              <a:rPr lang="en-US" dirty="0" err="1" smtClean="0">
                <a:ln w="9525" cmpd="sng">
                  <a:noFill/>
                  <a:prstDash val="solid"/>
                </a:ln>
                <a:solidFill>
                  <a:srgbClr val="002060"/>
                </a:solidFill>
                <a:effectLst>
                  <a:glow rad="38100">
                    <a:srgbClr val="5B9BD5">
                      <a:alpha val="40000"/>
                    </a:srgbClr>
                  </a:glow>
                </a:effectLst>
              </a:rPr>
              <a:t>Đặng</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Nhật</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Linh</a:t>
            </a:r>
            <a:r>
              <a:rPr lang="en-US" dirty="0">
                <a:ln w="9525" cmpd="sng">
                  <a:noFill/>
                  <a:prstDash val="solid"/>
                </a:ln>
                <a:solidFill>
                  <a:srgbClr val="002060"/>
                </a:solidFill>
                <a:effectLst>
                  <a:glow rad="38100">
                    <a:srgbClr val="5B9BD5">
                      <a:alpha val="40000"/>
                    </a:srgbClr>
                  </a:glow>
                </a:effectLst>
              </a:rPr>
              <a:t>- https://www.facebook.com/nhat.linh.3557440</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6"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44"/>
                </p:tgtEl>
              </p:cMediaNode>
            </p:audio>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0632266" y="4754460"/>
            <a:ext cx="1504954" cy="2079337"/>
          </a:xfrm>
          <a:prstGeom prst="rect">
            <a:avLst/>
          </a:prstGeom>
          <a:noFill/>
          <a:ln w="9525">
            <a:noFill/>
          </a:ln>
        </p:spPr>
      </p:pic>
      <p:sp>
        <p:nvSpPr>
          <p:cNvPr id="24" name="文本框 22">
            <a:extLst>
              <a:ext uri="{FF2B5EF4-FFF2-40B4-BE49-F238E27FC236}">
                <a16:creationId xmlns="" xmlns:a16="http://schemas.microsoft.com/office/drawing/2014/main" id="{8E852256-A333-49D6-ADCD-2215C66790B1}"/>
              </a:ext>
            </a:extLst>
          </p:cNvPr>
          <p:cNvSpPr txBox="1"/>
          <p:nvPr/>
        </p:nvSpPr>
        <p:spPr>
          <a:xfrm>
            <a:off x="4824944" y="142973"/>
            <a:ext cx="3196314" cy="923330"/>
          </a:xfrm>
          <a:prstGeom prst="rect">
            <a:avLst/>
          </a:prstGeom>
          <a:noFill/>
        </p:spPr>
        <p:txBody>
          <a:bodyPr wrap="square" rtlCol="0">
            <a:spAutoFit/>
          </a:bodyPr>
          <a:lstStyle/>
          <a:p>
            <a:r>
              <a:rPr lang="en-US" altLang="zh-CN" sz="5400" dirty="0" err="1">
                <a:solidFill>
                  <a:srgbClr val="FF0000"/>
                </a:solidFill>
                <a:latin typeface="iCiel Cadena" panose="02000503000000020004" pitchFamily="2" charset="0"/>
                <a:ea typeface="思源黑体 CN Bold" panose="020B0800000000000000" pitchFamily="34" charset="-122"/>
              </a:rPr>
              <a:t>Mục</a:t>
            </a:r>
            <a:r>
              <a:rPr lang="en-US" altLang="zh-CN" sz="5400" dirty="0">
                <a:solidFill>
                  <a:srgbClr val="FF0000"/>
                </a:solidFill>
                <a:latin typeface="iCiel Cadena" panose="02000503000000020004" pitchFamily="2" charset="0"/>
                <a:ea typeface="思源黑体 CN Bold" panose="020B0800000000000000" pitchFamily="34" charset="-122"/>
              </a:rPr>
              <a:t> </a:t>
            </a:r>
            <a:r>
              <a:rPr lang="en-US" altLang="zh-CN" sz="5400" dirty="0" err="1">
                <a:solidFill>
                  <a:srgbClr val="FF0000"/>
                </a:solidFill>
                <a:latin typeface="iCiel Cadena" panose="02000503000000020004" pitchFamily="2" charset="0"/>
                <a:ea typeface="思源黑体 CN Bold" panose="020B0800000000000000" pitchFamily="34" charset="-122"/>
              </a:rPr>
              <a:t>tiêu</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grpSp>
        <p:nvGrpSpPr>
          <p:cNvPr id="2" name="Group 1">
            <a:extLst>
              <a:ext uri="{FF2B5EF4-FFF2-40B4-BE49-F238E27FC236}">
                <a16:creationId xmlns="" xmlns:a16="http://schemas.microsoft.com/office/drawing/2014/main" id="{AC28F713-904E-4259-9070-57BE1EFD4B24}"/>
              </a:ext>
            </a:extLst>
          </p:cNvPr>
          <p:cNvGrpSpPr/>
          <p:nvPr/>
        </p:nvGrpSpPr>
        <p:grpSpPr>
          <a:xfrm>
            <a:off x="818941" y="1234742"/>
            <a:ext cx="10187293" cy="728068"/>
            <a:chOff x="774356" y="888444"/>
            <a:chExt cx="10187293" cy="728068"/>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 xmlns:a16="http://schemas.microsoft.com/office/drawing/2014/main" id="{14B26D2C-1BC9-4238-BC4C-795267AEDD6F}"/>
                </a:ext>
              </a:extLst>
            </p:cNvPr>
            <p:cNvSpPr txBox="1"/>
            <p:nvPr/>
          </p:nvSpPr>
          <p:spPr>
            <a:xfrm>
              <a:off x="2056569" y="1093292"/>
              <a:ext cx="8905080" cy="523220"/>
            </a:xfrm>
            <a:prstGeom prst="rect">
              <a:avLst/>
            </a:prstGeom>
            <a:noFill/>
          </p:spPr>
          <p:txBody>
            <a:bodyPr wrap="square" rtlCol="0">
              <a:spAutoFit/>
            </a:bodyPr>
            <a:lstStyle/>
            <a:p>
              <a:r>
                <a:rPr lang="en-US" sz="2800" b="1" dirty="0" smtClean="0">
                  <a:solidFill>
                    <a:srgbClr val="002060"/>
                  </a:solidFill>
                  <a:latin typeface="Arial-Rounded" pitchFamily="34" charset="0"/>
                  <a:ea typeface="Arial-Rounded" pitchFamily="34" charset="0"/>
                  <a:cs typeface="Arial-Rounded" pitchFamily="34" charset="0"/>
                </a:rPr>
                <a:t>Giáo viên ghi mục tiêu.</a:t>
              </a:r>
              <a:endParaRPr lang="en-US" sz="2800" b="1" dirty="0">
                <a:solidFill>
                  <a:srgbClr val="002060"/>
                </a:solidFill>
                <a:latin typeface="Arial-Rounded" pitchFamily="34" charset="0"/>
                <a:ea typeface="Arial-Rounded" pitchFamily="34" charset="0"/>
                <a:cs typeface="Arial-Rounded" pitchFamily="34" charset="0"/>
              </a:endParaRPr>
            </a:p>
          </p:txBody>
        </p:sp>
      </p:grpSp>
      <p:grpSp>
        <p:nvGrpSpPr>
          <p:cNvPr id="3" name="Group 2">
            <a:extLst>
              <a:ext uri="{FF2B5EF4-FFF2-40B4-BE49-F238E27FC236}">
                <a16:creationId xmlns="" xmlns:a16="http://schemas.microsoft.com/office/drawing/2014/main" id="{4C1EF139-4416-44FF-AC02-49D6B4DBE8EA}"/>
              </a:ext>
            </a:extLst>
          </p:cNvPr>
          <p:cNvGrpSpPr/>
          <p:nvPr/>
        </p:nvGrpSpPr>
        <p:grpSpPr>
          <a:xfrm>
            <a:off x="2312524" y="2788062"/>
            <a:ext cx="10209001" cy="755486"/>
            <a:chOff x="752655" y="2065203"/>
            <a:chExt cx="10209001" cy="755486"/>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 xmlns:a16="http://schemas.microsoft.com/office/drawing/2014/main" id="{D4F928FB-968A-4666-9173-178A617D7C9E}"/>
                </a:ext>
              </a:extLst>
            </p:cNvPr>
            <p:cNvSpPr txBox="1"/>
            <p:nvPr/>
          </p:nvSpPr>
          <p:spPr>
            <a:xfrm>
              <a:off x="2056576" y="2297469"/>
              <a:ext cx="8905080" cy="523220"/>
            </a:xfrm>
            <a:prstGeom prst="rect">
              <a:avLst/>
            </a:prstGeom>
            <a:noFill/>
          </p:spPr>
          <p:txBody>
            <a:bodyPr wrap="square" rtlCol="0">
              <a:spAutoFit/>
            </a:bodyPr>
            <a:lstStyle/>
            <a:p>
              <a:r>
                <a:rPr lang="en-US" sz="2800" b="1" dirty="0" smtClean="0">
                  <a:solidFill>
                    <a:srgbClr val="002060"/>
                  </a:solidFill>
                  <a:latin typeface="Arial-Rounded" pitchFamily="34" charset="0"/>
                  <a:ea typeface="Arial-Rounded" pitchFamily="34" charset="0"/>
                  <a:cs typeface="Arial-Rounded" pitchFamily="34" charset="0"/>
                </a:rPr>
                <a:t>Giáo viên ghi mục tiêu.</a:t>
              </a:r>
              <a:endParaRPr lang="en-US" sz="2800" b="1" dirty="0">
                <a:solidFill>
                  <a:srgbClr val="002060"/>
                </a:solidFill>
                <a:latin typeface="Arial-Rounded" pitchFamily="34" charset="0"/>
                <a:ea typeface="Arial-Rounded" pitchFamily="34" charset="0"/>
                <a:cs typeface="Arial-Rounded" pitchFamily="34" charset="0"/>
              </a:endParaRPr>
            </a:p>
          </p:txBody>
        </p:sp>
      </p:grpSp>
      <p:grpSp>
        <p:nvGrpSpPr>
          <p:cNvPr id="4" name="Group 3">
            <a:extLst>
              <a:ext uri="{FF2B5EF4-FFF2-40B4-BE49-F238E27FC236}">
                <a16:creationId xmlns="" xmlns:a16="http://schemas.microsoft.com/office/drawing/2014/main" id="{24926BE0-6FEB-4035-95CC-8282BD1C87A0}"/>
              </a:ext>
            </a:extLst>
          </p:cNvPr>
          <p:cNvGrpSpPr/>
          <p:nvPr/>
        </p:nvGrpSpPr>
        <p:grpSpPr>
          <a:xfrm>
            <a:off x="4086680" y="4306457"/>
            <a:ext cx="10210371" cy="714672"/>
            <a:chOff x="778314" y="3315253"/>
            <a:chExt cx="10210371" cy="714672"/>
          </a:xfrm>
        </p:grpSpPr>
        <p:grpSp>
          <p:nvGrpSpPr>
            <p:cNvPr id="23" name="Group 22"/>
            <p:cNvGrpSpPr/>
            <p:nvPr/>
          </p:nvGrpSpPr>
          <p:grpSpPr>
            <a:xfrm>
              <a:off x="778314" y="3315253"/>
              <a:ext cx="1085297" cy="714672"/>
              <a:chOff x="8317164" y="2100522"/>
              <a:chExt cx="1772914" cy="1393004"/>
            </a:xfrm>
          </p:grpSpPr>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7164" y="2100522"/>
                <a:ext cx="1772914" cy="1393004"/>
              </a:xfrm>
              <a:prstGeom prst="rect">
                <a:avLst/>
              </a:prstGeom>
            </p:spPr>
          </p:pic>
          <p:pic>
            <p:nvPicPr>
              <p:cNvPr id="19"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39363" y="2383789"/>
                <a:ext cx="560164" cy="826471"/>
              </a:xfrm>
              <a:prstGeom prst="rect">
                <a:avLst/>
              </a:prstGeom>
            </p:spPr>
          </p:pic>
          <p:pic>
            <p:nvPicPr>
              <p:cNvPr id="21" name="图片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2645" y="2582875"/>
                <a:ext cx="560786" cy="865560"/>
              </a:xfrm>
              <a:prstGeom prst="rect">
                <a:avLst/>
              </a:prstGeom>
            </p:spPr>
          </p:pic>
        </p:grpSp>
        <p:sp>
          <p:nvSpPr>
            <p:cNvPr id="35" name="TextBox 34">
              <a:extLst>
                <a:ext uri="{FF2B5EF4-FFF2-40B4-BE49-F238E27FC236}">
                  <a16:creationId xmlns="" xmlns:a16="http://schemas.microsoft.com/office/drawing/2014/main" id="{4EB37731-1288-4647-AC02-0AF79C340C8B}"/>
                </a:ext>
              </a:extLst>
            </p:cNvPr>
            <p:cNvSpPr txBox="1"/>
            <p:nvPr/>
          </p:nvSpPr>
          <p:spPr>
            <a:xfrm>
              <a:off x="2083605" y="3501646"/>
              <a:ext cx="8905080" cy="523220"/>
            </a:xfrm>
            <a:prstGeom prst="rect">
              <a:avLst/>
            </a:prstGeom>
            <a:noFill/>
          </p:spPr>
          <p:txBody>
            <a:bodyPr wrap="square" rtlCol="0">
              <a:spAutoFit/>
            </a:bodyPr>
            <a:lstStyle/>
            <a:p>
              <a:r>
                <a:rPr lang="en-US" sz="2800" b="1" dirty="0" smtClean="0">
                  <a:solidFill>
                    <a:srgbClr val="002060"/>
                  </a:solidFill>
                  <a:latin typeface="Arial-Rounded" pitchFamily="34" charset="0"/>
                  <a:ea typeface="Arial-Rounded" pitchFamily="34" charset="0"/>
                  <a:cs typeface="Arial-Rounded" pitchFamily="34" charset="0"/>
                </a:rPr>
                <a:t>Giáo viên ghi mục tiêu.</a:t>
              </a:r>
              <a:endParaRPr lang="en-US" sz="2800" b="1" dirty="0">
                <a:solidFill>
                  <a:srgbClr val="002060"/>
                </a:solidFill>
                <a:latin typeface="Arial-Rounded" pitchFamily="34" charset="0"/>
                <a:ea typeface="Arial-Rounded" pitchFamily="34" charset="0"/>
                <a:cs typeface="Arial-Rounded" pitchFamily="34" charset="0"/>
              </a:endParaRPr>
            </a:p>
          </p:txBody>
        </p:sp>
      </p:grpSp>
      <p:sp>
        <p:nvSpPr>
          <p:cNvPr id="36" name="Text Box 1"/>
          <p:cNvSpPr txBox="1"/>
          <p:nvPr/>
        </p:nvSpPr>
        <p:spPr>
          <a:xfrm>
            <a:off x="2921001" y="6423606"/>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rPr>
              <a:t>Bản</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quyền</a:t>
            </a:r>
            <a:r>
              <a:rPr lang="en-US" dirty="0">
                <a:ln w="9525" cmpd="sng">
                  <a:noFill/>
                  <a:prstDash val="solid"/>
                </a:ln>
                <a:solidFill>
                  <a:srgbClr val="002060"/>
                </a:solidFill>
                <a:effectLst>
                  <a:glow rad="38100">
                    <a:srgbClr val="5B9BD5">
                      <a:alpha val="40000"/>
                    </a:srgbClr>
                  </a:glow>
                </a:effectLst>
              </a:rPr>
              <a:t> </a:t>
            </a:r>
            <a:r>
              <a:rPr lang="en-US" dirty="0" smtClean="0">
                <a:ln w="9525" cmpd="sng">
                  <a:noFill/>
                  <a:prstDash val="solid"/>
                </a:ln>
                <a:solidFill>
                  <a:srgbClr val="002060"/>
                </a:solidFill>
                <a:effectLst>
                  <a:glow rad="38100">
                    <a:srgbClr val="5B9BD5">
                      <a:alpha val="40000"/>
                    </a:srgbClr>
                  </a:glow>
                </a:effectLst>
              </a:rPr>
              <a:t>: </a:t>
            </a:r>
            <a:r>
              <a:rPr lang="en-US" dirty="0">
                <a:ln w="9525" cmpd="sng">
                  <a:noFill/>
                  <a:prstDash val="solid"/>
                </a:ln>
                <a:solidFill>
                  <a:srgbClr val="002060"/>
                </a:solidFill>
                <a:effectLst>
                  <a:glow rad="38100">
                    <a:srgbClr val="5B9BD5">
                      <a:alpha val="40000"/>
                    </a:srgbClr>
                  </a:glow>
                </a:effectLst>
              </a:rPr>
              <a:t>FB </a:t>
            </a:r>
            <a:r>
              <a:rPr lang="en-US" dirty="0" err="1" smtClean="0">
                <a:ln w="9525" cmpd="sng">
                  <a:noFill/>
                  <a:prstDash val="solid"/>
                </a:ln>
                <a:solidFill>
                  <a:srgbClr val="002060"/>
                </a:solidFill>
                <a:effectLst>
                  <a:glow rad="38100">
                    <a:srgbClr val="5B9BD5">
                      <a:alpha val="40000"/>
                    </a:srgbClr>
                  </a:glow>
                </a:effectLst>
              </a:rPr>
              <a:t>Đặng</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Nhật</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Linh</a:t>
            </a:r>
            <a:r>
              <a:rPr lang="en-US" dirty="0">
                <a:ln w="9525" cmpd="sng">
                  <a:noFill/>
                  <a:prstDash val="solid"/>
                </a:ln>
                <a:solidFill>
                  <a:srgbClr val="002060"/>
                </a:solidFill>
                <a:effectLst>
                  <a:glow rad="38100">
                    <a:srgbClr val="5B9BD5">
                      <a:alpha val="40000"/>
                    </a:srgbClr>
                  </a:glow>
                </a:effectLst>
              </a:rPr>
              <a:t>- https://www.facebook.com/nhat.linh.3557440</a:t>
            </a:r>
          </a:p>
        </p:txBody>
      </p:sp>
    </p:spTree>
    <p:extLst>
      <p:ext uri="{BB962C8B-B14F-4D97-AF65-F5344CB8AC3E}">
        <p14:creationId xmlns:p14="http://schemas.microsoft.com/office/powerpoint/2010/main" val="28124104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par>
                          <p:cTn id="77" fill="hold">
                            <p:stCondLst>
                              <p:cond delay="1000"/>
                            </p:stCondLst>
                            <p:childTnLst>
                              <p:par>
                                <p:cTn id="78" presetID="22" presetClass="entr" presetSubtype="8" fill="hold" nodeType="after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wipe(left)">
                                      <p:cBhvr>
                                        <p:cTn id="8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719" t="37062" r="58142" b="21272"/>
          <a:stretch/>
        </p:blipFill>
        <p:spPr bwMode="auto">
          <a:xfrm>
            <a:off x="3515061" y="1260906"/>
            <a:ext cx="2927683" cy="2740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078" t="37062" r="17894" b="21272"/>
          <a:stretch/>
        </p:blipFill>
        <p:spPr bwMode="auto">
          <a:xfrm>
            <a:off x="6980218" y="1269684"/>
            <a:ext cx="4332147" cy="2752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564" t="36459" r="47523" b="20998"/>
          <a:stretch/>
        </p:blipFill>
        <p:spPr bwMode="auto">
          <a:xfrm>
            <a:off x="1183074" y="4022552"/>
            <a:ext cx="3461409" cy="231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5078" t="36459" r="18421" b="20998"/>
          <a:stretch/>
        </p:blipFill>
        <p:spPr bwMode="auto">
          <a:xfrm>
            <a:off x="6136903" y="3891234"/>
            <a:ext cx="2796667" cy="2535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1183074" y="192466"/>
            <a:ext cx="10777433" cy="1077218"/>
            <a:chOff x="238537" y="232458"/>
            <a:chExt cx="10777433" cy="1077218"/>
          </a:xfrm>
        </p:grpSpPr>
        <p:sp>
          <p:nvSpPr>
            <p:cNvPr id="9" name="TextBox 8"/>
            <p:cNvSpPr txBox="1"/>
            <p:nvPr/>
          </p:nvSpPr>
          <p:spPr>
            <a:xfrm>
              <a:off x="722280" y="232458"/>
              <a:ext cx="10293690" cy="1077218"/>
            </a:xfrm>
            <a:prstGeom prst="rect">
              <a:avLst/>
            </a:prstGeom>
            <a:noFill/>
          </p:spPr>
          <p:txBody>
            <a:bodyPr wrap="square" rtlCol="0">
              <a:spAutoFit/>
            </a:bodyPr>
            <a:lstStyle/>
            <a:p>
              <a:r>
                <a:rPr lang="en-US" sz="3200" b="1" dirty="0">
                  <a:solidFill>
                    <a:srgbClr val="008200"/>
                  </a:solidFill>
                  <a:latin typeface="Arial" pitchFamily="34" charset="0"/>
                  <a:cs typeface="Arial" pitchFamily="34" charset="0"/>
                </a:rPr>
                <a:t> </a:t>
              </a:r>
              <a:r>
                <a:rPr lang="en-US" sz="3200" b="1" dirty="0" smtClean="0">
                  <a:solidFill>
                    <a:srgbClr val="008200"/>
                  </a:solidFill>
                  <a:latin typeface="Arial" pitchFamily="34" charset="0"/>
                  <a:cs typeface="Arial" pitchFamily="34" charset="0"/>
                </a:rPr>
                <a:t>Quan sát tranh, nêu việc các bạn nhỏ đã làm </a:t>
              </a:r>
            </a:p>
            <a:p>
              <a:r>
                <a:rPr lang="en-US" sz="3200" b="1" dirty="0" smtClean="0">
                  <a:solidFill>
                    <a:srgbClr val="008200"/>
                  </a:solidFill>
                  <a:latin typeface="Arial" pitchFamily="34" charset="0"/>
                  <a:cs typeface="Arial" pitchFamily="34" charset="0"/>
                </a:rPr>
                <a:t>cùng người thân.</a:t>
              </a:r>
              <a:endParaRPr lang="vi-VN" sz="3200" b="1" dirty="0">
                <a:solidFill>
                  <a:srgbClr val="008200"/>
                </a:solidFill>
                <a:latin typeface="Arial" pitchFamily="34" charset="0"/>
                <a:cs typeface="Arial" pitchFamily="34" charset="0"/>
              </a:endParaRPr>
            </a:p>
          </p:txBody>
        </p:sp>
        <p:sp>
          <p:nvSpPr>
            <p:cNvPr id="10" name="Oval 9"/>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 pitchFamily="34" charset="0"/>
                  <a:cs typeface="Arial" pitchFamily="34" charset="0"/>
                </a:rPr>
                <a:t>1</a:t>
              </a:r>
              <a:endParaRPr lang="en-US" sz="3600" b="1" dirty="0">
                <a:latin typeface="Arial" pitchFamily="34" charset="0"/>
                <a:cs typeface="Arial" pitchFamily="34" charset="0"/>
              </a:endParaRPr>
            </a:p>
          </p:txBody>
        </p:sp>
      </p:grpSp>
    </p:spTree>
    <p:extLst>
      <p:ext uri="{BB962C8B-B14F-4D97-AF65-F5344CB8AC3E}">
        <p14:creationId xmlns:p14="http://schemas.microsoft.com/office/powerpoint/2010/main" val="371657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719" t="37062" r="58142" b="21272"/>
          <a:stretch/>
        </p:blipFill>
        <p:spPr bwMode="auto">
          <a:xfrm>
            <a:off x="591387" y="1475875"/>
            <a:ext cx="3808384" cy="35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 xmlns:a16="http://schemas.microsoft.com/office/drawing/2014/main" id="{14B26D2C-1BC9-4238-BC4C-795267AEDD6F}"/>
              </a:ext>
            </a:extLst>
          </p:cNvPr>
          <p:cNvSpPr txBox="1"/>
          <p:nvPr/>
        </p:nvSpPr>
        <p:spPr>
          <a:xfrm>
            <a:off x="5806879" y="2565625"/>
            <a:ext cx="5133835" cy="1468864"/>
          </a:xfrm>
          <a:prstGeom prst="rect">
            <a:avLst/>
          </a:prstGeom>
          <a:noFill/>
        </p:spPr>
        <p:txBody>
          <a:bodyPr wrap="square" rtlCol="0">
            <a:spAutoFit/>
          </a:bodyPr>
          <a:lstStyle/>
          <a:p>
            <a:pPr>
              <a:lnSpc>
                <a:spcPct val="150000"/>
              </a:lnSpc>
            </a:pPr>
            <a:r>
              <a:rPr lang="en-US" sz="3200" b="1" dirty="0" smtClean="0">
                <a:solidFill>
                  <a:srgbClr val="FF0000"/>
                </a:solidFill>
                <a:latin typeface="Arial-Rounded" pitchFamily="34" charset="0"/>
                <a:ea typeface="Arial-Rounded" pitchFamily="34" charset="0"/>
                <a:cs typeface="Arial-Rounded" pitchFamily="34" charset="0"/>
              </a:rPr>
              <a:t>1. Ông và cháu đang đi đâu?</a:t>
            </a:r>
          </a:p>
          <a:p>
            <a:pPr marL="457200" indent="-457200">
              <a:lnSpc>
                <a:spcPct val="150000"/>
              </a:lnSpc>
              <a:buFontTx/>
              <a:buChar char="-"/>
            </a:pPr>
            <a:r>
              <a:rPr lang="en-US" sz="3200" b="1" dirty="0" smtClean="0">
                <a:solidFill>
                  <a:srgbClr val="002060"/>
                </a:solidFill>
                <a:latin typeface="Arial-Rounded" pitchFamily="34" charset="0"/>
                <a:ea typeface="Arial-Rounded" pitchFamily="34" charset="0"/>
                <a:cs typeface="Arial-Rounded" pitchFamily="34" charset="0"/>
              </a:rPr>
              <a:t>Bạn nhỏ cùng ông đi dạo.</a:t>
            </a:r>
            <a:endParaRPr lang="en-US" sz="3200" b="1" dirty="0">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70976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078" t="37062" r="17894" b="21272"/>
          <a:stretch/>
        </p:blipFill>
        <p:spPr bwMode="auto">
          <a:xfrm>
            <a:off x="6181178" y="1668360"/>
            <a:ext cx="4948002" cy="3144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 xmlns:a16="http://schemas.microsoft.com/office/drawing/2014/main" id="{14B26D2C-1BC9-4238-BC4C-795267AEDD6F}"/>
              </a:ext>
            </a:extLst>
          </p:cNvPr>
          <p:cNvSpPr txBox="1"/>
          <p:nvPr/>
        </p:nvSpPr>
        <p:spPr>
          <a:xfrm>
            <a:off x="582484" y="2735680"/>
            <a:ext cx="5133835" cy="1384995"/>
          </a:xfrm>
          <a:prstGeom prst="rect">
            <a:avLst/>
          </a:prstGeom>
          <a:noFill/>
        </p:spPr>
        <p:txBody>
          <a:bodyPr wrap="square" rtlCol="0">
            <a:spAutoFit/>
          </a:bodyPr>
          <a:lstStyle/>
          <a:p>
            <a:pPr>
              <a:lnSpc>
                <a:spcPct val="150000"/>
              </a:lnSpc>
            </a:pPr>
            <a:r>
              <a:rPr lang="en-US" sz="2800" b="1" dirty="0" smtClean="0">
                <a:solidFill>
                  <a:srgbClr val="FF0000"/>
                </a:solidFill>
                <a:latin typeface="Arial-Rounded" pitchFamily="34" charset="0"/>
                <a:ea typeface="Arial-Rounded" pitchFamily="34" charset="0"/>
                <a:cs typeface="Arial-Rounded" pitchFamily="34" charset="0"/>
              </a:rPr>
              <a:t>1. Bố và con đang làm gì?</a:t>
            </a:r>
          </a:p>
          <a:p>
            <a:pPr marL="457200" indent="-457200">
              <a:lnSpc>
                <a:spcPct val="150000"/>
              </a:lnSpc>
              <a:buFontTx/>
              <a:buChar char="-"/>
            </a:pPr>
            <a:r>
              <a:rPr lang="en-US" sz="2800" b="1" dirty="0" smtClean="0">
                <a:solidFill>
                  <a:srgbClr val="002060"/>
                </a:solidFill>
                <a:latin typeface="Arial-Rounded" pitchFamily="34" charset="0"/>
                <a:ea typeface="Arial-Rounded" pitchFamily="34" charset="0"/>
                <a:cs typeface="Arial-Rounded" pitchFamily="34" charset="0"/>
              </a:rPr>
              <a:t>Bạn nhỏ cùng bố trồng cây.</a:t>
            </a:r>
            <a:endParaRPr lang="en-US" sz="2800" b="1" dirty="0">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654212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14B26D2C-1BC9-4238-BC4C-795267AEDD6F}"/>
              </a:ext>
            </a:extLst>
          </p:cNvPr>
          <p:cNvSpPr txBox="1"/>
          <p:nvPr/>
        </p:nvSpPr>
        <p:spPr>
          <a:xfrm>
            <a:off x="5806878" y="1749252"/>
            <a:ext cx="5823647" cy="3323987"/>
          </a:xfrm>
          <a:prstGeom prst="rect">
            <a:avLst/>
          </a:prstGeom>
          <a:noFill/>
        </p:spPr>
        <p:txBody>
          <a:bodyPr wrap="square" rtlCol="0">
            <a:spAutoFit/>
          </a:bodyPr>
          <a:lstStyle/>
          <a:p>
            <a:pPr>
              <a:lnSpc>
                <a:spcPct val="150000"/>
              </a:lnSpc>
            </a:pPr>
            <a:r>
              <a:rPr lang="en-US" sz="2800" b="1" dirty="0" smtClean="0">
                <a:solidFill>
                  <a:srgbClr val="FF0000"/>
                </a:solidFill>
                <a:latin typeface="Arial-Rounded" pitchFamily="34" charset="0"/>
                <a:ea typeface="Arial-Rounded" pitchFamily="34" charset="0"/>
                <a:cs typeface="Arial-Rounded" pitchFamily="34" charset="0"/>
              </a:rPr>
              <a:t>1. Bà và cháu cùng nhau làm gì?</a:t>
            </a:r>
          </a:p>
          <a:p>
            <a:pPr marL="457200" indent="-457200">
              <a:lnSpc>
                <a:spcPct val="150000"/>
              </a:lnSpc>
              <a:buFontTx/>
              <a:buChar char="-"/>
            </a:pPr>
            <a:r>
              <a:rPr lang="en-US" sz="2800" b="1" dirty="0" smtClean="0">
                <a:solidFill>
                  <a:srgbClr val="002060"/>
                </a:solidFill>
                <a:latin typeface="Arial-Rounded" pitchFamily="34" charset="0"/>
                <a:ea typeface="Arial-Rounded" pitchFamily="34" charset="0"/>
                <a:cs typeface="Arial-Rounded" pitchFamily="34" charset="0"/>
              </a:rPr>
              <a:t>Bạn nhỏ và bà đang đọc sách.</a:t>
            </a:r>
          </a:p>
          <a:p>
            <a:pPr>
              <a:lnSpc>
                <a:spcPct val="150000"/>
              </a:lnSpc>
            </a:pPr>
            <a:r>
              <a:rPr lang="en-US" sz="2800" b="1" dirty="0" smtClean="0">
                <a:solidFill>
                  <a:srgbClr val="FF0000"/>
                </a:solidFill>
                <a:latin typeface="Arial-Rounded" pitchFamily="34" charset="0"/>
                <a:ea typeface="Arial-Rounded" pitchFamily="34" charset="0"/>
                <a:cs typeface="Arial-Rounded" pitchFamily="34" charset="0"/>
              </a:rPr>
              <a:t>2. Họ có vui không?</a:t>
            </a:r>
          </a:p>
          <a:p>
            <a:pPr marL="457200" indent="-457200">
              <a:lnSpc>
                <a:spcPct val="150000"/>
              </a:lnSpc>
              <a:buFontTx/>
              <a:buChar char="-"/>
            </a:pPr>
            <a:r>
              <a:rPr lang="en-US" sz="2800" b="1" dirty="0" smtClean="0">
                <a:solidFill>
                  <a:srgbClr val="002060"/>
                </a:solidFill>
                <a:latin typeface="Arial-Rounded" pitchFamily="34" charset="0"/>
                <a:ea typeface="Arial-Rounded" pitchFamily="34" charset="0"/>
                <a:cs typeface="Arial-Rounded" pitchFamily="34" charset="0"/>
              </a:rPr>
              <a:t>Hai bà cháu đang rất vui vẻ vì trên khuôn mặt họ hiện rõ vẻ tươi vui.</a:t>
            </a:r>
            <a:endParaRPr lang="en-US" sz="2800" b="1" dirty="0">
              <a:solidFill>
                <a:srgbClr val="002060"/>
              </a:solidFill>
              <a:latin typeface="Arial-Rounded" pitchFamily="34" charset="0"/>
              <a:ea typeface="Arial-Rounded" pitchFamily="34" charset="0"/>
              <a:cs typeface="Arial-Rounded" pitchFamily="34" charset="0"/>
            </a:endParaRPr>
          </a:p>
        </p:txBody>
      </p:sp>
      <p:pic>
        <p:nvPicPr>
          <p:cNvPr id="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6564" t="36459" r="47523" b="20998"/>
          <a:stretch/>
        </p:blipFill>
        <p:spPr bwMode="auto">
          <a:xfrm>
            <a:off x="436820" y="1784935"/>
            <a:ext cx="4862167" cy="3252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39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1000"/>
                                        <p:tgtEl>
                                          <p:spTgt spid="5">
                                            <p:txEl>
                                              <p:pRg st="3" end="3"/>
                                            </p:txEl>
                                          </p:spTgt>
                                        </p:tgtEl>
                                      </p:cBhvr>
                                    </p:animEffect>
                                    <p:anim calcmode="lin" valueType="num">
                                      <p:cBhvr>
                                        <p:cTn id="3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14B26D2C-1BC9-4238-BC4C-795267AEDD6F}"/>
              </a:ext>
            </a:extLst>
          </p:cNvPr>
          <p:cNvSpPr txBox="1"/>
          <p:nvPr/>
        </p:nvSpPr>
        <p:spPr>
          <a:xfrm>
            <a:off x="5008181" y="1312353"/>
            <a:ext cx="7183819" cy="4616648"/>
          </a:xfrm>
          <a:prstGeom prst="rect">
            <a:avLst/>
          </a:prstGeom>
          <a:noFill/>
        </p:spPr>
        <p:txBody>
          <a:bodyPr wrap="square" rtlCol="0">
            <a:spAutoFit/>
          </a:bodyPr>
          <a:lstStyle/>
          <a:p>
            <a:pPr>
              <a:lnSpc>
                <a:spcPct val="150000"/>
              </a:lnSpc>
            </a:pPr>
            <a:r>
              <a:rPr lang="en-US" sz="2800" b="1" dirty="0" smtClean="0">
                <a:solidFill>
                  <a:srgbClr val="FF0000"/>
                </a:solidFill>
                <a:latin typeface="Arial-Rounded" pitchFamily="34" charset="0"/>
                <a:ea typeface="Arial-Rounded" pitchFamily="34" charset="0"/>
                <a:cs typeface="Arial-Rounded" pitchFamily="34" charset="0"/>
              </a:rPr>
              <a:t>1. Mẹ và con đang đứng ở đâu?</a:t>
            </a:r>
          </a:p>
          <a:p>
            <a:pPr marL="457200" indent="-457200">
              <a:lnSpc>
                <a:spcPct val="150000"/>
              </a:lnSpc>
              <a:buFontTx/>
              <a:buChar char="-"/>
            </a:pPr>
            <a:r>
              <a:rPr lang="en-US" sz="2800" b="1" dirty="0" smtClean="0">
                <a:solidFill>
                  <a:srgbClr val="002060"/>
                </a:solidFill>
                <a:latin typeface="Arial-Rounded" pitchFamily="34" charset="0"/>
                <a:ea typeface="Arial-Rounded" pitchFamily="34" charset="0"/>
                <a:cs typeface="Arial-Rounded" pitchFamily="34" charset="0"/>
              </a:rPr>
              <a:t>Hai mẹ con bạn nhỏ đang đứng trong bếp.</a:t>
            </a:r>
          </a:p>
          <a:p>
            <a:pPr>
              <a:lnSpc>
                <a:spcPct val="150000"/>
              </a:lnSpc>
            </a:pPr>
            <a:r>
              <a:rPr lang="en-US" sz="2800" b="1" dirty="0" smtClean="0">
                <a:solidFill>
                  <a:srgbClr val="FF0000"/>
                </a:solidFill>
                <a:latin typeface="Arial-Rounded" pitchFamily="34" charset="0"/>
                <a:ea typeface="Arial-Rounded" pitchFamily="34" charset="0"/>
                <a:cs typeface="Arial-Rounded" pitchFamily="34" charset="0"/>
              </a:rPr>
              <a:t>2. Trước mặt có những gì?</a:t>
            </a:r>
          </a:p>
          <a:p>
            <a:pPr marL="457200" indent="-457200">
              <a:lnSpc>
                <a:spcPct val="150000"/>
              </a:lnSpc>
              <a:buFontTx/>
              <a:buChar char="-"/>
            </a:pPr>
            <a:r>
              <a:rPr lang="en-US" sz="2800" b="1" dirty="0" smtClean="0">
                <a:solidFill>
                  <a:srgbClr val="002060"/>
                </a:solidFill>
                <a:latin typeface="Arial-Rounded" pitchFamily="34" charset="0"/>
                <a:ea typeface="Arial-Rounded" pitchFamily="34" charset="0"/>
                <a:cs typeface="Arial-Rounded" pitchFamily="34" charset="0"/>
              </a:rPr>
              <a:t>Trước mặt hai mẻ con là chậu rửa với rất nhiều bát đĩa ở bên trong.</a:t>
            </a:r>
          </a:p>
          <a:p>
            <a:pPr>
              <a:lnSpc>
                <a:spcPct val="150000"/>
              </a:lnSpc>
            </a:pPr>
            <a:r>
              <a:rPr lang="en-US" sz="2800" b="1" dirty="0" smtClean="0">
                <a:solidFill>
                  <a:srgbClr val="FF0000"/>
                </a:solidFill>
                <a:latin typeface="Arial-Rounded" pitchFamily="34" charset="0"/>
                <a:ea typeface="Arial-Rounded" pitchFamily="34" charset="0"/>
                <a:cs typeface="Arial-Rounded" pitchFamily="34" charset="0"/>
              </a:rPr>
              <a:t>3. Hai mẹ con cùng nhau làm gì?</a:t>
            </a:r>
          </a:p>
          <a:p>
            <a:pPr marL="457200" indent="-457200">
              <a:lnSpc>
                <a:spcPct val="150000"/>
              </a:lnSpc>
              <a:buFontTx/>
              <a:buChar char="-"/>
            </a:pPr>
            <a:r>
              <a:rPr lang="en-US" sz="2800" b="1" dirty="0" smtClean="0">
                <a:solidFill>
                  <a:srgbClr val="002060"/>
                </a:solidFill>
                <a:latin typeface="Arial-Rounded" pitchFamily="34" charset="0"/>
                <a:ea typeface="Arial-Rounded" pitchFamily="34" charset="0"/>
                <a:cs typeface="Arial-Rounded" pitchFamily="34" charset="0"/>
              </a:rPr>
              <a:t>Hai mẹ con cùng nhau rửa bát đĩa.</a:t>
            </a:r>
          </a:p>
        </p:txBody>
      </p:sp>
      <p:pic>
        <p:nvPicPr>
          <p:cNvPr id="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5078" t="36459" r="18421" b="20998"/>
          <a:stretch/>
        </p:blipFill>
        <p:spPr bwMode="auto">
          <a:xfrm>
            <a:off x="409860" y="1798164"/>
            <a:ext cx="4020805" cy="3645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325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600"/>
                                        <p:tgtEl>
                                          <p:spTgt spid="5">
                                            <p:txEl>
                                              <p:pRg st="0" end="0"/>
                                            </p:txEl>
                                          </p:spTgt>
                                        </p:tgtEl>
                                      </p:cBhvr>
                                    </p:animEffect>
                                    <p:anim calcmode="lin" valueType="num">
                                      <p:cBhvr>
                                        <p:cTn id="15"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6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500"/>
                                        <p:tgtEl>
                                          <p:spTgt spid="5">
                                            <p:txEl>
                                              <p:pRg st="1" end="1"/>
                                            </p:txEl>
                                          </p:spTgt>
                                        </p:tgtEl>
                                      </p:cBhvr>
                                    </p:animEffect>
                                    <p:anim calcmode="lin" valueType="num">
                                      <p:cBhvr>
                                        <p:cTn id="22"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500"/>
                                        <p:tgtEl>
                                          <p:spTgt spid="5">
                                            <p:txEl>
                                              <p:pRg st="2" end="2"/>
                                            </p:txEl>
                                          </p:spTgt>
                                        </p:tgtEl>
                                      </p:cBhvr>
                                    </p:animEffect>
                                    <p:anim calcmode="lin" valueType="num">
                                      <p:cBhvr>
                                        <p:cTn id="2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500"/>
                                        <p:tgtEl>
                                          <p:spTgt spid="5">
                                            <p:txEl>
                                              <p:pRg st="3" end="3"/>
                                            </p:txEl>
                                          </p:spTgt>
                                        </p:tgtEl>
                                      </p:cBhvr>
                                    </p:animEffect>
                                    <p:anim calcmode="lin" valueType="num">
                                      <p:cBhvr>
                                        <p:cTn id="36"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fade">
                                      <p:cBhvr>
                                        <p:cTn id="42" dur="500"/>
                                        <p:tgtEl>
                                          <p:spTgt spid="5">
                                            <p:txEl>
                                              <p:pRg st="4" end="4"/>
                                            </p:txEl>
                                          </p:spTgt>
                                        </p:tgtEl>
                                      </p:cBhvr>
                                    </p:animEffect>
                                    <p:anim calcmode="lin" valueType="num">
                                      <p:cBhvr>
                                        <p:cTn id="4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fade">
                                      <p:cBhvr>
                                        <p:cTn id="49" dur="500"/>
                                        <p:tgtEl>
                                          <p:spTgt spid="5">
                                            <p:txEl>
                                              <p:pRg st="5" end="5"/>
                                            </p:txEl>
                                          </p:spTgt>
                                        </p:tgtEl>
                                      </p:cBhvr>
                                    </p:animEffect>
                                    <p:anim calcmode="lin" valueType="num">
                                      <p:cBhvr>
                                        <p:cTn id="50"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51" dur="5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Box 1"/>
          <p:cNvSpPr txBox="1"/>
          <p:nvPr/>
        </p:nvSpPr>
        <p:spPr>
          <a:xfrm>
            <a:off x="2921001" y="6554232"/>
            <a:ext cx="7836024"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latin typeface="Arial-Rounded"/>
              </a:rPr>
              <a:t>Bản</a:t>
            </a:r>
            <a:r>
              <a:rPr lang="en-US" dirty="0">
                <a:ln w="9525" cmpd="sng">
                  <a:noFill/>
                  <a:prstDash val="solid"/>
                </a:ln>
                <a:solidFill>
                  <a:srgbClr val="002060"/>
                </a:solidFill>
                <a:effectLst>
                  <a:glow rad="38100">
                    <a:srgbClr val="5B9BD5">
                      <a:alpha val="40000"/>
                    </a:srgbClr>
                  </a:glow>
                </a:effectLst>
                <a:latin typeface="Arial-Rounded"/>
              </a:rPr>
              <a:t> </a:t>
            </a:r>
            <a:r>
              <a:rPr lang="en-US" dirty="0" err="1">
                <a:ln w="9525" cmpd="sng">
                  <a:noFill/>
                  <a:prstDash val="solid"/>
                </a:ln>
                <a:solidFill>
                  <a:srgbClr val="002060"/>
                </a:solidFill>
                <a:effectLst>
                  <a:glow rad="38100">
                    <a:srgbClr val="5B9BD5">
                      <a:alpha val="40000"/>
                    </a:srgbClr>
                  </a:glow>
                </a:effectLst>
                <a:latin typeface="Arial-Rounded"/>
              </a:rPr>
              <a:t>quyền</a:t>
            </a:r>
            <a:r>
              <a:rPr lang="en-US" dirty="0">
                <a:ln w="9525" cmpd="sng">
                  <a:noFill/>
                  <a:prstDash val="solid"/>
                </a:ln>
                <a:solidFill>
                  <a:srgbClr val="002060"/>
                </a:solidFill>
                <a:effectLst>
                  <a:glow rad="38100">
                    <a:srgbClr val="5B9BD5">
                      <a:alpha val="40000"/>
                    </a:srgbClr>
                  </a:glow>
                </a:effectLst>
                <a:latin typeface="Arial-Rounded"/>
              </a:rPr>
              <a:t> </a:t>
            </a:r>
            <a:r>
              <a:rPr lang="en-US" dirty="0" smtClean="0">
                <a:ln w="9525" cmpd="sng">
                  <a:noFill/>
                  <a:prstDash val="solid"/>
                </a:ln>
                <a:solidFill>
                  <a:srgbClr val="002060"/>
                </a:solidFill>
                <a:effectLst>
                  <a:glow rad="38100">
                    <a:srgbClr val="5B9BD5">
                      <a:alpha val="40000"/>
                    </a:srgbClr>
                  </a:glow>
                </a:effectLst>
                <a:latin typeface="Arial-Rounded"/>
              </a:rPr>
              <a:t>: </a:t>
            </a:r>
            <a:r>
              <a:rPr lang="en-US" dirty="0">
                <a:ln w="9525" cmpd="sng">
                  <a:noFill/>
                  <a:prstDash val="solid"/>
                </a:ln>
                <a:solidFill>
                  <a:srgbClr val="002060"/>
                </a:solidFill>
                <a:effectLst>
                  <a:glow rad="38100">
                    <a:srgbClr val="5B9BD5">
                      <a:alpha val="40000"/>
                    </a:srgbClr>
                  </a:glow>
                </a:effectLst>
                <a:latin typeface="Arial-Rounded"/>
              </a:rPr>
              <a:t>FB </a:t>
            </a:r>
            <a:r>
              <a:rPr lang="en-US" dirty="0" err="1" smtClean="0">
                <a:ln w="9525" cmpd="sng">
                  <a:noFill/>
                  <a:prstDash val="solid"/>
                </a:ln>
                <a:solidFill>
                  <a:srgbClr val="002060"/>
                </a:solidFill>
                <a:effectLst>
                  <a:glow rad="38100">
                    <a:srgbClr val="5B9BD5">
                      <a:alpha val="40000"/>
                    </a:srgbClr>
                  </a:glow>
                </a:effectLst>
                <a:latin typeface="Arial-Rounded"/>
              </a:rPr>
              <a:t>Đặng</a:t>
            </a:r>
            <a:r>
              <a:rPr lang="en-US" dirty="0" smtClean="0">
                <a:ln w="9525" cmpd="sng">
                  <a:noFill/>
                  <a:prstDash val="solid"/>
                </a:ln>
                <a:solidFill>
                  <a:srgbClr val="002060"/>
                </a:solidFill>
                <a:effectLst>
                  <a:glow rad="38100">
                    <a:srgbClr val="5B9BD5">
                      <a:alpha val="40000"/>
                    </a:srgbClr>
                  </a:glow>
                </a:effectLst>
                <a:latin typeface="Arial-Rounded"/>
              </a:rPr>
              <a:t> </a:t>
            </a:r>
            <a:r>
              <a:rPr lang="en-US" dirty="0" err="1" smtClean="0">
                <a:ln w="9525" cmpd="sng">
                  <a:noFill/>
                  <a:prstDash val="solid"/>
                </a:ln>
                <a:solidFill>
                  <a:srgbClr val="002060"/>
                </a:solidFill>
                <a:effectLst>
                  <a:glow rad="38100">
                    <a:srgbClr val="5B9BD5">
                      <a:alpha val="40000"/>
                    </a:srgbClr>
                  </a:glow>
                </a:effectLst>
                <a:latin typeface="Arial-Rounded"/>
              </a:rPr>
              <a:t>Nhật</a:t>
            </a:r>
            <a:r>
              <a:rPr lang="en-US" dirty="0" smtClean="0">
                <a:ln w="9525" cmpd="sng">
                  <a:noFill/>
                  <a:prstDash val="solid"/>
                </a:ln>
                <a:solidFill>
                  <a:srgbClr val="002060"/>
                </a:solidFill>
                <a:effectLst>
                  <a:glow rad="38100">
                    <a:srgbClr val="5B9BD5">
                      <a:alpha val="40000"/>
                    </a:srgbClr>
                  </a:glow>
                </a:effectLst>
                <a:latin typeface="Arial-Rounded"/>
              </a:rPr>
              <a:t> </a:t>
            </a:r>
            <a:r>
              <a:rPr lang="en-US" dirty="0" err="1" smtClean="0">
                <a:ln w="9525" cmpd="sng">
                  <a:noFill/>
                  <a:prstDash val="solid"/>
                </a:ln>
                <a:solidFill>
                  <a:srgbClr val="002060"/>
                </a:solidFill>
                <a:effectLst>
                  <a:glow rad="38100">
                    <a:srgbClr val="5B9BD5">
                      <a:alpha val="40000"/>
                    </a:srgbClr>
                  </a:glow>
                </a:effectLst>
                <a:latin typeface="Arial-Rounded"/>
              </a:rPr>
              <a:t>Linh</a:t>
            </a:r>
            <a:r>
              <a:rPr lang="en-US" dirty="0">
                <a:ln w="9525" cmpd="sng">
                  <a:noFill/>
                  <a:prstDash val="solid"/>
                </a:ln>
                <a:solidFill>
                  <a:srgbClr val="002060"/>
                </a:solidFill>
                <a:effectLst>
                  <a:glow rad="38100">
                    <a:srgbClr val="5B9BD5">
                      <a:alpha val="40000"/>
                    </a:srgbClr>
                  </a:glow>
                </a:effectLst>
                <a:latin typeface="Arial-Rounded"/>
              </a:rPr>
              <a:t>- https://www.facebook.com/nhat.linh.3557440</a:t>
            </a:r>
          </a:p>
        </p:txBody>
      </p:sp>
      <p:sp>
        <p:nvSpPr>
          <p:cNvPr id="15" name="TextBox 14"/>
          <p:cNvSpPr txBox="1"/>
          <p:nvPr/>
        </p:nvSpPr>
        <p:spPr>
          <a:xfrm>
            <a:off x="1833103" y="234246"/>
            <a:ext cx="9235950" cy="1077218"/>
          </a:xfrm>
          <a:prstGeom prst="rect">
            <a:avLst/>
          </a:prstGeom>
          <a:noFill/>
        </p:spPr>
        <p:txBody>
          <a:bodyPr wrap="square" rtlCol="0">
            <a:spAutoFit/>
          </a:bodyPr>
          <a:lstStyle/>
          <a:p>
            <a:r>
              <a:rPr lang="en-US" sz="3200" b="1" dirty="0">
                <a:latin typeface="Arial-Rounded"/>
                <a:cs typeface="Arial" pitchFamily="34" charset="0"/>
              </a:rPr>
              <a:t> </a:t>
            </a:r>
            <a:r>
              <a:rPr lang="en-US" sz="3200" b="1" dirty="0">
                <a:solidFill>
                  <a:srgbClr val="008200"/>
                </a:solidFill>
                <a:latin typeface="Arial" pitchFamily="34" charset="0"/>
                <a:cs typeface="Arial" pitchFamily="34" charset="0"/>
              </a:rPr>
              <a:t>Viết 3 – 5 câu kể về một công việc em đã </a:t>
            </a:r>
          </a:p>
          <a:p>
            <a:r>
              <a:rPr lang="en-US" sz="3200" b="1" dirty="0">
                <a:solidFill>
                  <a:srgbClr val="008200"/>
                </a:solidFill>
                <a:latin typeface="Arial" pitchFamily="34" charset="0"/>
                <a:cs typeface="Arial" pitchFamily="34" charset="0"/>
              </a:rPr>
              <a:t>làm cùng người thân.</a:t>
            </a:r>
            <a:endParaRPr lang="vi-VN" sz="3200" b="1" dirty="0">
              <a:solidFill>
                <a:srgbClr val="008200"/>
              </a:solidFill>
              <a:latin typeface="Arial" pitchFamily="34" charset="0"/>
              <a:cs typeface="Arial" pitchFamily="34" charset="0"/>
            </a:endParaRPr>
          </a:p>
        </p:txBody>
      </p:sp>
      <p:sp>
        <p:nvSpPr>
          <p:cNvPr id="16" name="Oval 15"/>
          <p:cNvSpPr/>
          <p:nvPr/>
        </p:nvSpPr>
        <p:spPr>
          <a:xfrm>
            <a:off x="1183074" y="192466"/>
            <a:ext cx="650029"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Rounded"/>
                <a:cs typeface="Arial" pitchFamily="34" charset="0"/>
              </a:rPr>
              <a:t>2</a:t>
            </a:r>
            <a:endParaRPr lang="en-US" sz="3600" b="1" dirty="0">
              <a:latin typeface="Arial-Rounded"/>
              <a:cs typeface="Arial" pitchFamily="34" charset="0"/>
            </a:endParaRPr>
          </a:p>
        </p:txBody>
      </p:sp>
      <p:pic>
        <p:nvPicPr>
          <p:cNvPr id="17" name="图片 4">
            <a:extLst>
              <a:ext uri="{FF2B5EF4-FFF2-40B4-BE49-F238E27FC236}">
                <a16:creationId xmlns=""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3602" y="1499952"/>
            <a:ext cx="8898288" cy="3055655"/>
          </a:xfrm>
          <a:prstGeom prst="rect">
            <a:avLst/>
          </a:prstGeom>
        </p:spPr>
      </p:pic>
      <p:sp>
        <p:nvSpPr>
          <p:cNvPr id="21" name="Rectangle 20"/>
          <p:cNvSpPr/>
          <p:nvPr/>
        </p:nvSpPr>
        <p:spPr>
          <a:xfrm>
            <a:off x="1799560" y="1682267"/>
            <a:ext cx="8789692" cy="2677656"/>
          </a:xfrm>
          <a:prstGeom prst="rect">
            <a:avLst/>
          </a:prstGeom>
        </p:spPr>
        <p:txBody>
          <a:bodyPr wrap="square">
            <a:spAutoFit/>
          </a:bodyPr>
          <a:lstStyle/>
          <a:p>
            <a:pPr marL="457200" indent="-457200" algn="just">
              <a:lnSpc>
                <a:spcPct val="200000"/>
              </a:lnSpc>
              <a:buFontTx/>
              <a:buChar char="-"/>
            </a:pPr>
            <a:r>
              <a:rPr lang="en-US" sz="2800" b="1" dirty="0" smtClean="0">
                <a:solidFill>
                  <a:srgbClr val="002060"/>
                </a:solidFill>
                <a:latin typeface="Arial-Rounded"/>
                <a:cs typeface="Arial" panose="020B0604020202020204" pitchFamily="34" charset="0"/>
              </a:rPr>
              <a:t>Em đã cùng người thân làm việc gì? Khi nào?</a:t>
            </a:r>
          </a:p>
          <a:p>
            <a:pPr marL="457200" indent="-457200" algn="just">
              <a:lnSpc>
                <a:spcPct val="200000"/>
              </a:lnSpc>
              <a:buFontTx/>
              <a:buChar char="-"/>
            </a:pPr>
            <a:r>
              <a:rPr lang="en-US" sz="2800" b="1" dirty="0" smtClean="0">
                <a:solidFill>
                  <a:srgbClr val="002060"/>
                </a:solidFill>
                <a:latin typeface="Arial-Rounded"/>
                <a:cs typeface="Arial" panose="020B0604020202020204" pitchFamily="34" charset="0"/>
              </a:rPr>
              <a:t>Em đã cùng người thân làm việc đó như thế nào?</a:t>
            </a:r>
          </a:p>
          <a:p>
            <a:pPr marL="457200" indent="-457200" algn="just">
              <a:lnSpc>
                <a:spcPct val="200000"/>
              </a:lnSpc>
              <a:buFontTx/>
              <a:buChar char="-"/>
            </a:pPr>
            <a:r>
              <a:rPr lang="en-US" sz="2800" b="1" dirty="0" smtClean="0">
                <a:solidFill>
                  <a:srgbClr val="002060"/>
                </a:solidFill>
                <a:latin typeface="Arial-Rounded"/>
                <a:cs typeface="Arial" panose="020B0604020202020204" pitchFamily="34" charset="0"/>
              </a:rPr>
              <a:t>Em cảm thấy thế nào khi làm việc cùng người thân.</a:t>
            </a:r>
          </a:p>
        </p:txBody>
      </p:sp>
      <p:pic>
        <p:nvPicPr>
          <p:cNvPr id="24" name="图片 7"/>
          <p:cNvPicPr>
            <a:picLocks noChangeAspect="1"/>
          </p:cNvPicPr>
          <p:nvPr/>
        </p:nvPicPr>
        <p:blipFill>
          <a:blip r:embed="rId3"/>
          <a:stretch>
            <a:fillRect/>
          </a:stretch>
        </p:blipFill>
        <p:spPr>
          <a:xfrm>
            <a:off x="162175" y="3671955"/>
            <a:ext cx="1670928" cy="2181904"/>
          </a:xfrm>
          <a:prstGeom prst="rect">
            <a:avLst/>
          </a:prstGeom>
          <a:noFill/>
          <a:ln w="9525">
            <a:noFill/>
          </a:ln>
        </p:spPr>
      </p:pic>
      <p:pic>
        <p:nvPicPr>
          <p:cNvPr id="25" name="图片 8"/>
          <p:cNvPicPr>
            <a:picLocks noChangeAspect="1"/>
          </p:cNvPicPr>
          <p:nvPr/>
        </p:nvPicPr>
        <p:blipFill>
          <a:blip r:embed="rId4"/>
          <a:stretch>
            <a:fillRect/>
          </a:stretch>
        </p:blipFill>
        <p:spPr>
          <a:xfrm>
            <a:off x="10156879" y="4113797"/>
            <a:ext cx="1504954" cy="2079337"/>
          </a:xfrm>
          <a:prstGeom prst="rect">
            <a:avLst/>
          </a:prstGeom>
          <a:noFill/>
          <a:ln w="9525">
            <a:noFill/>
          </a:ln>
        </p:spPr>
      </p:pic>
    </p:spTree>
    <p:extLst>
      <p:ext uri="{BB962C8B-B14F-4D97-AF65-F5344CB8AC3E}">
        <p14:creationId xmlns:p14="http://schemas.microsoft.com/office/powerpoint/2010/main" val="18288942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par>
                                <p:cTn id="25" presetID="22" presetClass="entr" presetSubtype="4"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Effect transition="in" filter="fade">
                                      <p:cBhvr>
                                        <p:cTn id="32" dur="1000"/>
                                        <p:tgtEl>
                                          <p:spTgt spid="21">
                                            <p:txEl>
                                              <p:pRg st="0" end="0"/>
                                            </p:txEl>
                                          </p:spTgt>
                                        </p:tgtEl>
                                      </p:cBhvr>
                                    </p:animEffect>
                                    <p:anim calcmode="lin" valueType="num">
                                      <p:cBhvr>
                                        <p:cTn id="33"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1">
                                            <p:txEl>
                                              <p:pRg st="1" end="1"/>
                                            </p:txEl>
                                          </p:spTgt>
                                        </p:tgtEl>
                                        <p:attrNameLst>
                                          <p:attrName>style.visibility</p:attrName>
                                        </p:attrNameLst>
                                      </p:cBhvr>
                                      <p:to>
                                        <p:strVal val="visible"/>
                                      </p:to>
                                    </p:set>
                                    <p:animEffect transition="in" filter="fade">
                                      <p:cBhvr>
                                        <p:cTn id="39" dur="1000"/>
                                        <p:tgtEl>
                                          <p:spTgt spid="21">
                                            <p:txEl>
                                              <p:pRg st="1" end="1"/>
                                            </p:txEl>
                                          </p:spTgt>
                                        </p:tgtEl>
                                      </p:cBhvr>
                                    </p:animEffect>
                                    <p:anim calcmode="lin" valueType="num">
                                      <p:cBhvr>
                                        <p:cTn id="40"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1">
                                            <p:txEl>
                                              <p:pRg st="2" end="2"/>
                                            </p:txEl>
                                          </p:spTgt>
                                        </p:tgtEl>
                                        <p:attrNameLst>
                                          <p:attrName>style.visibility</p:attrName>
                                        </p:attrNameLst>
                                      </p:cBhvr>
                                      <p:to>
                                        <p:strVal val="visible"/>
                                      </p:to>
                                    </p:set>
                                    <p:animEffect transition="in" filter="fade">
                                      <p:cBhvr>
                                        <p:cTn id="46" dur="1000"/>
                                        <p:tgtEl>
                                          <p:spTgt spid="21">
                                            <p:txEl>
                                              <p:pRg st="2" end="2"/>
                                            </p:txEl>
                                          </p:spTgt>
                                        </p:tgtEl>
                                      </p:cBhvr>
                                    </p:animEffect>
                                    <p:anim calcmode="lin" valueType="num">
                                      <p:cBhvr>
                                        <p:cTn id="47"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48"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28599" y="858255"/>
            <a:ext cx="11738811" cy="452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en-US" sz="2800" b="1" dirty="0">
                <a:solidFill>
                  <a:srgbClr val="002060"/>
                </a:solidFill>
                <a:latin typeface="Arial-Rounded" pitchFamily="34" charset="-93"/>
                <a:cs typeface="Arial-Rounded" pitchFamily="34" charset="-93"/>
              </a:rPr>
              <a:t>        Sáng thứ bảy hàng tuần, em cùng mẹ và mọi người trong </a:t>
            </a:r>
            <a:r>
              <a:rPr lang="en-US" sz="2800" b="1" dirty="0" smtClean="0">
                <a:solidFill>
                  <a:srgbClr val="002060"/>
                </a:solidFill>
                <a:latin typeface="Arial-Rounded" pitchFamily="34" charset="-93"/>
                <a:cs typeface="Arial-Rounded" pitchFamily="34" charset="-93"/>
              </a:rPr>
              <a:t>xóm </a:t>
            </a:r>
            <a:r>
              <a:rPr lang="en-US" sz="2800" b="1" dirty="0">
                <a:solidFill>
                  <a:srgbClr val="002060"/>
                </a:solidFill>
                <a:latin typeface="Arial-Rounded" pitchFamily="34" charset="-93"/>
                <a:cs typeface="Arial-Rounded" pitchFamily="34" charset="-93"/>
              </a:rPr>
              <a:t>dọn dẹp vệ sinh khu phố</a:t>
            </a:r>
            <a:r>
              <a:rPr lang="vi-VN" sz="2800" b="1" dirty="0">
                <a:solidFill>
                  <a:srgbClr val="002060"/>
                </a:solidFill>
                <a:latin typeface="Arial-Rounded" pitchFamily="34" charset="-93"/>
                <a:cs typeface="Arial-Rounded" pitchFamily="34" charset="-93"/>
              </a:rPr>
              <a:t>.</a:t>
            </a:r>
            <a:r>
              <a:rPr lang="en-US" sz="2800" b="1" dirty="0">
                <a:solidFill>
                  <a:srgbClr val="002060"/>
                </a:solidFill>
                <a:latin typeface="Arial-Rounded" pitchFamily="34" charset="-93"/>
                <a:cs typeface="Arial-Rounded" pitchFamily="34" charset="-93"/>
              </a:rPr>
              <a:t> Hai mẹ con em </a:t>
            </a:r>
            <a:r>
              <a:rPr lang="vi-VN" sz="2800" b="1" dirty="0">
                <a:solidFill>
                  <a:srgbClr val="002060"/>
                </a:solidFill>
                <a:latin typeface="Arial-Rounded" pitchFamily="34" charset="-93"/>
                <a:cs typeface="Arial-Rounded" pitchFamily="34" charset="-93"/>
              </a:rPr>
              <a:t>được ông tổ trưởng tổ dân phố phân công</a:t>
            </a:r>
            <a:r>
              <a:rPr lang="en-US" sz="2800" b="1" dirty="0">
                <a:solidFill>
                  <a:srgbClr val="002060"/>
                </a:solidFill>
                <a:latin typeface="Arial-Rounded" pitchFamily="34" charset="-93"/>
                <a:cs typeface="Arial-Rounded" pitchFamily="34" charset="-93"/>
              </a:rPr>
              <a:t> quét dọn</a:t>
            </a:r>
            <a:r>
              <a:rPr lang="vi-VN" sz="2800" b="1" dirty="0">
                <a:solidFill>
                  <a:srgbClr val="002060"/>
                </a:solidFill>
                <a:latin typeface="Arial-Rounded" pitchFamily="34" charset="-93"/>
                <a:cs typeface="Arial-Rounded" pitchFamily="34" charset="-93"/>
              </a:rPr>
              <a:t> một đoạn đường</a:t>
            </a:r>
            <a:r>
              <a:rPr lang="en-US" sz="2800" b="1" dirty="0">
                <a:solidFill>
                  <a:srgbClr val="002060"/>
                </a:solidFill>
                <a:latin typeface="Arial-Rounded" pitchFamily="34" charset="-93"/>
                <a:cs typeface="Arial-Rounded" pitchFamily="34" charset="-93"/>
              </a:rPr>
              <a:t>. E</a:t>
            </a:r>
            <a:r>
              <a:rPr lang="vi-VN" sz="2800" b="1" dirty="0">
                <a:solidFill>
                  <a:srgbClr val="002060"/>
                </a:solidFill>
                <a:latin typeface="Arial-Rounded" pitchFamily="34" charset="-93"/>
                <a:cs typeface="Arial-Rounded" pitchFamily="34" charset="-93"/>
              </a:rPr>
              <a:t>m </a:t>
            </a:r>
            <a:r>
              <a:rPr lang="en-US" sz="2800" b="1" dirty="0">
                <a:solidFill>
                  <a:srgbClr val="002060"/>
                </a:solidFill>
                <a:latin typeface="Arial-Rounded" pitchFamily="34" charset="-93"/>
                <a:cs typeface="Arial-Rounded" pitchFamily="34" charset="-93"/>
              </a:rPr>
              <a:t>làm</a:t>
            </a:r>
            <a:r>
              <a:rPr lang="vi-VN" sz="2800" b="1" dirty="0">
                <a:solidFill>
                  <a:srgbClr val="002060"/>
                </a:solidFill>
                <a:latin typeface="Arial-Rounded" pitchFamily="34" charset="-93"/>
                <a:cs typeface="Arial-Rounded" pitchFamily="34" charset="-93"/>
              </a:rPr>
              <a:t> rất cẩn thận, </a:t>
            </a:r>
            <a:r>
              <a:rPr lang="en-US" sz="2800" b="1" dirty="0">
                <a:solidFill>
                  <a:srgbClr val="002060"/>
                </a:solidFill>
                <a:latin typeface="Arial-Rounded" pitchFamily="34" charset="-93"/>
                <a:cs typeface="Arial-Rounded" pitchFamily="34" charset="-93"/>
              </a:rPr>
              <a:t>nhặt </a:t>
            </a:r>
            <a:r>
              <a:rPr lang="vi-VN" sz="2800" b="1" dirty="0">
                <a:solidFill>
                  <a:srgbClr val="002060"/>
                </a:solidFill>
                <a:latin typeface="Arial-Rounded" pitchFamily="34" charset="-93"/>
                <a:cs typeface="Arial-Rounded" pitchFamily="34" charset="-93"/>
              </a:rPr>
              <a:t>từng cọng rác ở hai bên đường. </a:t>
            </a:r>
            <a:r>
              <a:rPr lang="en-US" sz="2800" b="1" dirty="0">
                <a:solidFill>
                  <a:srgbClr val="002060"/>
                </a:solidFill>
                <a:latin typeface="Arial-Rounded" pitchFamily="34" charset="-93"/>
                <a:cs typeface="Arial-Rounded" pitchFamily="34" charset="-93"/>
              </a:rPr>
              <a:t>Mẹ q</a:t>
            </a:r>
            <a:r>
              <a:rPr lang="vi-VN" sz="2800" b="1" dirty="0">
                <a:solidFill>
                  <a:srgbClr val="002060"/>
                </a:solidFill>
                <a:latin typeface="Arial-Rounded" pitchFamily="34" charset="-93"/>
                <a:cs typeface="Arial-Rounded" pitchFamily="34" charset="-93"/>
              </a:rPr>
              <a:t>uét đến đâu</a:t>
            </a:r>
            <a:r>
              <a:rPr lang="en-US" sz="2800" b="1" dirty="0">
                <a:solidFill>
                  <a:srgbClr val="002060"/>
                </a:solidFill>
                <a:latin typeface="Arial-Rounded" pitchFamily="34" charset="-93"/>
                <a:cs typeface="Arial-Rounded" pitchFamily="34" charset="-93"/>
              </a:rPr>
              <a:t>,</a:t>
            </a:r>
            <a:r>
              <a:rPr lang="vi-VN" sz="2800" b="1" dirty="0">
                <a:solidFill>
                  <a:srgbClr val="002060"/>
                </a:solidFill>
                <a:latin typeface="Arial-Rounded" pitchFamily="34" charset="-93"/>
                <a:cs typeface="Arial-Rounded" pitchFamily="34" charset="-93"/>
              </a:rPr>
              <a:t> em thu gom rác lại rồi lấy mo hót rác đổ vào sọt. Chả mấy chốc con đường đã trở nên sạch sẽ. Ông tổ trưởng đi kiểm tra lại một lần</a:t>
            </a:r>
            <a:r>
              <a:rPr lang="en-US" sz="2800" b="1" dirty="0">
                <a:solidFill>
                  <a:srgbClr val="002060"/>
                </a:solidFill>
                <a:latin typeface="Arial-Rounded" pitchFamily="34" charset="-93"/>
                <a:cs typeface="Arial-Rounded" pitchFamily="34" charset="-93"/>
              </a:rPr>
              <a:t> và khen mọi người dọn dẹp rất cẩn thận và sạch sẽ</a:t>
            </a:r>
            <a:r>
              <a:rPr lang="vi-VN" sz="2800" b="1" dirty="0">
                <a:solidFill>
                  <a:srgbClr val="002060"/>
                </a:solidFill>
                <a:latin typeface="Arial-Rounded" pitchFamily="34" charset="-93"/>
                <a:cs typeface="Arial-Rounded" pitchFamily="34" charset="-93"/>
              </a:rPr>
              <a:t>.</a:t>
            </a:r>
            <a:r>
              <a:rPr lang="en-US" sz="2800" b="1" dirty="0">
                <a:solidFill>
                  <a:srgbClr val="002060"/>
                </a:solidFill>
                <a:latin typeface="Arial-Rounded" pitchFamily="34" charset="-93"/>
                <a:cs typeface="Arial-Rounded" pitchFamily="34" charset="-93"/>
              </a:rPr>
              <a:t> Em</a:t>
            </a:r>
            <a:r>
              <a:rPr lang="vi-VN" sz="2800" b="1" dirty="0">
                <a:solidFill>
                  <a:srgbClr val="002060"/>
                </a:solidFill>
                <a:latin typeface="Arial-Rounded" pitchFamily="34" charset="-93"/>
                <a:cs typeface="Arial-Rounded" pitchFamily="34" charset="-93"/>
              </a:rPr>
              <a:t> rất vui vì </a:t>
            </a:r>
            <a:r>
              <a:rPr lang="en-US" sz="2800" b="1" dirty="0">
                <a:solidFill>
                  <a:srgbClr val="002060"/>
                </a:solidFill>
                <a:latin typeface="Arial-Rounded" pitchFamily="34" charset="-93"/>
                <a:cs typeface="Arial-Rounded" pitchFamily="34" charset="-93"/>
              </a:rPr>
              <a:t>được cùng mẹ làm việc </a:t>
            </a:r>
            <a:r>
              <a:rPr lang="en-US" sz="2800" b="1" dirty="0" smtClean="0">
                <a:solidFill>
                  <a:srgbClr val="002060"/>
                </a:solidFill>
                <a:latin typeface="Arial-Rounded" pitchFamily="34" charset="-93"/>
                <a:cs typeface="Arial-Rounded" pitchFamily="34" charset="-93"/>
              </a:rPr>
              <a:t>như  vậy.</a:t>
            </a:r>
            <a:endParaRPr lang="en-US" sz="2800" b="1" dirty="0">
              <a:solidFill>
                <a:srgbClr val="002060"/>
              </a:solidFill>
              <a:latin typeface="Arial-Rounded" pitchFamily="34" charset="-93"/>
              <a:cs typeface="Arial-Rounded" pitchFamily="34" charset="-93"/>
            </a:endParaRPr>
          </a:p>
        </p:txBody>
      </p:sp>
      <p:pic>
        <p:nvPicPr>
          <p:cNvPr id="5" name="图片 5"/>
          <p:cNvPicPr>
            <a:picLocks noChangeAspect="1"/>
          </p:cNvPicPr>
          <p:nvPr/>
        </p:nvPicPr>
        <p:blipFill rotWithShape="1">
          <a:blip r:embed="rId2" cstate="print">
            <a:extLst>
              <a:ext uri="{28A0092B-C50C-407E-A947-70E740481C1C}">
                <a14:useLocalDpi xmlns:a14="http://schemas.microsoft.com/office/drawing/2010/main" val="0"/>
              </a:ext>
            </a:extLst>
          </a:blip>
          <a:srcRect t="26626" b="33866"/>
          <a:stretch/>
        </p:blipFill>
        <p:spPr>
          <a:xfrm>
            <a:off x="4541837" y="5229727"/>
            <a:ext cx="5931736" cy="1628273"/>
          </a:xfrm>
          <a:prstGeom prst="rect">
            <a:avLst/>
          </a:prstGeom>
        </p:spPr>
      </p:pic>
      <p:sp>
        <p:nvSpPr>
          <p:cNvPr id="6" name="矩形: 一个圆顶角，剪去另一个顶角 8">
            <a:extLst>
              <a:ext uri="{FF2B5EF4-FFF2-40B4-BE49-F238E27FC236}">
                <a16:creationId xmlns:a16="http://schemas.microsoft.com/office/drawing/2014/main" xmlns="" id="{F46735CD-E9B0-4C59-942F-AF2537A219B6}"/>
              </a:ext>
            </a:extLst>
          </p:cNvPr>
          <p:cNvSpPr/>
          <p:nvPr/>
        </p:nvSpPr>
        <p:spPr>
          <a:xfrm>
            <a:off x="228598" y="725308"/>
            <a:ext cx="11738812" cy="4696927"/>
          </a:xfrm>
          <a:prstGeom prst="snipRoundRect">
            <a:avLst/>
          </a:prstGeom>
          <a:solidFill>
            <a:schemeClr val="bg1">
              <a:alpha val="16000"/>
            </a:schemeClr>
          </a:solidFill>
          <a:ln w="76200">
            <a:solidFill>
              <a:srgbClr val="5BBE97"/>
            </a:solidFill>
          </a:ln>
          <a:effectLst>
            <a:outerShdw blurRad="279400" dist="101600" dir="7200000" sx="101000" sy="101000" algn="t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313423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788</TotalTime>
  <Words>516</Words>
  <Application>Microsoft Office PowerPoint</Application>
  <PresentationFormat>Custom</PresentationFormat>
  <Paragraphs>39</Paragraphs>
  <Slides>11</Slides>
  <Notes>1</Notes>
  <HiddenSlides>0</HiddenSlides>
  <MMClips>2</MMClips>
  <ScaleCrop>false</ScaleCrop>
  <HeadingPairs>
    <vt:vector size="4" baseType="variant">
      <vt:variant>
        <vt:lpstr>Theme</vt:lpstr>
      </vt:variant>
      <vt:variant>
        <vt:i4>3</vt:i4>
      </vt:variant>
      <vt:variant>
        <vt:lpstr>Slide Titles</vt:lpstr>
      </vt:variant>
      <vt:variant>
        <vt:i4>11</vt:i4>
      </vt:variant>
    </vt:vector>
  </HeadingPairs>
  <TitlesOfParts>
    <vt:vector size="14"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215</cp:revision>
  <dcterms:created xsi:type="dcterms:W3CDTF">2021-05-29T04:05:18Z</dcterms:created>
  <dcterms:modified xsi:type="dcterms:W3CDTF">2021-07-02T15:45:05Z</dcterms:modified>
</cp:coreProperties>
</file>