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126" r:id="rId2"/>
    <p:sldMasterId id="2147484175" r:id="rId3"/>
    <p:sldMasterId id="2147484227" r:id="rId4"/>
    <p:sldMasterId id="2147484262" r:id="rId5"/>
  </p:sldMasterIdLst>
  <p:notesMasterIdLst>
    <p:notesMasterId r:id="rId38"/>
  </p:notesMasterIdLst>
  <p:sldIdLst>
    <p:sldId id="326" r:id="rId6"/>
    <p:sldId id="314" r:id="rId7"/>
    <p:sldId id="327" r:id="rId8"/>
    <p:sldId id="328" r:id="rId9"/>
    <p:sldId id="329" r:id="rId10"/>
    <p:sldId id="330" r:id="rId11"/>
    <p:sldId id="331" r:id="rId12"/>
    <p:sldId id="332" r:id="rId13"/>
    <p:sldId id="334" r:id="rId14"/>
    <p:sldId id="362" r:id="rId15"/>
    <p:sldId id="337" r:id="rId16"/>
    <p:sldId id="336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8" r:id="rId26"/>
    <p:sldId id="347" r:id="rId27"/>
    <p:sldId id="361" r:id="rId28"/>
    <p:sldId id="349" r:id="rId29"/>
    <p:sldId id="363" r:id="rId30"/>
    <p:sldId id="364" r:id="rId31"/>
    <p:sldId id="365" r:id="rId32"/>
    <p:sldId id="366" r:id="rId33"/>
    <p:sldId id="350" r:id="rId34"/>
    <p:sldId id="346" r:id="rId35"/>
    <p:sldId id="351" r:id="rId36"/>
    <p:sldId id="360" r:id="rId37"/>
  </p:sldIdLst>
  <p:sldSz cx="12161838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75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0941" autoAdjust="0"/>
  </p:normalViewPr>
  <p:slideViewPr>
    <p:cSldViewPr>
      <p:cViewPr varScale="1">
        <p:scale>
          <a:sx n="67" d="100"/>
          <a:sy n="67" d="100"/>
        </p:scale>
        <p:origin x="-300" y="-9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8D6C3-99D5-4460-B12C-E48AB0D60F85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2350" y="514350"/>
            <a:ext cx="45593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99FB4-0FF6-4222-9BB1-FCC75A89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6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65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89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82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52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09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0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0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18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35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67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09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3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051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66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38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1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73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27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37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mời</a:t>
            </a:r>
            <a:r>
              <a:rPr lang="en-US" baseline="0" smtClean="0"/>
              <a:t> HS nhận xét căn phòng: đồ chơi vứt bề bộn giữa nha.</a:t>
            </a:r>
          </a:p>
          <a:p>
            <a:r>
              <a:rPr lang="en-US" baseline="0" smtClean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217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A89B-D4C9-486B-8D57-38656ABF38C4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30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5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42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79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85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89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7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2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552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552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2801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0771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22935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65217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44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4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61932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73524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67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92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67945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45" y="1825625"/>
            <a:ext cx="516878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28121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5" y="365129"/>
            <a:ext cx="1048958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25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25" y="2505075"/>
            <a:ext cx="514502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45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45" y="2505075"/>
            <a:ext cx="517036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71053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54448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78481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5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54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5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1768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7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30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21980"/>
      </p:ext>
    </p:extLst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5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54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5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44060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06896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22626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89426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"/>
            <a:ext cx="12161838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4793" y="3334871"/>
            <a:ext cx="1086517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0248149" y="2252408"/>
            <a:ext cx="1153586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274759" y="4666154"/>
            <a:ext cx="1153586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191137" y="1810876"/>
            <a:ext cx="1153586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274758" y="1670802"/>
            <a:ext cx="1153586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6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"/>
            <a:ext cx="12161838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7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059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13088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496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43584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9758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83940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8105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5859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0396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8196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00682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0942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67314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853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38096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492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96070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56489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38984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3986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228" y="6324601"/>
            <a:ext cx="4120029" cy="39726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793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6705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3986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228" y="6324601"/>
            <a:ext cx="4120029" cy="39726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793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3806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1038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90113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5584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3986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228" y="6324601"/>
            <a:ext cx="4120029" cy="39726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793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614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3986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228" y="6324601"/>
            <a:ext cx="4120029" cy="39726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793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52891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39860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3228" y="6324601"/>
            <a:ext cx="4120029" cy="397262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793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29634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02459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67630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682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62666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37774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518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9328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02751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46281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54881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2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50" y="600200"/>
            <a:ext cx="8469395" cy="5454400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241"/>
            <a:fld id="{00000000-1234-1234-1234-123412341234}" type="slidenum">
              <a:rPr lang="en-GB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GB" sz="1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4078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8678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20316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21009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0344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403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3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42460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15735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9" y="365129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3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034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70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70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84842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31" y="624110"/>
            <a:ext cx="8889640" cy="1280890"/>
          </a:xfrm>
          <a:prstGeom prst="rect">
            <a:avLst/>
          </a:prstGeom>
        </p:spPr>
        <p:txBody>
          <a:bodyPr lIns="91347" tIns="45673" rIns="91347" bIns="456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8" y="2133600"/>
            <a:ext cx="8893344" cy="3886200"/>
          </a:xfrm>
          <a:prstGeom prst="rect">
            <a:avLst/>
          </a:prstGeom>
        </p:spPr>
        <p:txBody>
          <a:bodyPr lIns="91347" tIns="45673" rIns="91347" bIns="456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8" y="6135843"/>
            <a:ext cx="760114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8" y="787792"/>
            <a:ext cx="77783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46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47" tIns="45673" rIns="91347" bIns="456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07092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315" y="108271"/>
            <a:ext cx="4087475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368" y="6502010"/>
            <a:ext cx="12161838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26042" y="131278"/>
            <a:ext cx="9528912" cy="757797"/>
          </a:xfrm>
          <a:prstGeom prst="rect">
            <a:avLst/>
          </a:prstGeom>
        </p:spPr>
        <p:txBody>
          <a:bodyPr lIns="91347" tIns="45673" rIns="91347" bIns="45673"/>
          <a:lstStyle>
            <a:lvl1pPr>
              <a:defRPr sz="4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709362391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31" y="624110"/>
            <a:ext cx="8889640" cy="1280890"/>
          </a:xfrm>
          <a:prstGeom prst="rect">
            <a:avLst/>
          </a:prstGeom>
        </p:spPr>
        <p:txBody>
          <a:bodyPr lIns="91347" tIns="45673" rIns="91347" bIns="456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8" y="2133600"/>
            <a:ext cx="8893344" cy="3886200"/>
          </a:xfrm>
          <a:prstGeom prst="rect">
            <a:avLst/>
          </a:prstGeom>
        </p:spPr>
        <p:txBody>
          <a:bodyPr lIns="91347" tIns="45673" rIns="91347" bIns="456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8" y="6135843"/>
            <a:ext cx="760114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8" y="787792"/>
            <a:ext cx="77783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46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47" tIns="45673" rIns="91347" bIns="456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31948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31" y="624110"/>
            <a:ext cx="8889640" cy="1280890"/>
          </a:xfrm>
          <a:prstGeom prst="rect">
            <a:avLst/>
          </a:prstGeom>
        </p:spPr>
        <p:txBody>
          <a:bodyPr lIns="91347" tIns="45673" rIns="91347" bIns="456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8" y="2133600"/>
            <a:ext cx="8893344" cy="3886200"/>
          </a:xfrm>
          <a:prstGeom prst="rect">
            <a:avLst/>
          </a:prstGeom>
        </p:spPr>
        <p:txBody>
          <a:bodyPr lIns="91347" tIns="45673" rIns="91347" bIns="456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8" y="6135843"/>
            <a:ext cx="760114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8" y="787792"/>
            <a:ext cx="777838" cy="365125"/>
          </a:xfrm>
          <a:prstGeom prst="rect">
            <a:avLst/>
          </a:prstGeom>
        </p:spPr>
        <p:txBody>
          <a:bodyPr lIns="91347" tIns="45673" rIns="91347" bIns="45673"/>
          <a:lstStyle/>
          <a:p>
            <a:pPr defTabSz="913463"/>
            <a:fld id="{7E4F7387-1A44-43D0-A42C-0F5D255AB470}" type="slidenum">
              <a:rPr lang="en-US" smtClean="0">
                <a:solidFill>
                  <a:prstClr val="black"/>
                </a:solidFill>
              </a:rPr>
              <a:pPr defTabSz="91346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347" tIns="45673" rIns="91347" bIns="456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01681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8" y="6456929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13831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8" y="6456929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8450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8" y="6456929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30602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8" y="6456929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102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8" y="6456929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89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60775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9649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2299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0333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69676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04183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0172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1598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77493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4036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70677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64886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7756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1666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93717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46802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85672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35495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82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40792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42294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30198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6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4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68083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4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4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05662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2874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3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8075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03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00428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48124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21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21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5793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3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3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3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48157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26612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5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5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88758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52" y="1122363"/>
            <a:ext cx="9121379" cy="2387600"/>
          </a:xfrm>
          <a:prstGeom prst="rect">
            <a:avLst/>
          </a:prstGeom>
        </p:spPr>
        <p:txBody>
          <a:bodyPr lIns="91426" tIns="45718" rIns="91426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52" y="3602082"/>
            <a:ext cx="9121379" cy="1655763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57386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70668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93"/>
            <a:ext cx="10489585" cy="2852737"/>
          </a:xfrm>
          <a:prstGeom prst="rect">
            <a:avLst/>
          </a:prstGeom>
        </p:spPr>
        <p:txBody>
          <a:bodyPr lIns="91426" tIns="45718" rIns="91426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510"/>
            <a:ext cx="10489585" cy="1500187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18604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3" y="1825625"/>
            <a:ext cx="5168781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85731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3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34" y="1681163"/>
            <a:ext cx="5145027" cy="823912"/>
          </a:xfrm>
          <a:prstGeom prst="rect">
            <a:avLst/>
          </a:prstGeom>
        </p:spPr>
        <p:txBody>
          <a:bodyPr lIns="91426" tIns="45718" rIns="91426" bIns="45718"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34" y="2505075"/>
            <a:ext cx="5145027" cy="3684588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56" y="1681163"/>
            <a:ext cx="5170365" cy="823912"/>
          </a:xfrm>
          <a:prstGeom prst="rect">
            <a:avLst/>
          </a:prstGeom>
        </p:spPr>
        <p:txBody>
          <a:bodyPr lIns="91426" tIns="45718" rIns="91426" bIns="45718"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56" y="2505075"/>
            <a:ext cx="5170365" cy="3684588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1985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3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8075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03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76555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4615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76460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3" y="457200"/>
            <a:ext cx="3922509" cy="1600200"/>
          </a:xfrm>
          <a:prstGeom prst="rect">
            <a:avLst/>
          </a:prstGeom>
        </p:spPr>
        <p:txBody>
          <a:bodyPr lIns="91426" tIns="45718" rIns="9142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79"/>
            <a:ext cx="6156930" cy="4873625"/>
          </a:xfrm>
          <a:prstGeom prst="rect">
            <a:avLst/>
          </a:prstGeom>
        </p:spPr>
        <p:txBody>
          <a:bodyPr lIns="91426" tIns="45718" rIns="9142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3" y="2057403"/>
            <a:ext cx="3922509" cy="3811588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82641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3" y="457200"/>
            <a:ext cx="3922509" cy="1600200"/>
          </a:xfrm>
          <a:prstGeom prst="rect">
            <a:avLst/>
          </a:prstGeom>
        </p:spPr>
        <p:txBody>
          <a:bodyPr lIns="91426" tIns="45718" rIns="9142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79"/>
            <a:ext cx="6156930" cy="4873625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3" y="2057403"/>
            <a:ext cx="3922509" cy="3811588"/>
          </a:xfrm>
          <a:prstGeom prst="rect">
            <a:avLst/>
          </a:prstGeom>
        </p:spPr>
        <p:txBody>
          <a:bodyPr lIns="91426" tIns="45718" rIns="91426" bIns="45718"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83739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23205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7" y="365179"/>
            <a:ext cx="2622396" cy="5811839"/>
          </a:xfrm>
          <a:prstGeom prst="rect">
            <a:avLst/>
          </a:prstGeom>
        </p:spPr>
        <p:txBody>
          <a:bodyPr vert="eaVert"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9" y="365179"/>
            <a:ext cx="7715166" cy="5811839"/>
          </a:xfrm>
          <a:prstGeom prst="rect">
            <a:avLst/>
          </a:prstGeom>
        </p:spPr>
        <p:txBody>
          <a:bodyPr vert="eaVert" lIns="91426" tIns="45718" rIns="9142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570635D2-1FD4-42FB-A3A0-B9DFEF7C7F90}" type="datetimeFigureOut">
              <a:rPr lang="en-US" sz="1900" smtClean="0">
                <a:solidFill>
                  <a:prstClr val="black"/>
                </a:solidFill>
              </a:rPr>
              <a:pPr defTabSz="914241"/>
              <a:t>17/11/2021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0837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CC8A4EFB-0D95-4D66-8DB7-7B35D2AA263F}" type="slidenum">
              <a:rPr lang="en-US" sz="1900" smtClean="0">
                <a:solidFill>
                  <a:prstClr val="black"/>
                </a:solidFill>
              </a:rPr>
              <a:pPr defTabSz="914241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47881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50" y="600200"/>
            <a:ext cx="8469395" cy="5454400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10" tIns="91410" rIns="91410" bIns="9141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241"/>
            <a:fld id="{00000000-1234-1234-1234-123412341234}" type="slidenum">
              <a:rPr lang="en-GB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GB" sz="1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76415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62244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07362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lIns="91426" tIns="45718" rIns="9142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426" tIns="45718" rIns="9142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A3C39D9B-1707-4BC2-A8DF-A9A95A2D1DDF}" type="datetimeFigureOut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17/11/2021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97"/>
            <a:ext cx="4104620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7"/>
            <a:ext cx="2736414" cy="365125"/>
          </a:xfrm>
          <a:prstGeom prst="rect">
            <a:avLst/>
          </a:prstGeom>
        </p:spPr>
        <p:txBody>
          <a:bodyPr lIns="91426" tIns="45718" rIns="91426" bIns="45718"/>
          <a:lstStyle/>
          <a:p>
            <a:pPr defTabSz="914241"/>
            <a:fld id="{7E4F7387-1A44-43D0-A42C-0F5D255AB470}" type="slidenum">
              <a:rPr lang="en-US" sz="1900" smtClean="0">
                <a:solidFill>
                  <a:prstClr val="black">
                    <a:tint val="75000"/>
                  </a:prstClr>
                </a:solidFill>
              </a:rPr>
              <a:pPr defTabSz="914241"/>
              <a:t>‹#›</a:t>
            </a:fld>
            <a:endParaRPr lang="en-US" sz="1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426" tIns="45718" rIns="9142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7733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7000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7000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7000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16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76" r:id="rId28"/>
    <p:sldLayoutId id="2147483877" r:id="rId29"/>
    <p:sldLayoutId id="2147483878" r:id="rId30"/>
    <p:sldLayoutId id="2147483879" r:id="rId31"/>
    <p:sldLayoutId id="2147483880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4151" r:id="rId38"/>
    <p:sldLayoutId id="2147484152" r:id="rId39"/>
    <p:sldLayoutId id="2147484153" r:id="rId40"/>
    <p:sldLayoutId id="2147484154" r:id="rId41"/>
    <p:sldLayoutId id="2147484155" r:id="rId42"/>
    <p:sldLayoutId id="2147484174" r:id="rId43"/>
    <p:sldLayoutId id="2147484169" r:id="rId44"/>
    <p:sldLayoutId id="2147484170" r:id="rId45"/>
    <p:sldLayoutId id="2147484171" r:id="rId46"/>
    <p:sldLayoutId id="2147484172" r:id="rId47"/>
    <p:sldLayoutId id="2147484173" r:id="rId48"/>
    <p:sldLayoutId id="2147484289" r:id="rId49"/>
    <p:sldLayoutId id="2147484258" r:id="rId50"/>
    <p:sldLayoutId id="2147484259" r:id="rId51"/>
    <p:sldLayoutId id="2147484260" r:id="rId52"/>
    <p:sldLayoutId id="2147484261" r:id="rId53"/>
    <p:sldLayoutId id="2147484206" r:id="rId54"/>
    <p:sldLayoutId id="2147484207" r:id="rId55"/>
    <p:sldLayoutId id="2147484208" r:id="rId56"/>
    <p:sldLayoutId id="2147484209" r:id="rId57"/>
    <p:sldLayoutId id="2147484210" r:id="rId58"/>
    <p:sldLayoutId id="2147484212" r:id="rId59"/>
    <p:sldLayoutId id="2147484213" r:id="rId60"/>
    <p:sldLayoutId id="2147484214" r:id="rId61"/>
    <p:sldLayoutId id="2147484215" r:id="rId62"/>
    <p:sldLayoutId id="2147484216" r:id="rId63"/>
    <p:sldLayoutId id="2147484217" r:id="rId64"/>
    <p:sldLayoutId id="2147484218" r:id="rId65"/>
    <p:sldLayoutId id="2147484219" r:id="rId66"/>
    <p:sldLayoutId id="2147484220" r:id="rId67"/>
    <p:sldLayoutId id="2147484221" r:id="rId68"/>
    <p:sldLayoutId id="2147484222" r:id="rId69"/>
    <p:sldLayoutId id="2147484223" r:id="rId70"/>
    <p:sldLayoutId id="2147484224" r:id="rId71"/>
    <p:sldLayoutId id="2147484225" r:id="rId72"/>
    <p:sldLayoutId id="2147484226" r:id="rId7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7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61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  <p:sldLayoutId id="2147484192" r:id="rId17"/>
  </p:sldLayoutIdLst>
  <p:transition spd="slow"/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7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45B15-D1B0-4BEA-8E46-C1F0EDA59E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79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7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739B1-F6D1-4CEA-B428-68F1AB9FF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8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07318" y="2971799"/>
            <a:ext cx="3547203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prstClr val="white"/>
                </a:solidFill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/>
                </a:solidFill>
                <a:sym typeface="+mn-ea"/>
              </a:rPr>
              <a:t>PPT</a:t>
            </a:r>
            <a:r>
              <a:rPr lang="zh-CN" altLang="en-US" sz="300" dirty="0">
                <a:solidFill>
                  <a:prstClr val="white"/>
                </a:solidFill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599" dirty="0">
                <a:solidFill>
                  <a:prstClr val="white"/>
                </a:solidFill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2447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</p:sldLayoutIdLst>
  <p:transition spd="slow"/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10" Type="http://schemas.microsoft.com/office/2007/relationships/hdphoto" Target="../media/hdphoto8.wdp"/><Relationship Id="rId4" Type="http://schemas.microsoft.com/office/2007/relationships/hdphoto" Target="../media/hdphoto10.wdp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microsoft.com/office/2007/relationships/hdphoto" Target="../media/hdphoto13.wdp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6" Type="http://schemas.microsoft.com/office/2007/relationships/hdphoto" Target="../media/hdphoto15.wdp"/><Relationship Id="rId20" Type="http://schemas.openxmlformats.org/officeDocument/2006/relationships/slide" Target="slide1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8.xml"/><Relationship Id="rId6" Type="http://schemas.microsoft.com/office/2007/relationships/hdphoto" Target="../media/hdphoto16.wdp"/><Relationship Id="rId5" Type="http://schemas.openxmlformats.org/officeDocument/2006/relationships/image" Target="../media/image52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png"/><Relationship Id="rId18" Type="http://schemas.openxmlformats.org/officeDocument/2006/relationships/image" Target="../media/image54.png"/><Relationship Id="rId26" Type="http://schemas.openxmlformats.org/officeDocument/2006/relationships/image" Target="../media/image58.png"/><Relationship Id="rId3" Type="http://schemas.openxmlformats.org/officeDocument/2006/relationships/audio" Target="../media/audio5.wav"/><Relationship Id="rId21" Type="http://schemas.openxmlformats.org/officeDocument/2006/relationships/slide" Target="slide18.xml"/><Relationship Id="rId34" Type="http://schemas.openxmlformats.org/officeDocument/2006/relationships/slide" Target="slide30.xml"/><Relationship Id="rId7" Type="http://schemas.openxmlformats.org/officeDocument/2006/relationships/image" Target="../media/image40.png"/><Relationship Id="rId12" Type="http://schemas.microsoft.com/office/2007/relationships/hdphoto" Target="../media/hdphoto14.wdp"/><Relationship Id="rId17" Type="http://schemas.openxmlformats.org/officeDocument/2006/relationships/slide" Target="slide16.xml"/><Relationship Id="rId25" Type="http://schemas.openxmlformats.org/officeDocument/2006/relationships/slide" Target="slide20.xml"/><Relationship Id="rId3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0.png"/><Relationship Id="rId20" Type="http://schemas.openxmlformats.org/officeDocument/2006/relationships/image" Target="../media/image55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24" Type="http://schemas.openxmlformats.org/officeDocument/2006/relationships/image" Target="../media/image57.png"/><Relationship Id="rId32" Type="http://schemas.openxmlformats.org/officeDocument/2006/relationships/image" Target="../media/image18.gif"/><Relationship Id="rId5" Type="http://schemas.openxmlformats.org/officeDocument/2006/relationships/image" Target="../media/image53.png"/><Relationship Id="rId15" Type="http://schemas.openxmlformats.org/officeDocument/2006/relationships/image" Target="../media/image49.png"/><Relationship Id="rId23" Type="http://schemas.openxmlformats.org/officeDocument/2006/relationships/slide" Target="slide19.xml"/><Relationship Id="rId28" Type="http://schemas.openxmlformats.org/officeDocument/2006/relationships/image" Target="../media/image45.png"/><Relationship Id="rId10" Type="http://schemas.microsoft.com/office/2007/relationships/hdphoto" Target="../media/hdphoto13.wdp"/><Relationship Id="rId19" Type="http://schemas.openxmlformats.org/officeDocument/2006/relationships/slide" Target="slide17.xml"/><Relationship Id="rId31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microsoft.com/office/2007/relationships/hdphoto" Target="../media/hdphoto15.wdp"/><Relationship Id="rId22" Type="http://schemas.openxmlformats.org/officeDocument/2006/relationships/image" Target="../media/image56.png"/><Relationship Id="rId27" Type="http://schemas.openxmlformats.org/officeDocument/2006/relationships/image" Target="../media/image51.png"/><Relationship Id="rId30" Type="http://schemas.openxmlformats.org/officeDocument/2006/relationships/image" Target="../media/image43.png"/><Relationship Id="rId35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6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15.xml"/><Relationship Id="rId5" Type="http://schemas.openxmlformats.org/officeDocument/2006/relationships/image" Target="../media/image41.png"/><Relationship Id="rId10" Type="http://schemas.microsoft.com/office/2007/relationships/hdphoto" Target="../media/hdphoto6.wdp"/><Relationship Id="rId4" Type="http://schemas.openxmlformats.org/officeDocument/2006/relationships/image" Target="../media/image38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6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15.xml"/><Relationship Id="rId5" Type="http://schemas.openxmlformats.org/officeDocument/2006/relationships/image" Target="../media/image41.png"/><Relationship Id="rId10" Type="http://schemas.microsoft.com/office/2007/relationships/hdphoto" Target="../media/hdphoto11.wdp"/><Relationship Id="rId4" Type="http://schemas.openxmlformats.org/officeDocument/2006/relationships/image" Target="../media/image38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15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6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15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6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15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7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18.gif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slide" Target="slide4.xml"/><Relationship Id="rId14" Type="http://schemas.openxmlformats.org/officeDocument/2006/relationships/slide" Target="slide5.xml"/><Relationship Id="rId22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10" Type="http://schemas.openxmlformats.org/officeDocument/2006/relationships/image" Target="../media/image81.emf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7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8483"/>
            <a:ext cx="12169756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18" y="-127704"/>
            <a:ext cx="12177674" cy="38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92606" y="4343456"/>
            <a:ext cx="10576682" cy="119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6057" lvl="1" algn="ctr" defTabSz="912114"/>
            <a:r>
              <a:rPr lang="en-US" altLang="zh-CN" sz="7182" b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182" b="1">
              <a:solidFill>
                <a:prstClr val="black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5102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57996" y="1473138"/>
            <a:ext cx="2995081" cy="3477641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algn="ctr" defTabSz="911179"/>
            <a:r>
              <a:rPr lang="en-US" sz="4400" dirty="0" smtClean="0">
                <a:solidFill>
                  <a:prstClr val="black"/>
                </a:solidFill>
              </a:rPr>
              <a:t>TRAO ĐỔI PHÁN ĐOÁN NỘI DUNG CHUYỆN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6A84C12E-A32A-4E53-86B6-80F59BD48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6" y="1641099"/>
            <a:ext cx="6404685" cy="4640450"/>
          </a:xfrm>
          <a:prstGeom prst="rect">
            <a:avLst/>
          </a:prstGeom>
        </p:spPr>
      </p:pic>
      <p:sp>
        <p:nvSpPr>
          <p:cNvPr id="9" name="流程图: 文档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AD82B5FA-D961-4B60-AB96-E9F587040E58}"/>
              </a:ext>
            </a:extLst>
          </p:cNvPr>
          <p:cNvSpPr/>
          <p:nvPr/>
        </p:nvSpPr>
        <p:spPr>
          <a:xfrm>
            <a:off x="6838761" y="1180809"/>
            <a:ext cx="3439520" cy="438218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1048 h 22372"/>
              <a:gd name="connsiteX1-3" fmla="*/ 21600 w 21600"/>
              <a:gd name="connsiteY1-4" fmla="*/ 1048 h 22372"/>
              <a:gd name="connsiteX2-5" fmla="*/ 21600 w 21600"/>
              <a:gd name="connsiteY2-6" fmla="*/ 18370 h 22372"/>
              <a:gd name="connsiteX3-7" fmla="*/ 0 w 21600"/>
              <a:gd name="connsiteY3-8" fmla="*/ 21220 h 22372"/>
              <a:gd name="connsiteX4-9" fmla="*/ 0 w 21600"/>
              <a:gd name="connsiteY4-10" fmla="*/ 1048 h 22372"/>
              <a:gd name="connsiteX0-11" fmla="*/ 0 w 21600"/>
              <a:gd name="connsiteY0-12" fmla="*/ 1048 h 22372"/>
              <a:gd name="connsiteX1-13" fmla="*/ 21600 w 21600"/>
              <a:gd name="connsiteY1-14" fmla="*/ 1048 h 22372"/>
              <a:gd name="connsiteX2-15" fmla="*/ 21600 w 21600"/>
              <a:gd name="connsiteY2-16" fmla="*/ 18370 h 22372"/>
              <a:gd name="connsiteX3-17" fmla="*/ 0 w 21600"/>
              <a:gd name="connsiteY3-18" fmla="*/ 21220 h 22372"/>
              <a:gd name="connsiteX4-19" fmla="*/ 0 w 21600"/>
              <a:gd name="connsiteY4-20" fmla="*/ 1048 h 22372"/>
              <a:gd name="connsiteX0-21" fmla="*/ 0 w 21600"/>
              <a:gd name="connsiteY0-22" fmla="*/ 1048 h 22372"/>
              <a:gd name="connsiteX1-23" fmla="*/ 21600 w 21600"/>
              <a:gd name="connsiteY1-24" fmla="*/ 1048 h 22372"/>
              <a:gd name="connsiteX2-25" fmla="*/ 21600 w 21600"/>
              <a:gd name="connsiteY2-26" fmla="*/ 18370 h 22372"/>
              <a:gd name="connsiteX3-27" fmla="*/ 0 w 21600"/>
              <a:gd name="connsiteY3-28" fmla="*/ 21220 h 22372"/>
              <a:gd name="connsiteX4-29" fmla="*/ 0 w 21600"/>
              <a:gd name="connsiteY4-30" fmla="*/ 1048 h 223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00" h="22372">
                <a:moveTo>
                  <a:pt x="0" y="1048"/>
                </a:moveTo>
                <a:cubicBezTo>
                  <a:pt x="7543" y="-1310"/>
                  <a:pt x="14400" y="1048"/>
                  <a:pt x="21600" y="1048"/>
                </a:cubicBezTo>
                <a:cubicBezTo>
                  <a:pt x="19943" y="8912"/>
                  <a:pt x="21600" y="12596"/>
                  <a:pt x="21600" y="18370"/>
                </a:cubicBezTo>
                <a:cubicBezTo>
                  <a:pt x="10800" y="18370"/>
                  <a:pt x="10800" y="24970"/>
                  <a:pt x="0" y="21220"/>
                </a:cubicBezTo>
                <a:cubicBezTo>
                  <a:pt x="0" y="14496"/>
                  <a:pt x="2629" y="8147"/>
                  <a:pt x="0" y="1048"/>
                </a:cubicBezTo>
                <a:close/>
              </a:path>
            </a:pathLst>
          </a:custGeom>
          <a:noFill/>
          <a:ln w="25400">
            <a:solidFill>
              <a:srgbClr val="FFB90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795">
              <a:solidFill>
                <a:srgbClr val="44AACB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grpSp>
        <p:nvGrpSpPr>
          <p:cNvPr id="10" name="组合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6FADD637-1668-4DE6-894B-6A05BA898022}"/>
              </a:ext>
            </a:extLst>
          </p:cNvPr>
          <p:cNvGrpSpPr/>
          <p:nvPr/>
        </p:nvGrpSpPr>
        <p:grpSpPr>
          <a:xfrm>
            <a:off x="7755648" y="889810"/>
            <a:ext cx="1605744" cy="583328"/>
            <a:chOff x="1671636" y="1674654"/>
            <a:chExt cx="1609726" cy="584775"/>
          </a:xfrm>
        </p:grpSpPr>
        <p:sp>
          <p:nvSpPr>
            <p:cNvPr id="11" name="矩形: 圆角 1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977F857-9DE5-4C8C-82D0-C6483B1C44C7}"/>
                </a:ext>
              </a:extLst>
            </p:cNvPr>
            <p:cNvSpPr/>
            <p:nvPr/>
          </p:nvSpPr>
          <p:spPr>
            <a:xfrm>
              <a:off x="1671636" y="1696014"/>
              <a:ext cx="1609726" cy="540723"/>
            </a:xfrm>
            <a:prstGeom prst="roundRect">
              <a:avLst>
                <a:gd name="adj" fmla="val 50000"/>
              </a:avLst>
            </a:prstGeom>
            <a:solidFill>
              <a:srgbClr val="FFB9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95">
                <a:solidFill>
                  <a:srgbClr val="44AACB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文本框 1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020D222-D056-4579-9C9C-8EAE48530152}"/>
                </a:ext>
              </a:extLst>
            </p:cNvPr>
            <p:cNvSpPr txBox="1"/>
            <p:nvPr/>
          </p:nvSpPr>
          <p:spPr>
            <a:xfrm>
              <a:off x="1695586" y="1674654"/>
              <a:ext cx="1561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192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56719" y="265203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/>
              <a:t>Dựa</a:t>
            </a:r>
            <a:r>
              <a:rPr lang="en-GB" sz="4400" dirty="0" smtClean="0"/>
              <a:t> </a:t>
            </a:r>
            <a:r>
              <a:rPr lang="en-GB" sz="4400" dirty="0" err="1" smtClean="0"/>
              <a:t>vào</a:t>
            </a:r>
            <a:r>
              <a:rPr lang="en-GB" sz="4400" dirty="0" smtClean="0"/>
              <a:t> </a:t>
            </a:r>
            <a:r>
              <a:rPr lang="en-GB" sz="4400" dirty="0" err="1" smtClean="0"/>
              <a:t>tranh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41528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4098" y="252292"/>
            <a:ext cx="8348159" cy="811923"/>
            <a:chOff x="1878723" y="252252"/>
            <a:chExt cx="8368863" cy="811922"/>
          </a:xfrm>
        </p:grpSpPr>
        <p:sp>
          <p:nvSpPr>
            <p:cNvPr id="4" name="Rounded Rectangle 3"/>
            <p:cNvSpPr/>
            <p:nvPr/>
          </p:nvSpPr>
          <p:spPr>
            <a:xfrm>
              <a:off x="2041633" y="338957"/>
              <a:ext cx="8024649" cy="6463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2800" dirty="0">
                  <a:solidFill>
                    <a:prstClr val="black"/>
                  </a:solidFill>
                </a:rPr>
                <a:t>NGHE KỂ CHUYỆN: </a:t>
              </a:r>
              <a:r>
                <a:rPr lang="en-US" sz="2800" dirty="0" smtClean="0">
                  <a:solidFill>
                    <a:prstClr val="black"/>
                  </a:solidFill>
                </a:rPr>
                <a:t>HỒ NƯỚC VÀ MÂY.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968359" y="3006548"/>
            <a:ext cx="4807760" cy="107812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</a:rPr>
              <a:t>Vào một ngày cuối tuần, hồ nước và mây nói với nhau điều gì</a:t>
            </a:r>
            <a:r>
              <a:rPr lang="vi-VN" sz="2400" dirty="0" smtClean="0">
                <a:solidFill>
                  <a:srgbClr val="000000"/>
                </a:solidFill>
              </a:rPr>
              <a:t>?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x-none" sz="2400" dirty="0">
              <a:solidFill>
                <a:srgbClr val="00000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396499" y="3006548"/>
            <a:ext cx="5479365" cy="90513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</a:rPr>
              <a:t>Dưới nắng hè gay gắt, hồ nước lên tiếng cầu cứu ai?</a:t>
            </a:r>
            <a:r>
              <a:rPr lang="x-none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594519" y="5738002"/>
            <a:ext cx="5371685" cy="103362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</a:rPr>
              <a:t>Vì sao chị mây bay về hồ nước và cho mưa xuống?</a:t>
            </a:r>
            <a:r>
              <a:rPr lang="x-none" sz="2400" dirty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461919" y="6040733"/>
            <a:ext cx="5463852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</a:rPr>
              <a:t>Qua mùa thu, sang mùa đông chuyện gì xảy ra với chị mây?</a:t>
            </a:r>
            <a:endParaRPr lang="x-none" sz="2400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860" y="985385"/>
            <a:ext cx="5239178" cy="2204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8748" y="1042166"/>
            <a:ext cx="5163440" cy="2090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1919" y="3749062"/>
            <a:ext cx="5115350" cy="2183191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482" y="3880263"/>
            <a:ext cx="5328556" cy="20519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76749"/>
      </p:ext>
    </p:extLst>
  </p:cSld>
  <p:clrMapOvr>
    <a:masterClrMapping/>
  </p:clrMapOvr>
  <p:transition spd="slow"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4" y="2988243"/>
            <a:ext cx="2524903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75" y="2471555"/>
            <a:ext cx="309271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011"/>
            <a:ext cx="12161838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92" y="5971655"/>
            <a:ext cx="3173481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33" y="5292327"/>
            <a:ext cx="1452136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38" y="5098292"/>
            <a:ext cx="1707091" cy="15191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87" y="3"/>
            <a:ext cx="6034529" cy="40387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6121" y="1621328"/>
            <a:ext cx="5527283" cy="1557345"/>
          </a:xfrm>
          <a:prstGeom prst="rect">
            <a:avLst/>
          </a:prstGeom>
          <a:noFill/>
        </p:spPr>
        <p:txBody>
          <a:bodyPr wrap="square" lIns="79245" tIns="39622" rIns="79245" bIns="39622" rtlCol="0">
            <a:spAutoFit/>
          </a:bodyPr>
          <a:lstStyle/>
          <a:p>
            <a:pPr algn="ctr" defTabSz="914241"/>
            <a:r>
              <a:rPr lang="en-US" sz="4800" dirty="0" err="1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4800" dirty="0" err="1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gợi</a:t>
            </a:r>
            <a:r>
              <a:rPr lang="en-US" sz="4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4800" dirty="0" err="1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lang="en-US" sz="4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96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935" r="5935"/>
          <a:stretch/>
        </p:blipFill>
        <p:spPr>
          <a:xfrm>
            <a:off x="7580" y="0"/>
            <a:ext cx="121618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673" y="1560338"/>
            <a:ext cx="9612493" cy="4713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564" y="1639918"/>
            <a:ext cx="6875872" cy="1333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65" y="760922"/>
            <a:ext cx="9132566" cy="56896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187" y="3558582"/>
            <a:ext cx="1597996" cy="29311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7475" y="4449335"/>
            <a:ext cx="958517" cy="22070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99488" y="3826822"/>
            <a:ext cx="1707085" cy="26378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027337" y="2127602"/>
            <a:ext cx="2852300" cy="4500077"/>
          </a:xfrm>
          <a:prstGeom prst="rect">
            <a:avLst/>
          </a:prstGeom>
        </p:spPr>
      </p:pic>
      <p:pic>
        <p:nvPicPr>
          <p:cNvPr id="3076" name="Picture 4" descr="Roast Turkey Or Chicken Dinner Stock Vector - Illustration of baked,  greetings: 13327913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5250" y1="67022" x2="64625" y2="67496"/>
                        <a14:foregroundMark x1="14375" y1="67377" x2="84250" y2="6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29901" r="7529" b="21549"/>
          <a:stretch/>
        </p:blipFill>
        <p:spPr bwMode="auto">
          <a:xfrm>
            <a:off x="4778802" y="3943172"/>
            <a:ext cx="968512" cy="5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57" y="4271802"/>
            <a:ext cx="432825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10" y="4249636"/>
            <a:ext cx="433476" cy="2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77" y="4033832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1556" y="4024774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70" y="4282710"/>
            <a:ext cx="432825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99" y="3943141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3182" y="1147091"/>
            <a:ext cx="8280665" cy="19825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91649" y="1867429"/>
            <a:ext cx="1671021" cy="478896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6708" y="2094452"/>
            <a:ext cx="10821813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71060" y="2312137"/>
            <a:ext cx="9813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 TIỆC BÍ MẬT</a:t>
            </a:r>
            <a:endParaRPr lang="en-US" sz="8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76007" y="3957871"/>
            <a:ext cx="220046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Box 41">
            <a:hlinkClick r:id="rId20" action="ppaction://hlinksldjump"/>
          </p:cNvPr>
          <p:cNvSpPr txBox="1"/>
          <p:nvPr/>
        </p:nvSpPr>
        <p:spPr>
          <a:xfrm>
            <a:off x="3946973" y="3953470"/>
            <a:ext cx="419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243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43703" y="812800"/>
            <a:ext cx="8133229" cy="45466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2332" y="2208937"/>
            <a:ext cx="7115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tiệc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6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.^^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Pin on Ð¸Ð³ÑÐ°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8" b="89886" l="1538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8" t="28836" r="1876" b="26019"/>
          <a:stretch/>
        </p:blipFill>
        <p:spPr bwMode="auto">
          <a:xfrm>
            <a:off x="5261569" y="4137508"/>
            <a:ext cx="2201468" cy="101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975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63" y="0"/>
            <a:ext cx="12241951" cy="10181202"/>
          </a:xfrm>
          <a:prstGeom prst="rect">
            <a:avLst/>
          </a:prstGeom>
        </p:spPr>
      </p:pic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673" y="1560338"/>
            <a:ext cx="9612493" cy="4713474"/>
          </a:xfrm>
          <a:prstGeom prst="rect">
            <a:avLst/>
          </a:prstGeom>
        </p:spPr>
      </p:pic>
      <p:pic>
        <p:nvPicPr>
          <p:cNvPr id="6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564" y="1639918"/>
            <a:ext cx="6875872" cy="1333939"/>
          </a:xfrm>
          <a:prstGeom prst="rect">
            <a:avLst/>
          </a:prstGeom>
        </p:spPr>
      </p:pic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657" y="719024"/>
            <a:ext cx="9132566" cy="5689626"/>
          </a:xfrm>
          <a:prstGeom prst="rect">
            <a:avLst/>
          </a:prstGeom>
        </p:spPr>
      </p:pic>
      <p:pic>
        <p:nvPicPr>
          <p:cNvPr id="3076" name="ĐC SHARE MIỄN PHÍ BỞI NK POWERSKILLS" descr="Roast Turkey Or Chicken Dinner Stock Vector - Illustration of baked,  greetings: 13327913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5250" y1="67022" x2="64625" y2="67496"/>
                        <a14:foregroundMark x1="14375" y1="67377" x2="84250" y2="6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2" t="29901" r="7529" b="21549"/>
          <a:stretch/>
        </p:blipFill>
        <p:spPr bwMode="auto">
          <a:xfrm>
            <a:off x="4778802" y="3943172"/>
            <a:ext cx="968512" cy="5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CẤM BUÔN BÁN, CẤM REUP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57" y="4271802"/>
            <a:ext cx="432825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Vào http://fb.com/nkpowerskills tải game miễn phí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10" y="4249636"/>
            <a:ext cx="433476" cy="2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ĐC SHARE MIỄN PHÍ BỞI NK POWERSKILLS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77" y="4033832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ẤM BUÔN BÁN, CẤM REUP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1556" y="4024774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Vào http://fb.com/nkpowerskills tải game miễn phí" descr="Hamburger Cartoon clipart - Yellow, Hamburger, Food, transparent clip 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2" b="93654" l="5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70" y="4282710"/>
            <a:ext cx="432825" cy="2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ĐC SHARE MIỄN PHÍ BỞI NK POWERSKILLS" descr="Coca Cola Logo - Coca Cola Cup Vector , Transparent Cartoon, Free Cliparts  &amp; Silhouettes - NetClipart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99" y="3943141"/>
            <a:ext cx="302280" cy="4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0586" y="1415753"/>
            <a:ext cx="8280665" cy="1982569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79" y="9395"/>
            <a:ext cx="1184070" cy="1168388"/>
          </a:xfrm>
          <a:prstGeom prst="rect">
            <a:avLst/>
          </a:prstGeom>
        </p:spPr>
      </p:pic>
      <p:pic>
        <p:nvPicPr>
          <p:cNvPr id="35" name="CẤM BUÔN BÁN, CẤM REUP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99" y="9395"/>
            <a:ext cx="1212399" cy="1201106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29" y="9395"/>
            <a:ext cx="1193658" cy="118719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43" y="9426"/>
            <a:ext cx="1169776" cy="1154283"/>
          </a:xfrm>
          <a:prstGeom prst="rect">
            <a:avLst/>
          </a:prstGeom>
        </p:spPr>
      </p:pic>
      <p:pic>
        <p:nvPicPr>
          <p:cNvPr id="38" name="CẤM BUÔN BÁN, CẤM REUP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87" y="-48835"/>
            <a:ext cx="1165011" cy="1149581"/>
          </a:xfrm>
          <a:prstGeom prst="rect">
            <a:avLst/>
          </a:prstGeom>
        </p:spPr>
      </p:pic>
      <p:pic>
        <p:nvPicPr>
          <p:cNvPr id="18" name="Vào http://fb.com/nkpowerskills tải game miễn phí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885432" y="2069062"/>
            <a:ext cx="1671021" cy="4788969"/>
          </a:xfrm>
          <a:prstGeom prst="rect">
            <a:avLst/>
          </a:prstGeom>
        </p:spPr>
      </p:pic>
      <p:pic>
        <p:nvPicPr>
          <p:cNvPr id="19" name="ĐC SHARE MIỄN PHÍ BỞI NK POWERSKILLS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321120" y="2329235"/>
            <a:ext cx="2852300" cy="4500077"/>
          </a:xfrm>
          <a:prstGeom prst="rect">
            <a:avLst/>
          </a:prstGeom>
        </p:spPr>
      </p:pic>
      <p:pic>
        <p:nvPicPr>
          <p:cNvPr id="15" name="CẤM BUÔN BÁN, CẤM REUP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4389659" y="3563837"/>
            <a:ext cx="1597996" cy="2931116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92371" y="4454590"/>
            <a:ext cx="958517" cy="2207032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-2910358" y="3832077"/>
            <a:ext cx="1707085" cy="2637884"/>
          </a:xfrm>
          <a:prstGeom prst="rect">
            <a:avLst/>
          </a:prstGeom>
        </p:spPr>
      </p:pic>
      <p:pic>
        <p:nvPicPr>
          <p:cNvPr id="25" name="Vào http://fb.com/nkpowerskills tải game miễn phí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45" y="1259336"/>
            <a:ext cx="5379225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ĐC SHARE MIỄN PHÍ BỞI NK POWERSKILLS"/>
          <p:cNvPicPr>
            <a:picLocks noChangeAspect="1"/>
          </p:cNvPicPr>
          <p:nvPr/>
        </p:nvPicPr>
        <p:blipFill rotWithShape="1">
          <a:blip r:embed="rId33"/>
          <a:srcRect b="5532"/>
          <a:stretch/>
        </p:blipFill>
        <p:spPr>
          <a:xfrm>
            <a:off x="16" y="8418338"/>
            <a:ext cx="12226688" cy="1734816"/>
          </a:xfrm>
          <a:prstGeom prst="rect">
            <a:avLst/>
          </a:prstGeom>
        </p:spPr>
      </p:pic>
      <p:sp>
        <p:nvSpPr>
          <p:cNvPr id="2" name="Right Arrow 1">
            <a:hlinkClick r:id="rId34" action="ppaction://hlinksldjump"/>
          </p:cNvPr>
          <p:cNvSpPr/>
          <p:nvPr/>
        </p:nvSpPr>
        <p:spPr>
          <a:xfrm>
            <a:off x="10647217" y="9398"/>
            <a:ext cx="1514635" cy="57478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</a:t>
            </a:r>
            <a:r>
              <a:rPr lang="en-US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hlinkClick r:id="rId35" action="ppaction://hlinksldjump"/>
              </a:rPr>
              <a:t>TIẾP</a:t>
            </a:r>
            <a:endParaRPr lang="en-US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35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46862 0.02223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3.33333E-6 L 0.44063 -0.00741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37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45039 0.02384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3" y="1181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45782 -0.0277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1" y="-1389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51354 -0.01805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77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50" y="538250"/>
            <a:ext cx="9132566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360" y="5351159"/>
            <a:ext cx="1347924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94580" y="-15630"/>
            <a:ext cx="10474873" cy="16690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7924" y="5656972"/>
            <a:ext cx="9753600" cy="1079430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cuộn sóng, nhăn mặt cáu kỉnh nói với chị mây: “Tôi đẹp dưới ánh nắng, thế mà chị lại che mất.”</a:t>
            </a:r>
            <a:b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200" i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7202" y="4191028"/>
            <a:ext cx="133628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05024" y="33270"/>
            <a:ext cx="10439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 một ngày cuối tuần, hồ nước và mây nói với nhau điều gì?</a:t>
            </a:r>
            <a:endParaRPr lang="x-none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517" y="1676584"/>
            <a:ext cx="6354997" cy="29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2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50" y="538250"/>
            <a:ext cx="9132566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360" y="5351159"/>
            <a:ext cx="1347924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99334" y="34461"/>
            <a:ext cx="10474873" cy="8628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0607" y="5309262"/>
            <a:ext cx="9753600" cy="12336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 smtClean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 </a:t>
            </a: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bị bốc hơi, khô hạn tận đáy. Nó buồn bã cầu cứu: “Chị mây ơi, không có chị tôi chết mất.”</a:t>
            </a:r>
            <a:b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200" i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7202" y="4191028"/>
            <a:ext cx="133628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10757" y="34461"/>
            <a:ext cx="1043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 nắng hè gay gắt, hồ nước lên tiếng cầu cứu ai?</a:t>
            </a:r>
            <a:r>
              <a:rPr lang="x-none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807" y="1136277"/>
            <a:ext cx="7315200" cy="40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4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50" y="538250"/>
            <a:ext cx="9132566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360" y="5351159"/>
            <a:ext cx="1347924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63860" y="83565"/>
            <a:ext cx="10474873" cy="9832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9224" y="5395096"/>
            <a:ext cx="10058400" cy="14466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hóa thành màu xám đen, bay tới hồ nước và cho mưa xuống. Hồ nước đầy lên, căng tràn sức sống.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i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1972" y="147125"/>
            <a:ext cx="1043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chị mây bay về hồ nước và cho mưa xuống?</a:t>
            </a:r>
            <a:r>
              <a:rPr lang="x-none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1819" y="879025"/>
            <a:ext cx="8458200" cy="3858252"/>
          </a:xfrm>
          <a:prstGeom prst="rect">
            <a:avLst/>
          </a:prstGeom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16354" y="4762490"/>
            <a:ext cx="133628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24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50" y="538250"/>
            <a:ext cx="9132566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360" y="5351159"/>
            <a:ext cx="1347924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45283" y="152167"/>
            <a:ext cx="10474873" cy="16690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64527" y="4539492"/>
            <a:ext cx="9753600" cy="20998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 smtClean="0"/>
          </a:p>
          <a:p>
            <a:pPr algn="ctr"/>
            <a:endParaRPr lang="en-GB" sz="4000" dirty="0"/>
          </a:p>
          <a:p>
            <a:pPr algn="ctr"/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lúc này chuyển sang màu trắng và gầy hẳn đi. Chị nói với hồ nước: “Không có em, chị cũng yếu hẳn đi.”</a:t>
            </a:r>
            <a:b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/>
              <a:t/>
            </a:r>
            <a:br>
              <a:rPr lang="vi-VN" sz="4000" dirty="0"/>
            </a:br>
            <a:endParaRPr lang="en-US" sz="4000" i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7202" y="4191028"/>
            <a:ext cx="133628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97307" y="130014"/>
            <a:ext cx="1043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mùa thu, sang mùa đông chuyện gì xảy ra với chị mây?</a:t>
            </a:r>
            <a:endParaRPr lang="x-none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0139" y="1349183"/>
            <a:ext cx="7924800" cy="38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4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6" y="149200"/>
            <a:ext cx="6229776" cy="622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328695" y="329157"/>
            <a:ext cx="6361212" cy="571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Shape 233"/>
          <p:cNvSpPr>
            <a:spLocks noChangeArrowheads="1"/>
          </p:cNvSpPr>
          <p:nvPr/>
        </p:nvSpPr>
        <p:spPr bwMode="auto">
          <a:xfrm>
            <a:off x="5347725" y="1972551"/>
            <a:ext cx="5574176" cy="189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337" tIns="25337" rIns="25337" bIns="25337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Khởi</a:t>
            </a:r>
            <a:r>
              <a:rPr lang="en-US" sz="8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động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30509" y="1549300"/>
            <a:ext cx="465570" cy="421230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8029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9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8029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9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8073054" y="4315801"/>
            <a:ext cx="467154" cy="421230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8029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9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8029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89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514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35" r="593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4650" y="538250"/>
            <a:ext cx="9132566" cy="5689626"/>
          </a:xfrm>
          <a:prstGeom prst="rect">
            <a:avLst/>
          </a:prstGeom>
        </p:spPr>
      </p:pic>
      <p:pic>
        <p:nvPicPr>
          <p:cNvPr id="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360" y="5351159"/>
            <a:ext cx="1347924" cy="12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52453" y="538278"/>
            <a:ext cx="10474873" cy="16690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1837" y="5028149"/>
            <a:ext cx="10100469" cy="15266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trên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 biết yêu thương và giúp đỡ những người xung quanh mình.</a:t>
            </a:r>
            <a:b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200" i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15904" y="4191028"/>
            <a:ext cx="133628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03340" y="687612"/>
            <a:ext cx="10439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những sự việc xảy đến với hồ nước và mây, em học được bài học gì</a:t>
            </a:r>
            <a:r>
              <a:rPr lang="vi-VN" sz="4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4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24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4098" y="252292"/>
            <a:ext cx="8348159" cy="811923"/>
            <a:chOff x="1878723" y="252252"/>
            <a:chExt cx="8368863" cy="811922"/>
          </a:xfrm>
        </p:grpSpPr>
        <p:sp>
          <p:nvSpPr>
            <p:cNvPr id="4" name="Rounded Rectangle 3"/>
            <p:cNvSpPr/>
            <p:nvPr/>
          </p:nvSpPr>
          <p:spPr>
            <a:xfrm>
              <a:off x="2041633" y="338957"/>
              <a:ext cx="8024649" cy="6463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sz="2800" dirty="0">
                  <a:solidFill>
                    <a:prstClr val="black"/>
                  </a:solidFill>
                </a:rPr>
                <a:t>NGHE KỂ </a:t>
              </a:r>
              <a:r>
                <a:rPr lang="en-US" sz="2800" dirty="0" smtClean="0">
                  <a:solidFill>
                    <a:prstClr val="black"/>
                  </a:solidFill>
                </a:rPr>
                <a:t>LẠI: HỒ NƯỚC VÀ ĐÁM MÂY.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US" sz="19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795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9" y="1219200"/>
            <a:ext cx="11017593" cy="45681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919" y="3237326"/>
            <a:ext cx="2318717" cy="35470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063495">
            <a:off x="7150538" y="2277955"/>
            <a:ext cx="3921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4000" dirty="0" smtClean="0">
                <a:solidFill>
                  <a:srgbClr val="3AB7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 CHUYỆN TRONGNHÓM </a:t>
            </a:r>
            <a:endParaRPr lang="en-US" altLang="zh-CN" sz="4000" dirty="0">
              <a:solidFill>
                <a:srgbClr val="3AB7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3533" y="52722"/>
            <a:ext cx="1800901" cy="28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08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321020" y="2684253"/>
            <a:ext cx="5562601" cy="117644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</a:rPr>
              <a:t>Vào một ngày cuối tuần, hồ nước và mây nói với nhau điều gì?</a:t>
            </a:r>
            <a:endParaRPr lang="x-none" sz="2400" dirty="0">
              <a:solidFill>
                <a:srgbClr val="000000"/>
              </a:solidFill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 </a:t>
            </a:r>
            <a:endParaRPr lang="x-none" sz="2400" dirty="0">
              <a:solidFill>
                <a:srgbClr val="0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179135" y="2667687"/>
            <a:ext cx="5480945" cy="75296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</a:rPr>
              <a:t>Dưới nắng hè gay gắt, hồ nước lên tiếng cầu cứu ai?</a:t>
            </a:r>
            <a:r>
              <a:rPr lang="x-none" sz="2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21562" y="6018869"/>
            <a:ext cx="5437039" cy="6308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</a:rPr>
              <a:t>Vì sao chị mây bay về hồ nước và cho mưa xuống?</a:t>
            </a:r>
            <a:r>
              <a:rPr lang="x-none" sz="2400" dirty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309519" y="5982426"/>
            <a:ext cx="5376238" cy="66731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0000"/>
                </a:solidFill>
              </a:rPr>
              <a:t>Qua mùa thu, sang mùa đông chuyện gì xảy ra với chị mây?</a:t>
            </a:r>
            <a:endParaRPr lang="x-none" sz="2400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519" y="273583"/>
            <a:ext cx="5501141" cy="2410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0174" y="202385"/>
            <a:ext cx="5675583" cy="2481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751" y="3562787"/>
            <a:ext cx="5512909" cy="2456082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160" y="3562787"/>
            <a:ext cx="5561919" cy="24560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6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87066C3-7812-4A1A-8FA3-EC24B15F3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305" y="196769"/>
            <a:ext cx="6841034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9D01128-0459-4AA6-BF00-83022E6963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4710200" y="1229814"/>
            <a:ext cx="6698324" cy="4398379"/>
          </a:xfrm>
          <a:prstGeom prst="rect">
            <a:avLst/>
          </a:prstGeom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77B507D-2369-43FD-A98F-9ECEF3460771}"/>
              </a:ext>
            </a:extLst>
          </p:cNvPr>
          <p:cNvSpPr txBox="1"/>
          <p:nvPr/>
        </p:nvSpPr>
        <p:spPr>
          <a:xfrm>
            <a:off x="5485713" y="1942241"/>
            <a:ext cx="5228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/>
            <a:r>
              <a:rPr lang="en-US" altLang="zh-CN" sz="8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altLang="zh-CN" sz="8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8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altLang="zh-CN" sz="8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8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altLang="zh-CN" sz="8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8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itchFamily="34" charset="0"/>
                <a:cs typeface="Arial-Rounded" pitchFamily="34" charset="0"/>
              </a:rPr>
              <a:t>lớp</a:t>
            </a:r>
            <a:endParaRPr lang="zh-CN" altLang="en-US" sz="8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853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095156" y="304800"/>
            <a:ext cx="7819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Kể lại từng đoạn của câu chuyện</a:t>
            </a:r>
            <a:endParaRPr lang="en-US" sz="2400" b="1" kern="0" dirty="0">
              <a:solidFill>
                <a:srgbClr val="17479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F6CF0D6F-80A7-8B4B-8891-661322B954AE}"/>
              </a:ext>
            </a:extLst>
          </p:cNvPr>
          <p:cNvSpPr/>
          <p:nvPr/>
        </p:nvSpPr>
        <p:spPr>
          <a:xfrm>
            <a:off x="1400904" y="5562600"/>
            <a:ext cx="9624559" cy="112773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</a:rPr>
              <a:t>Vào một ngày cuối tuần, hồ nước và mây nói với nhau điều gì</a:t>
            </a:r>
            <a:r>
              <a:rPr lang="vi-VN" sz="2667" dirty="0" smtClean="0">
                <a:solidFill>
                  <a:srgbClr val="000000"/>
                </a:solidFill>
              </a:rPr>
              <a:t>?</a:t>
            </a:r>
            <a:r>
              <a:rPr lang="en-US" sz="2667" dirty="0" smtClean="0">
                <a:solidFill>
                  <a:srgbClr val="000000"/>
                </a:solidFill>
              </a:rPr>
              <a:t> </a:t>
            </a:r>
            <a:endParaRPr lang="x-none" sz="2667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519" y="838200"/>
            <a:ext cx="10058399" cy="4952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444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C1086AF6-9AC6-E343-A656-3BF8A0252477}"/>
              </a:ext>
            </a:extLst>
          </p:cNvPr>
          <p:cNvSpPr/>
          <p:nvPr/>
        </p:nvSpPr>
        <p:spPr>
          <a:xfrm>
            <a:off x="2042319" y="6019800"/>
            <a:ext cx="8686800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</a:rPr>
              <a:t>Dưới nắng hè gay gắt, hồ nước lên tiếng cầu cứu ai?</a:t>
            </a:r>
            <a:r>
              <a:rPr lang="x-none" sz="2667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720" y="304800"/>
            <a:ext cx="10210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82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C532C50B-CA88-6C4F-ABE4-1110947ECDD0}"/>
              </a:ext>
            </a:extLst>
          </p:cNvPr>
          <p:cNvSpPr/>
          <p:nvPr/>
        </p:nvSpPr>
        <p:spPr>
          <a:xfrm>
            <a:off x="2347119" y="5486400"/>
            <a:ext cx="8001000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</a:rPr>
              <a:t>Vì sao chị mây bay về hồ nước và cho mưa xuống?</a:t>
            </a:r>
            <a:r>
              <a:rPr lang="x-none" sz="2667" dirty="0">
                <a:solidFill>
                  <a:srgbClr val="000000"/>
                </a:solidFill>
              </a:rPr>
              <a:t> </a:t>
            </a:r>
            <a:endParaRPr lang="en-US" sz="2667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519" y="304800"/>
            <a:ext cx="10058400" cy="54864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32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576EBB3-EFEF-0D49-86FE-5BD3C7BF1390}"/>
              </a:ext>
            </a:extLst>
          </p:cNvPr>
          <p:cNvSpPr/>
          <p:nvPr/>
        </p:nvSpPr>
        <p:spPr>
          <a:xfrm>
            <a:off x="1737519" y="5715000"/>
            <a:ext cx="9601200" cy="7620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</a:rPr>
              <a:t>Qua mùa thu, sang mùa đông chuyện gì xảy ra với chị mây?</a:t>
            </a:r>
            <a:endParaRPr lang="x-none" sz="2667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319" y="380999"/>
            <a:ext cx="10058400" cy="53340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677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61331" y="2209800"/>
            <a:ext cx="8229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kumimoji="1" lang="en-US" altLang="zh-CN" sz="5400" dirty="0" smtClean="0">
                <a:solidFill>
                  <a:srgbClr val="E4B25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BÌNH CHỌN NHÓM BẠN, CÁ NHÂN KỂ HAY </a:t>
            </a:r>
            <a:endParaRPr kumimoji="1" lang="zh-CN" altLang="en-US" sz="5400" dirty="0">
              <a:solidFill>
                <a:srgbClr val="E4B25A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736">
            <a:off x="2488232" y="406658"/>
            <a:ext cx="1423352" cy="142688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3974">
            <a:off x="3117559" y="3615666"/>
            <a:ext cx="1231088" cy="13252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9042" y="1360048"/>
            <a:ext cx="2328783" cy="23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87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8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594519" y="4865966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10319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53" y="5245863"/>
            <a:ext cx="1460466" cy="1697850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175947" y="5472753"/>
            <a:ext cx="701945" cy="724120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53035" y="5678205"/>
            <a:ext cx="963744" cy="953533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82" y="-13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576706" y="4911414"/>
            <a:ext cx="1739726" cy="2059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6519" y="152455"/>
            <a:ext cx="9372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VÀ KHỞI ĐỘNG: TRÒ CHƠI DỌN DẸP PHÒNG KHÁCH.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Vào http://fb.com/nkpowerskills tải game miễn phí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90" y="217629"/>
            <a:ext cx="5810831" cy="581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224881" y="752619"/>
            <a:ext cx="1905000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TỰ</a:t>
            </a:r>
          </a:p>
          <a:p>
            <a:pPr marL="514350" indent="-514350">
              <a:buAutoNum type="arabicPeriod"/>
            </a:pP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endParaRPr lang="en-US" sz="28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514350" indent="-514350">
              <a:buAutoNum type="arabicPeriod"/>
            </a:pP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Khối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endParaRPr lang="en-US" sz="28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514350" indent="-514350">
              <a:buAutoNum type="arabicPeriod"/>
            </a:pP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Rubic</a:t>
            </a:r>
            <a:endParaRPr lang="en-US" sz="28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514350" indent="-514350">
              <a:buAutoNum type="arabicPeriod"/>
            </a:pP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6373" y="6154971"/>
            <a:ext cx="300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71319" y="615497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US" dirty="0"/>
          </a:p>
        </p:txBody>
      </p:sp>
      <p:sp>
        <p:nvSpPr>
          <p:cNvPr id="13" name="TextBox 12">
            <a:hlinkClick r:id="rId12" action="ppaction://hlinksldjump"/>
          </p:cNvPr>
          <p:cNvSpPr txBox="1"/>
          <p:nvPr/>
        </p:nvSpPr>
        <p:spPr>
          <a:xfrm>
            <a:off x="4419506" y="5756697"/>
            <a:ext cx="34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575747" y="5666400"/>
            <a:ext cx="1123123" cy="724120"/>
            <a:chOff x="2575747" y="5666400"/>
            <a:chExt cx="1123123" cy="724120"/>
          </a:xfrm>
        </p:grpSpPr>
        <p:pic>
          <p:nvPicPr>
            <p:cNvPr id="5" name="Picture 4">
              <a:hlinkClick r:id="rId22" action="ppaction://hlinksldjump"/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8" t="12811" r="6054" b="25417"/>
            <a:stretch/>
          </p:blipFill>
          <p:spPr>
            <a:xfrm>
              <a:off x="2575747" y="5666400"/>
              <a:ext cx="1123123" cy="7241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957830" y="5678205"/>
              <a:ext cx="367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416730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5445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6415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" y="1"/>
            <a:ext cx="8018644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127919" y="3295473"/>
            <a:ext cx="571500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altLang="zh-CN" dirty="0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 </a:t>
            </a:r>
            <a:r>
              <a:rPr lang="en-US" altLang="zh-CN" dirty="0" err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altLang="zh-CN" dirty="0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altLang="zh-CN" dirty="0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altLang="zh-CN" dirty="0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dirty="0" err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dirty="0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altLang="zh-CN" dirty="0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altLang="zh-CN" dirty="0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altLang="zh-CN" dirty="0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dirty="0" err="1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dirty="0" smtClean="0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altLang="zh-CN" dirty="0">
              <a:solidFill>
                <a:srgbClr val="FF5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5596" y="4535059"/>
            <a:ext cx="6149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phải biết yêu thương và giúp đỡ những người xung quanh mình.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altLang="zh-CN" sz="2800" i="1" spc="300" dirty="0">
              <a:solidFill>
                <a:srgbClr val="1528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78294" y="100960"/>
            <a:ext cx="4395864" cy="67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355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B72A909-F640-44C3-A45E-94D3741C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"/>
            <a:ext cx="12161838" cy="68547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112E36B-13D2-4467-9B52-8E5C6F4C9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28" y="1230150"/>
            <a:ext cx="5651583" cy="45842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2A99F589-E17B-4DA1-BD39-285DC6DE3A95}"/>
              </a:ext>
            </a:extLst>
          </p:cNvPr>
          <p:cNvSpPr txBox="1"/>
          <p:nvPr/>
        </p:nvSpPr>
        <p:spPr>
          <a:xfrm>
            <a:off x="4381238" y="1518387"/>
            <a:ext cx="3651561" cy="1897956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 defTabSz="914241"/>
            <a:r>
              <a:rPr lang="en-US" altLang="zh-CN" sz="5900" dirty="0">
                <a:latin typeface="Arial-Rounded"/>
                <a:ea typeface="字魂59号-创粗黑" panose="00000500000000000000" pitchFamily="2" charset="-122"/>
                <a:sym typeface="字魂59号-创粗黑" panose="00000500000000000000" pitchFamily="2" charset="-122"/>
              </a:rPr>
              <a:t>CỦNG CỐ, DẶN DÒ</a:t>
            </a:r>
            <a:endParaRPr lang="zh-CN" altLang="en-US" sz="5900" dirty="0">
              <a:latin typeface="Arial-Rounded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63224E2-D8FD-4D3A-9B41-F6C10190B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889" y="1598483"/>
            <a:ext cx="825776" cy="469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C6E65F0-9E53-4B91-9F00-475286250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" y="1769328"/>
            <a:ext cx="3488791" cy="34974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1D6881D-1C43-40C5-9D79-C7A80CB00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42"/>
          <a:stretch/>
        </p:blipFill>
        <p:spPr>
          <a:xfrm>
            <a:off x="0" y="5116171"/>
            <a:ext cx="12161838" cy="17418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8EA738B-EEF9-4A93-869E-DA1C9C2C9B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b="33621"/>
          <a:stretch/>
        </p:blipFill>
        <p:spPr>
          <a:xfrm rot="358970">
            <a:off x="8170158" y="439432"/>
            <a:ext cx="2777513" cy="10556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1EDAB4F-5359-45F0-AD15-B311E7D67E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79751" r="62526" b="10385"/>
          <a:stretch/>
        </p:blipFill>
        <p:spPr>
          <a:xfrm>
            <a:off x="4205385" y="4340542"/>
            <a:ext cx="717748" cy="6745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59DE14B-92C4-41DB-BDB6-8505AE85B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5" t="79482" r="28931" b="10654"/>
          <a:stretch/>
        </p:blipFill>
        <p:spPr>
          <a:xfrm>
            <a:off x="7909843" y="5139844"/>
            <a:ext cx="717748" cy="6745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AE537D5-9C4E-44AA-AF9A-6559920DE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5" y="5068044"/>
            <a:ext cx="1258331" cy="7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69267"/>
      </p:ext>
    </p:extLst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9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67941" y="839740"/>
            <a:ext cx="8025968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2" tIns="45718" rIns="91432" bIns="45718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5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CHÀO 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271759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9317" y="5326905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Họa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 </a:t>
            </a:r>
            <a:r>
              <a:rPr lang="en-US" sz="44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1864" y="380190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 smtClean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5386844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82" y="3872209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46833" y="232097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nổi</a:t>
            </a:r>
            <a:r>
              <a:rPr lang="en-US" sz="44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82" y="239787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89078" y="659388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4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  <a:r>
              <a:rPr lang="en-US" sz="4800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646" y="5105456"/>
            <a:ext cx="1502569" cy="17492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767681" y="1447800"/>
            <a:ext cx="1600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chú</a:t>
            </a:r>
            <a:r>
              <a:rPr lang="en-US" sz="2400" dirty="0" smtClean="0"/>
              <a:t> </a:t>
            </a:r>
            <a:r>
              <a:rPr lang="en-US" sz="2400" dirty="0" err="1" smtClean="0"/>
              <a:t>gấu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quay </a:t>
            </a:r>
            <a:r>
              <a:rPr lang="en-US" sz="2400" dirty="0" err="1" smtClean="0"/>
              <a:t>lại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48015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2280" y="2057400"/>
            <a:ext cx="9430544" cy="259080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006894">
              <a:lnSpc>
                <a:spcPct val="110000"/>
              </a:lnSpc>
            </a:pPr>
            <a:r>
              <a:rPr lang="en-GB" sz="3200" dirty="0" smtClean="0">
                <a:solidFill>
                  <a:srgbClr val="FF0000"/>
                </a:solidFill>
              </a:rPr>
              <a:t>     T</a:t>
            </a:r>
            <a:r>
              <a:rPr lang="vi-VN" sz="3200" dirty="0" smtClean="0">
                <a:solidFill>
                  <a:srgbClr val="FF0000"/>
                </a:solidFill>
              </a:rPr>
              <a:t>rời </a:t>
            </a:r>
            <a:r>
              <a:rPr lang="vi-VN" sz="3200" dirty="0">
                <a:solidFill>
                  <a:srgbClr val="FF0000"/>
                </a:solidFill>
              </a:rPr>
              <a:t>bỗng sáng ra, những luồng sáng chiếu qua các chùm lộc mới nhú, rực rỡ hơn; da trời bỗng xanh hơn, những làn mây trắng trắng hơn, xốp hơn,... </a:t>
            </a:r>
            <a:r>
              <a:rPr lang="en-US" sz="3200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  <a:sym typeface="Wingdings"/>
              </a:rPr>
              <a:t> </a:t>
            </a:r>
            <a:endParaRPr lang="vi-VN" sz="32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47" y="4114856"/>
            <a:ext cx="798097" cy="7827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4805" y="630813"/>
            <a:ext cx="9525000" cy="984687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GB" sz="2800" b="1" dirty="0"/>
              <a:t>1</a:t>
            </a:r>
            <a:r>
              <a:rPr lang="vi-VN" sz="2800" b="1" dirty="0" smtClean="0"/>
              <a:t>. </a:t>
            </a:r>
            <a:r>
              <a:rPr lang="vi-VN" sz="2800" dirty="0"/>
              <a:t>Tiếng hót kì diệu của hoạ mi đã làm cho những sự vật trên bầu trời thay đổi như thế nào?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908652" y="5094578"/>
            <a:ext cx="1782306" cy="176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172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37519" y="2388953"/>
            <a:ext cx="8610600" cy="266700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 defTabSz="1006894">
              <a:lnSpc>
                <a:spcPct val="110000"/>
              </a:lnSpc>
            </a:pPr>
            <a:r>
              <a:rPr lang="en-US" sz="3200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  <a:sym typeface="Wingdings"/>
              </a:rPr>
              <a:t></a:t>
            </a:r>
            <a:r>
              <a:rPr lang="vi-VN" sz="3200" dirty="0">
                <a:solidFill>
                  <a:srgbClr val="FF0000"/>
                </a:solidFill>
              </a:rPr>
              <a:t>Những gợn sóng trên hồ hoà nhịp với tiếng hoạ mi hót, lấp lánh thêm.</a:t>
            </a:r>
            <a:endParaRPr lang="vi-VN" sz="32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642" y="4401507"/>
            <a:ext cx="798097" cy="7827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80319" y="457200"/>
            <a:ext cx="9525000" cy="132741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/>
              <a:t>2. </a:t>
            </a:r>
            <a:r>
              <a:rPr lang="vi-VN" sz="2800" dirty="0"/>
              <a:t>Những gợn sóng trên hồ có thay đổi gì khi hoà nhịp với tiếng hoạ mi hót?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10195747" y="5055953"/>
            <a:ext cx="1546049" cy="159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350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2987" y="1629327"/>
            <a:ext cx="9220200" cy="30950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endParaRPr lang="vi-VN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154" y="3919384"/>
            <a:ext cx="798097" cy="7827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58341" y="169621"/>
            <a:ext cx="9525000" cy="132741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/>
              <a:t>3. </a:t>
            </a:r>
            <a:r>
              <a:rPr lang="vi-VN" sz="2800" dirty="0"/>
              <a:t>Nói tiếp sự thay đổi của các sự vật trên mặt đất khi nghe hoạ mi hót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10473203" y="5737642"/>
            <a:ext cx="1824377" cy="11762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07390" y="1901774"/>
            <a:ext cx="6735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nghe tiếng hót trong suốt của hoạ mi chợt 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8919" y="2361752"/>
            <a:ext cx="9744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bừng</a:t>
            </a:r>
            <a:r>
              <a:rPr lang="en-GB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giấc, </a:t>
            </a:r>
            <a:r>
              <a:rPr lang="vi-VN" sz="2800" dirty="0" smtClean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xoè </a:t>
            </a:r>
            <a:r>
              <a:rPr lang="vi-VN" sz="280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những cánh hoa đẹp, bày đủ các màu sắc </a:t>
            </a:r>
            <a:endParaRPr lang="en-GB" sz="2800" dirty="0" smtClean="0">
              <a:solidFill>
                <a:srgbClr val="FC7D77">
                  <a:lumMod val="75000"/>
                </a:srgbClr>
              </a:solidFill>
              <a:sym typeface="Wingdings" panose="05000000000000000000" pitchFamily="2" charset="2"/>
            </a:endParaRPr>
          </a:p>
          <a:p>
            <a:r>
              <a:rPr lang="vi-VN" sz="2800" dirty="0" smtClean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xanh </a:t>
            </a:r>
            <a:r>
              <a:rPr lang="vi-VN" sz="280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tươi</a:t>
            </a:r>
            <a:r>
              <a:rPr lang="vi-VN" sz="2800" dirty="0" smtClean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.</a:t>
            </a:r>
            <a:endParaRPr 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08919" y="1862078"/>
            <a:ext cx="2514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</a:t>
            </a:r>
            <a:r>
              <a:rPr lang="vi-VN" sz="2800" dirty="0" smtClean="0"/>
              <a:t>.</a:t>
            </a:r>
            <a:r>
              <a:rPr lang="en-GB" sz="2800" dirty="0" smtClean="0"/>
              <a:t> </a:t>
            </a:r>
            <a:r>
              <a:rPr lang="vi-VN" sz="2800" dirty="0" smtClean="0"/>
              <a:t>Các </a:t>
            </a:r>
            <a:r>
              <a:rPr lang="vi-VN" sz="2800" dirty="0"/>
              <a:t>loài hoa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8919" y="333177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b. Các loài </a:t>
            </a:r>
            <a:r>
              <a:rPr lang="vi-VN" sz="2800" dirty="0" smtClean="0"/>
              <a:t>chim</a:t>
            </a:r>
            <a:endParaRPr lang="vi-V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947319" y="3331770"/>
            <a:ext cx="58646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dạo lên những khúc nhạc tưng bừng, ngợi </a:t>
            </a:r>
            <a:r>
              <a:rPr lang="vi-VN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ca</a:t>
            </a:r>
            <a:r>
              <a:rPr lang="en-GB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núi sông đổi mới.</a:t>
            </a:r>
            <a:endParaRPr lang="x-none" sz="2800" dirty="0">
              <a:solidFill>
                <a:srgbClr val="FF0000"/>
              </a:solidFill>
            </a:endParaRPr>
          </a:p>
          <a:p>
            <a:endParaRPr lang="vi-VN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9018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" grpId="0"/>
      <p:bldP spid="1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15" y="3314948"/>
            <a:ext cx="2381269" cy="31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19" y="3067551"/>
            <a:ext cx="3693619" cy="346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71914" y="416717"/>
            <a:ext cx="106180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8" rIns="9142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241"/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425225" y="1798049"/>
            <a:ext cx="9311407" cy="2185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26" tIns="45718" rIns="91426" bIns="45718" anchor="ctr"/>
          <a:lstStyle/>
          <a:p>
            <a:pPr algn="ctr" defTabSz="1218960">
              <a:lnSpc>
                <a:spcPct val="130000"/>
              </a:lnSpc>
              <a:defRPr/>
            </a:pPr>
            <a:r>
              <a:rPr lang="en-US" sz="5300" b="1" u="sng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300" b="1" u="sng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00" b="1" u="sng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5300" b="1" u="sng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5300" b="1" u="sng" dirty="0" err="1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300" b="1" u="sng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4)</a:t>
            </a:r>
            <a:endParaRPr lang="en-US" sz="5300" b="1" u="sng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241">
              <a:lnSpc>
                <a:spcPct val="130000"/>
              </a:lnSpc>
              <a:defRPr/>
            </a:pPr>
            <a:r>
              <a:rPr lang="en-US" sz="44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 3: </a:t>
            </a:r>
            <a:r>
              <a:rPr lang="en-US" sz="44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44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44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endParaRPr lang="en-US" sz="4400" dirty="0" smtClean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241">
              <a:lnSpc>
                <a:spcPct val="130000"/>
              </a:lnSpc>
              <a:defRPr/>
            </a:pPr>
            <a:r>
              <a:rPr lang="en-US" sz="44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4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8800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574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3985239" y="132530"/>
            <a:ext cx="415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+mj-lt"/>
              </a:rPr>
              <a:t>Hồ nước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v</a:t>
            </a:r>
            <a:r>
              <a:rPr lang="x-none" sz="3200" b="1" dirty="0">
                <a:solidFill>
                  <a:srgbClr val="FF0000"/>
                </a:solidFill>
                <a:latin typeface="+mj-lt"/>
              </a:rPr>
              <a:t>à mây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818" y="622497"/>
            <a:ext cx="5057023" cy="312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A37B8C8-5762-4349-9B7E-52F72191F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507" y="690204"/>
            <a:ext cx="5687177" cy="3018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359EAAA-6172-2446-8233-10378505B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032" y="3733329"/>
            <a:ext cx="5133222" cy="277259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0C97BD-BF84-424E-96F8-37740024B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841" y="3768630"/>
            <a:ext cx="5592471" cy="2772590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D7C44C8-C896-1D44-A555-3EA5D9DB58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-11768" y="0"/>
            <a:ext cx="1652292" cy="12902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07338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1499</Words>
  <Application>Microsoft Office PowerPoint</Application>
  <PresentationFormat>Custom</PresentationFormat>
  <Paragraphs>179</Paragraphs>
  <Slides>32</Slides>
  <Notes>32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22_Office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</dc:creator>
  <cp:lastModifiedBy>MYLAPTOP</cp:lastModifiedBy>
  <cp:revision>256</cp:revision>
  <dcterms:created xsi:type="dcterms:W3CDTF">2021-07-11T13:05:04Z</dcterms:created>
  <dcterms:modified xsi:type="dcterms:W3CDTF">2021-11-17T02:52:00Z</dcterms:modified>
</cp:coreProperties>
</file>