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9"/>
  </p:notesMasterIdLst>
  <p:sldIdLst>
    <p:sldId id="341" r:id="rId3"/>
    <p:sldId id="259" r:id="rId4"/>
    <p:sldId id="338" r:id="rId5"/>
    <p:sldId id="294" r:id="rId6"/>
    <p:sldId id="343" r:id="rId7"/>
    <p:sldId id="336" r:id="rId8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24B5"/>
    <a:srgbClr val="F6BB00"/>
    <a:srgbClr val="A9DA74"/>
    <a:srgbClr val="EBF6F9"/>
    <a:srgbClr val="FBD6B7"/>
    <a:srgbClr val="00DA63"/>
    <a:srgbClr val="0DFF7A"/>
    <a:srgbClr val="BEE395"/>
    <a:srgbClr val="00863D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13/02/2023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0781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A2D15-8BAE-4562-9D49-BB619B02B4A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549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95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3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44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13/02/2023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6775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13/02/2023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0575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6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13/02/2023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1373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13/02/2023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4679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07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13/02/2023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9363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13/02/2023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1869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13/02/2023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173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7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1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1"/>
            <a:ext cx="2949177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13/02/2023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2287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7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1" cy="3655219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1"/>
            <a:ext cx="2949177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13/02/2023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8682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13/02/2023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1994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13/02/2023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954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13/02/2023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13/02/2023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13/02/2023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13/02/2023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13/02/2023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556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17" y="2545773"/>
            <a:ext cx="5313765" cy="813163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học </a:t>
            </a:r>
            <a:br>
              <a:rPr lang="en-US" altLang="vi-VN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vi-VN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môn Tiếng Việt</a:t>
            </a:r>
          </a:p>
        </p:txBody>
      </p:sp>
    </p:spTree>
    <p:extLst>
      <p:ext uri="{BB962C8B-B14F-4D97-AF65-F5344CB8AC3E}">
        <p14:creationId xmlns:p14="http://schemas.microsoft.com/office/powerpoint/2010/main" val="46998864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5B9E6F9-49A7-43E5-AB06-CEF2F90308DD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3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" name="图片 2" descr="图片包含 文字, 地图&#10;&#10;已生成极高可信度的说明">
            <a:extLst>
              <a:ext uri="{FF2B5EF4-FFF2-40B4-BE49-F238E27FC236}">
                <a16:creationId xmlns:a16="http://schemas.microsoft.com/office/drawing/2014/main" id="{E7D403A6-1637-4C3B-BD13-0069B5D6F8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14557" r="2984" b="6216"/>
          <a:stretch/>
        </p:blipFill>
        <p:spPr>
          <a:xfrm>
            <a:off x="304800" y="606287"/>
            <a:ext cx="8534400" cy="407504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8E14793-39FB-40C9-A60A-69EEA33987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89" y="3258572"/>
            <a:ext cx="1203581" cy="1169291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26594028-6525-4457-9820-22D8F044B913}"/>
              </a:ext>
            </a:extLst>
          </p:cNvPr>
          <p:cNvGrpSpPr/>
          <p:nvPr/>
        </p:nvGrpSpPr>
        <p:grpSpPr>
          <a:xfrm rot="289861">
            <a:off x="1948195" y="1239142"/>
            <a:ext cx="7092405" cy="2027631"/>
            <a:chOff x="5776688" y="2242356"/>
            <a:chExt cx="8769449" cy="2703505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4888BCB-98A8-4972-B00C-ACC00545E4C3}"/>
                </a:ext>
              </a:extLst>
            </p:cNvPr>
            <p:cNvSpPr txBox="1"/>
            <p:nvPr/>
          </p:nvSpPr>
          <p:spPr>
            <a:xfrm rot="21310139">
              <a:off x="5776688" y="3667661"/>
              <a:ext cx="7636267" cy="1272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smtClean="0">
                  <a:ln w="1270">
                    <a:solidFill>
                      <a:srgbClr val="7C3C21"/>
                    </a:solidFill>
                  </a:ln>
                  <a:solidFill>
                    <a:srgbClr val="96D314"/>
                  </a:solidFill>
                  <a:effectLst>
                    <a:outerShdw blurRad="50800" dist="38100" dir="5400000" algn="t" rotWithShape="0">
                      <a:prstClr val="black">
                        <a:alpha val="12000"/>
                      </a:prstClr>
                    </a:outerShdw>
                  </a:effectLst>
                  <a:latin typeface="UVN Ly Do" panose="03020702040505070503" pitchFamily="66" charset="0"/>
                  <a:ea typeface="小考拉体" panose="02000503000000000000" pitchFamily="2" charset="-122"/>
                </a:rPr>
                <a:t>Viết đoạn </a:t>
              </a:r>
              <a:r>
                <a:rPr lang="en-US" altLang="zh-CN" sz="2800" b="1" dirty="0">
                  <a:ln w="1270">
                    <a:solidFill>
                      <a:srgbClr val="7C3C21"/>
                    </a:solidFill>
                  </a:ln>
                  <a:solidFill>
                    <a:srgbClr val="96D314"/>
                  </a:solidFill>
                  <a:effectLst>
                    <a:outerShdw blurRad="50800" dist="38100" dir="5400000" algn="t" rotWithShape="0">
                      <a:prstClr val="black">
                        <a:alpha val="12000"/>
                      </a:prstClr>
                    </a:outerShdw>
                  </a:effectLst>
                  <a:latin typeface="UVN Ly Do" panose="03020702040505070503" pitchFamily="66" charset="0"/>
                  <a:ea typeface="小考拉体" panose="02000503000000000000" pitchFamily="2" charset="-122"/>
                </a:rPr>
                <a:t>văn kể </a:t>
              </a:r>
              <a:r>
                <a:rPr lang="en-US" altLang="zh-CN" sz="2800" b="1" dirty="0" smtClean="0">
                  <a:ln w="1270">
                    <a:solidFill>
                      <a:srgbClr val="7C3C21"/>
                    </a:solidFill>
                  </a:ln>
                  <a:solidFill>
                    <a:srgbClr val="96D314"/>
                  </a:solidFill>
                  <a:effectLst>
                    <a:outerShdw blurRad="50800" dist="38100" dir="5400000" algn="t" rotWithShape="0">
                      <a:prstClr val="black">
                        <a:alpha val="12000"/>
                      </a:prstClr>
                    </a:outerShdw>
                  </a:effectLst>
                  <a:latin typeface="UVN Ly Do" panose="03020702040505070503" pitchFamily="66" charset="0"/>
                  <a:ea typeface="小考拉体" panose="02000503000000000000" pitchFamily="2" charset="-122"/>
                </a:rPr>
                <a:t>lại một sự việc đã chứng kiến hoặc tham gia</a:t>
              </a:r>
              <a:endParaRPr lang="zh-CN" altLang="en-US" sz="2400" b="1" dirty="0">
                <a:ln w="1270">
                  <a:solidFill>
                    <a:srgbClr val="7C3C21"/>
                  </a:solidFill>
                </a:ln>
                <a:solidFill>
                  <a:srgbClr val="96D314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latin typeface="UVN Ly Do" panose="03020702040505070503" pitchFamily="66" charset="0"/>
                <a:ea typeface="小考拉体" panose="02000503000000000000" pitchFamily="2" charset="-122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E0F44D9-F013-433A-82ED-568645F72B13}"/>
                </a:ext>
              </a:extLst>
            </p:cNvPr>
            <p:cNvSpPr/>
            <p:nvPr/>
          </p:nvSpPr>
          <p:spPr>
            <a:xfrm>
              <a:off x="6755194" y="3053036"/>
              <a:ext cx="937380" cy="1892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8625" b="1" dirty="0">
                <a:ln w="1270">
                  <a:solidFill>
                    <a:srgbClr val="7C3C21"/>
                  </a:solidFill>
                </a:ln>
                <a:solidFill>
                  <a:srgbClr val="FBD705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22EA79A2-BCF7-41EB-9838-2A67EA477626}"/>
                </a:ext>
              </a:extLst>
            </p:cNvPr>
            <p:cNvSpPr/>
            <p:nvPr/>
          </p:nvSpPr>
          <p:spPr>
            <a:xfrm rot="21310139">
              <a:off x="7136365" y="2242356"/>
              <a:ext cx="7409772" cy="94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smtClean="0">
                  <a:ln w="1270">
                    <a:solidFill>
                      <a:srgbClr val="7C3C21"/>
                    </a:solidFill>
                  </a:ln>
                  <a:solidFill>
                    <a:srgbClr val="FF778B"/>
                  </a:solidFill>
                  <a:effectLst>
                    <a:outerShdw blurRad="50800" dist="38100" dir="5400000" algn="t" rotWithShape="0">
                      <a:prstClr val="black">
                        <a:alpha val="12000"/>
                      </a:prstClr>
                    </a:outerShdw>
                  </a:effectLst>
                  <a:latin typeface="Wide Latin" panose="020A0A07050505020404" pitchFamily="18" charset="0"/>
                  <a:ea typeface="小考拉体" panose="02000503000000000000" pitchFamily="2" charset="-122"/>
                </a:rPr>
                <a:t>Luyện tập</a:t>
              </a:r>
              <a:endParaRPr lang="zh-CN" altLang="en-US" sz="4000" b="1" dirty="0">
                <a:ln w="1270">
                  <a:solidFill>
                    <a:srgbClr val="7C3C21"/>
                  </a:solidFill>
                </a:ln>
                <a:solidFill>
                  <a:srgbClr val="FF778B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latin typeface="Wide Latin" panose="020A0A07050505020404" pitchFamily="18" charset="0"/>
                <a:ea typeface="小考拉体" panose="02000503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668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914400" y="149178"/>
            <a:ext cx="397201" cy="397201"/>
          </a:xfrm>
          <a:prstGeom prst="ellipse">
            <a:avLst/>
          </a:prstGeom>
          <a:solidFill>
            <a:srgbClr val="E82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  <a:endParaRPr lang="en-US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16423" y="164606"/>
            <a:ext cx="7353366" cy="33854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16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Nói về việc làm của từng người trong tranh.</a:t>
            </a:r>
            <a:endParaRPr lang="en-US" sz="16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3EFC72-2830-4774-906C-B0DCB7D31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1624"/>
            <a:ext cx="523948" cy="543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582747"/>
            <a:ext cx="7832828" cy="26622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DC392F-50FE-4514-B0E2-4E7C572FD9F0}"/>
              </a:ext>
            </a:extLst>
          </p:cNvPr>
          <p:cNvSpPr txBox="1"/>
          <p:nvPr/>
        </p:nvSpPr>
        <p:spPr>
          <a:xfrm>
            <a:off x="381000" y="3324561"/>
            <a:ext cx="8213828" cy="1477315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b="1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Tham khảo đoạn văn sau:</a:t>
            </a:r>
          </a:p>
          <a:p>
            <a:pPr algn="just"/>
            <a:r>
              <a:rPr lang="en-US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Trên nương, mỗi người một việc. Người lớn đánh trâu ra cày. Các cụ già nhặt cỏ, đốt lá. Mấy chú </a:t>
            </a:r>
            <a:r>
              <a:rPr lang="en-US" b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bé bắc </a:t>
            </a:r>
            <a:r>
              <a:rPr lang="en-US" b="1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bếp thổi cơm. Các bà mẹ tra ngô. Các em bé ngủ khì trên lưng mẹ.</a:t>
            </a:r>
          </a:p>
          <a:p>
            <a:pPr algn="r"/>
            <a:r>
              <a:rPr lang="en-US" b="1" i="1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(Theo Tô Hoài)</a:t>
            </a:r>
            <a:endParaRPr lang="en-US" b="1" i="1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165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179294" y="168266"/>
            <a:ext cx="477042" cy="477042"/>
          </a:xfrm>
          <a:prstGeom prst="ellipse">
            <a:avLst/>
          </a:prstGeom>
          <a:solidFill>
            <a:srgbClr val="E82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7280" y="221234"/>
            <a:ext cx="8496300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0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Viết 3 - 5 câu kể lại </a:t>
            </a:r>
            <a:r>
              <a:rPr lang="en-US" sz="20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một sự việc mà em đã chứng kiến hoặc tham gia.</a:t>
            </a:r>
            <a:endParaRPr lang="en-US" sz="20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" name="Rectangle: Rounded Corners 15">
            <a:extLst>
              <a:ext uri="{FF2B5EF4-FFF2-40B4-BE49-F238E27FC236}">
                <a16:creationId xmlns:a16="http://schemas.microsoft.com/office/drawing/2014/main" id="{4A75406F-AEA1-4414-B6E0-8600B9868EAE}"/>
              </a:ext>
            </a:extLst>
          </p:cNvPr>
          <p:cNvSpPr/>
          <p:nvPr/>
        </p:nvSpPr>
        <p:spPr>
          <a:xfrm>
            <a:off x="1989190" y="1251829"/>
            <a:ext cx="6621410" cy="418781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defTabSz="514350">
              <a:buClrTx/>
              <a:buAutoNum type="arabicParenBoth"/>
              <a:defRPr/>
            </a:pPr>
            <a:r>
              <a:rPr lang="en-US" sz="2000" kern="1200" smtClean="0">
                <a:solidFill>
                  <a:prstClr val="white"/>
                </a:solidFill>
                <a:latin typeface="Calibri"/>
              </a:rPr>
              <a:t>Em </a:t>
            </a:r>
            <a:r>
              <a:rPr lang="en-US" sz="2000" smtClean="0">
                <a:solidFill>
                  <a:prstClr val="white"/>
                </a:solidFill>
                <a:latin typeface="Calibri"/>
              </a:rPr>
              <a:t>đã tham gia hoặc chứng kiến việc gì? Ở đâu?</a:t>
            </a:r>
            <a:endParaRPr lang="en-US" sz="2000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Freeform: Shape 8">
            <a:extLst>
              <a:ext uri="{FF2B5EF4-FFF2-40B4-BE49-F238E27FC236}">
                <a16:creationId xmlns:a16="http://schemas.microsoft.com/office/drawing/2014/main" id="{F8EA4A77-EFC3-4B56-85B5-04134773F803}"/>
              </a:ext>
            </a:extLst>
          </p:cNvPr>
          <p:cNvSpPr/>
          <p:nvPr/>
        </p:nvSpPr>
        <p:spPr>
          <a:xfrm rot="10800000">
            <a:off x="14950" y="1203167"/>
            <a:ext cx="1585249" cy="2816381"/>
          </a:xfrm>
          <a:custGeom>
            <a:avLst/>
            <a:gdLst>
              <a:gd name="connsiteX0" fmla="*/ 1752600 w 1752600"/>
              <a:gd name="connsiteY0" fmla="*/ 0 h 3565494"/>
              <a:gd name="connsiteX1" fmla="*/ 1752600 w 1752600"/>
              <a:gd name="connsiteY1" fmla="*/ 3565494 h 3565494"/>
              <a:gd name="connsiteX2" fmla="*/ 1601911 w 1752600"/>
              <a:gd name="connsiteY2" fmla="*/ 3557885 h 3565494"/>
              <a:gd name="connsiteX3" fmla="*/ 0 w 1752600"/>
              <a:gd name="connsiteY3" fmla="*/ 1782747 h 3565494"/>
              <a:gd name="connsiteX4" fmla="*/ 1601911 w 1752600"/>
              <a:gd name="connsiteY4" fmla="*/ 7610 h 356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2600" h="3565494">
                <a:moveTo>
                  <a:pt x="1752600" y="0"/>
                </a:moveTo>
                <a:lnTo>
                  <a:pt x="1752600" y="3565494"/>
                </a:lnTo>
                <a:lnTo>
                  <a:pt x="1601911" y="3557885"/>
                </a:lnTo>
                <a:cubicBezTo>
                  <a:pt x="702142" y="3466508"/>
                  <a:pt x="0" y="2706624"/>
                  <a:pt x="0" y="1782747"/>
                </a:cubicBezTo>
                <a:cubicBezTo>
                  <a:pt x="0" y="858870"/>
                  <a:pt x="702142" y="98986"/>
                  <a:pt x="1601911" y="7610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14350">
              <a:buClrTx/>
              <a:defRPr/>
            </a:pPr>
            <a:endParaRPr lang="en-US" sz="1013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F9EA7-A66E-4F8D-8BF9-805E77C596E5}"/>
              </a:ext>
            </a:extLst>
          </p:cNvPr>
          <p:cNvSpPr txBox="1"/>
          <p:nvPr/>
        </p:nvSpPr>
        <p:spPr>
          <a:xfrm>
            <a:off x="-99095" y="1663373"/>
            <a:ext cx="15108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buClrTx/>
              <a:defRPr/>
            </a:pPr>
            <a:r>
              <a:rPr lang="en-US" sz="20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 về một sự việc em đã chứng kiến hoặc tham gia ở nơi sống.</a:t>
            </a:r>
            <a:endParaRPr lang="en-US" sz="2000" b="1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15">
            <a:extLst>
              <a:ext uri="{FF2B5EF4-FFF2-40B4-BE49-F238E27FC236}">
                <a16:creationId xmlns:a16="http://schemas.microsoft.com/office/drawing/2014/main" id="{4A75406F-AEA1-4414-B6E0-8600B9868EAE}"/>
              </a:ext>
            </a:extLst>
          </p:cNvPr>
          <p:cNvSpPr/>
          <p:nvPr/>
        </p:nvSpPr>
        <p:spPr>
          <a:xfrm>
            <a:off x="2103457" y="2038350"/>
            <a:ext cx="6469010" cy="418781"/>
          </a:xfrm>
          <a:prstGeom prst="roundRect">
            <a:avLst>
              <a:gd name="adj" fmla="val 50000"/>
            </a:avLst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  <a:defRPr/>
            </a:pPr>
            <a:r>
              <a:rPr lang="en-US" kern="1200" dirty="0">
                <a:solidFill>
                  <a:prstClr val="white"/>
                </a:solidFill>
                <a:latin typeface="Calibri"/>
              </a:rPr>
              <a:t>(</a:t>
            </a:r>
            <a:r>
              <a:rPr lang="en-US" kern="1200" dirty="0" smtClean="0">
                <a:solidFill>
                  <a:prstClr val="white"/>
                </a:solidFill>
                <a:latin typeface="Calibri"/>
              </a:rPr>
              <a:t>2)  Có những ai tham gia việc đó?</a:t>
            </a:r>
            <a:endParaRPr lang="en-US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: Rounded Corners 29">
            <a:extLst>
              <a:ext uri="{FF2B5EF4-FFF2-40B4-BE49-F238E27FC236}">
                <a16:creationId xmlns:a16="http://schemas.microsoft.com/office/drawing/2014/main" id="{4CAF0233-DAE6-482C-AF95-E54EFEECA052}"/>
              </a:ext>
            </a:extLst>
          </p:cNvPr>
          <p:cNvSpPr/>
          <p:nvPr/>
        </p:nvSpPr>
        <p:spPr>
          <a:xfrm>
            <a:off x="2133600" y="2895161"/>
            <a:ext cx="6396452" cy="38580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  <a:defRPr/>
            </a:pPr>
            <a:r>
              <a:rPr lang="en-US" sz="1600" kern="1200" dirty="0" smtClean="0">
                <a:solidFill>
                  <a:prstClr val="white"/>
                </a:solidFill>
                <a:latin typeface="Calibri"/>
              </a:rPr>
              <a:t>(</a:t>
            </a:r>
            <a:r>
              <a:rPr lang="en-US" kern="1200" dirty="0" smtClean="0">
                <a:solidFill>
                  <a:prstClr val="white"/>
                </a:solidFill>
                <a:latin typeface="Calibri"/>
              </a:rPr>
              <a:t>3) Những người tham gia đã làm gì? Làm như thế nào?</a:t>
            </a:r>
            <a:endParaRPr lang="en-US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Freeform: Shape 11">
            <a:extLst>
              <a:ext uri="{FF2B5EF4-FFF2-40B4-BE49-F238E27FC236}">
                <a16:creationId xmlns:a16="http://schemas.microsoft.com/office/drawing/2014/main" id="{9C8D5BC4-4F62-4D76-8C89-C93B3C45E9BC}"/>
              </a:ext>
            </a:extLst>
          </p:cNvPr>
          <p:cNvSpPr/>
          <p:nvPr/>
        </p:nvSpPr>
        <p:spPr>
          <a:xfrm rot="10800000">
            <a:off x="-22750" y="881042"/>
            <a:ext cx="2084497" cy="3443308"/>
          </a:xfrm>
          <a:custGeom>
            <a:avLst/>
            <a:gdLst>
              <a:gd name="connsiteX0" fmla="*/ 1752600 w 1752600"/>
              <a:gd name="connsiteY0" fmla="*/ 3565494 h 3565494"/>
              <a:gd name="connsiteX1" fmla="*/ 1601911 w 1752600"/>
              <a:gd name="connsiteY1" fmla="*/ 3557885 h 3565494"/>
              <a:gd name="connsiteX2" fmla="*/ 0 w 1752600"/>
              <a:gd name="connsiteY2" fmla="*/ 1782747 h 3565494"/>
              <a:gd name="connsiteX3" fmla="*/ 1601911 w 1752600"/>
              <a:gd name="connsiteY3" fmla="*/ 7610 h 3565494"/>
              <a:gd name="connsiteX4" fmla="*/ 1752600 w 1752600"/>
              <a:gd name="connsiteY4" fmla="*/ 0 h 3565494"/>
              <a:gd name="connsiteX5" fmla="*/ 1752600 w 1752600"/>
              <a:gd name="connsiteY5" fmla="*/ 170650 h 3565494"/>
              <a:gd name="connsiteX6" fmla="*/ 1620476 w 1752600"/>
              <a:gd name="connsiteY6" fmla="*/ 177532 h 3565494"/>
              <a:gd name="connsiteX7" fmla="*/ 215901 w 1752600"/>
              <a:gd name="connsiteY7" fmla="*/ 1782749 h 3565494"/>
              <a:gd name="connsiteX8" fmla="*/ 1620476 w 1752600"/>
              <a:gd name="connsiteY8" fmla="*/ 3387966 h 3565494"/>
              <a:gd name="connsiteX9" fmla="*/ 1752600 w 1752600"/>
              <a:gd name="connsiteY9" fmla="*/ 3394847 h 356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2600" h="3565494">
                <a:moveTo>
                  <a:pt x="1752600" y="3565494"/>
                </a:moveTo>
                <a:lnTo>
                  <a:pt x="1601911" y="3557885"/>
                </a:lnTo>
                <a:cubicBezTo>
                  <a:pt x="702142" y="3466508"/>
                  <a:pt x="0" y="2706624"/>
                  <a:pt x="0" y="1782747"/>
                </a:cubicBezTo>
                <a:cubicBezTo>
                  <a:pt x="0" y="858870"/>
                  <a:pt x="702142" y="98986"/>
                  <a:pt x="1601911" y="7610"/>
                </a:cubicBezTo>
                <a:lnTo>
                  <a:pt x="1752600" y="0"/>
                </a:lnTo>
                <a:lnTo>
                  <a:pt x="1752600" y="170650"/>
                </a:lnTo>
                <a:lnTo>
                  <a:pt x="1620476" y="177532"/>
                </a:lnTo>
                <a:cubicBezTo>
                  <a:pt x="831548" y="260161"/>
                  <a:pt x="215901" y="947307"/>
                  <a:pt x="215901" y="1782749"/>
                </a:cubicBezTo>
                <a:cubicBezTo>
                  <a:pt x="215901" y="2618190"/>
                  <a:pt x="831547" y="3305336"/>
                  <a:pt x="1620476" y="3387966"/>
                </a:cubicBezTo>
                <a:lnTo>
                  <a:pt x="1752600" y="3394847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14350">
              <a:buClrTx/>
              <a:defRPr/>
            </a:pPr>
            <a:endParaRPr lang="en-US" sz="1013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: Rounded Corners 15">
            <a:extLst>
              <a:ext uri="{FF2B5EF4-FFF2-40B4-BE49-F238E27FC236}">
                <a16:creationId xmlns:a16="http://schemas.microsoft.com/office/drawing/2014/main" id="{4A75406F-AEA1-4414-B6E0-8600B9868EAE}"/>
              </a:ext>
            </a:extLst>
          </p:cNvPr>
          <p:cNvSpPr/>
          <p:nvPr/>
        </p:nvSpPr>
        <p:spPr>
          <a:xfrm>
            <a:off x="2057400" y="3638550"/>
            <a:ext cx="6469010" cy="418781"/>
          </a:xfrm>
          <a:prstGeom prst="roundRect">
            <a:avLst>
              <a:gd name="adj" fmla="val 50000"/>
            </a:avLst>
          </a:prstGeom>
          <a:solidFill>
            <a:srgbClr val="E824B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  <a:defRPr/>
            </a:pPr>
            <a:r>
              <a:rPr lang="en-US" kern="1200" dirty="0" smtClean="0">
                <a:solidFill>
                  <a:prstClr val="white"/>
                </a:solidFill>
                <a:latin typeface="Calibri"/>
              </a:rPr>
              <a:t>(</a:t>
            </a:r>
            <a:r>
              <a:rPr lang="en-US" dirty="0" smtClean="0">
                <a:solidFill>
                  <a:prstClr val="white"/>
                </a:solidFill>
                <a:latin typeface="Calibri"/>
              </a:rPr>
              <a:t>4) Em có suy nghĩ gì khi chứng kiến (hoặc tham gia) việc đó?</a:t>
            </a:r>
            <a:endParaRPr lang="en-US" kern="12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540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200150"/>
            <a:ext cx="830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đó là trưa thứ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trên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đi học về em gặp một bà cụ già mái tóc bạc trắng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gương mặt mệt mỏi, đang đứng loay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hoay.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tiến lại gần và hỏi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ơi!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đấy ạ?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giật mình, quay lại nói chuyện với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Hoá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bị lạc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quyết 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tìm nhà giúp cụ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Sau khi đưa cụ về nhà,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nhìn em mỉm cười rồi cảm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em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chào tạm biệt bà và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cảm thấy rất vui vì làm được một việc tốt.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BAE5E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1995" y="438150"/>
            <a:ext cx="1928609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b="1" dirty="0" smtClean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</a:rPr>
              <a:t>Bài làm</a:t>
            </a: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BAE5E4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524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D3CC1B0A-C0FA-42BB-A0DE-B9410B95E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050" y="-9798"/>
            <a:ext cx="9658350" cy="51532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355F66-A617-4373-9B18-F16044AF01D7}"/>
              </a:ext>
            </a:extLst>
          </p:cNvPr>
          <p:cNvSpPr txBox="1"/>
          <p:nvPr/>
        </p:nvSpPr>
        <p:spPr>
          <a:xfrm>
            <a:off x="3505200" y="1733550"/>
            <a:ext cx="2325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TẠM BIỆT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2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308</Words>
  <Application>Microsoft Office PowerPoint</Application>
  <PresentationFormat>On-screen Show (16:9)</PresentationFormat>
  <Paragraphs>22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宋体</vt:lpstr>
      <vt:lpstr>Arial</vt:lpstr>
      <vt:lpstr>Arial Rounded MT Bold</vt:lpstr>
      <vt:lpstr>Arial-Rounded</vt:lpstr>
      <vt:lpstr>Calibri</vt:lpstr>
      <vt:lpstr>Calibri Light</vt:lpstr>
      <vt:lpstr>Times New Roman</vt:lpstr>
      <vt:lpstr>UTM Avo</vt:lpstr>
      <vt:lpstr>UVN Ly Do</vt:lpstr>
      <vt:lpstr>Wide Latin</vt:lpstr>
      <vt:lpstr>小考拉体</vt:lpstr>
      <vt:lpstr>Office Theme</vt:lpstr>
      <vt:lpstr>1_Office Theme</vt:lpstr>
      <vt:lpstr>Chào mừng các em đến với tiết học  môn Tiếng Việt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314</cp:revision>
  <dcterms:created xsi:type="dcterms:W3CDTF">2020-12-08T15:48:47Z</dcterms:created>
  <dcterms:modified xsi:type="dcterms:W3CDTF">2023-02-13T08:48:07Z</dcterms:modified>
</cp:coreProperties>
</file>