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 id="2147483737" r:id="rId5"/>
    <p:sldMasterId id="2147483742" r:id="rId6"/>
  </p:sldMasterIdLst>
  <p:notesMasterIdLst>
    <p:notesMasterId r:id="rId20"/>
  </p:notesMasterIdLst>
  <p:sldIdLst>
    <p:sldId id="371" r:id="rId7"/>
    <p:sldId id="372" r:id="rId8"/>
    <p:sldId id="373" r:id="rId9"/>
    <p:sldId id="374" r:id="rId10"/>
    <p:sldId id="317" r:id="rId11"/>
    <p:sldId id="361" r:id="rId12"/>
    <p:sldId id="362" r:id="rId13"/>
    <p:sldId id="369" r:id="rId14"/>
    <p:sldId id="370" r:id="rId15"/>
    <p:sldId id="355" r:id="rId16"/>
    <p:sldId id="375" r:id="rId17"/>
    <p:sldId id="376" r:id="rId18"/>
    <p:sldId id="377" r:id="rId19"/>
  </p:sldIdLst>
  <p:sldSz cx="6858000" cy="5143500"/>
  <p:notesSz cx="6858000" cy="9144000"/>
  <p:embeddedFontLst>
    <p:embeddedFont>
      <p:font typeface="Calibri Light" panose="020F0302020204030204" pitchFamily="34" charset="0"/>
      <p:regular r:id="rId21"/>
      <p:italic r:id="rId22"/>
    </p:embeddedFont>
    <p:embeddedFont>
      <p:font typeface="Calibri" panose="020F0502020204030204" pitchFamily="34" charset="0"/>
      <p:regular r:id="rId23"/>
      <p:bold r:id="rId24"/>
      <p:italic r:id="rId25"/>
      <p:boldItalic r:id="rId26"/>
    </p:embeddedFont>
    <p:embeddedFont>
      <p:font typeface="Montserrat" panose="02000505000000020004" pitchFamily="2" charset="0"/>
      <p:regular r:id="rId27"/>
      <p:bold r:id="rId28"/>
      <p:italic r:id="rId29"/>
      <p:boldItalic r:id="rId30"/>
    </p:embeddedFont>
    <p:embeddedFont>
      <p:font typeface="Kalam"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97" d="100"/>
          <a:sy n="97" d="100"/>
        </p:scale>
        <p:origin x="5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62796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2339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6"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979591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919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4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7611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6"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901929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2309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79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1569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6"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994509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758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9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6.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8" y="4928056"/>
            <a:ext cx="161294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FeistyForwarders_0968120672</a:t>
            </a:r>
            <a:endParaRPr kumimoji="0" lang="en-VN"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3130673"/>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8" y="4928056"/>
            <a:ext cx="161294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FeistyForwarders_0968120672</a:t>
            </a:r>
            <a:endParaRPr kumimoji="0" lang="en-VN"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9659571"/>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8" y="4928056"/>
            <a:ext cx="161294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FeistyForwarders_0968120672</a:t>
            </a:r>
            <a:endParaRPr kumimoji="0" lang="en-VN"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1054764"/>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slideLayout" Target="../slideLayouts/slideLayout14.xml"/><Relationship Id="rId4" Type="http://schemas.openxmlformats.org/officeDocument/2006/relationships/control" Target="../activeX/activeX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6858000" cy="5143500"/>
          </a:xfrm>
          <a:prstGeom prst="rect">
            <a:avLst/>
          </a:prstGeom>
        </p:spPr>
      </p:pic>
      <p:sp>
        <p:nvSpPr>
          <p:cNvPr id="2" name="Title 1"/>
          <p:cNvSpPr>
            <a:spLocks noGrp="1"/>
          </p:cNvSpPr>
          <p:nvPr>
            <p:ph type="ctrTitle"/>
          </p:nvPr>
        </p:nvSpPr>
        <p:spPr>
          <a:xfrm>
            <a:off x="1087035" y="2457007"/>
            <a:ext cx="4683929" cy="813163"/>
          </a:xfrm>
        </p:spPr>
        <p:txBody>
          <a:bodyPr>
            <a:noAutofit/>
          </a:bodyPr>
          <a:lstStyle/>
          <a:p>
            <a:r>
              <a:rPr lang="en-US" sz="4000" b="1" dirty="0" err="1">
                <a:solidFill>
                  <a:srgbClr val="0070C0"/>
                </a:solidFill>
                <a:latin typeface="Times New Roman" panose="02020603050405020304" pitchFamily="18" charset="0"/>
                <a:cs typeface="Times New Roman" panose="02020603050405020304" pitchFamily="18" charset="0"/>
                <a:sym typeface="+mn-ea"/>
              </a:rPr>
              <a:t>Chào</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en-US" sz="4000" b="1" dirty="0" err="1">
                <a:solidFill>
                  <a:srgbClr val="0070C0"/>
                </a:solidFill>
                <a:latin typeface="Times New Roman" panose="02020603050405020304" pitchFamily="18" charset="0"/>
                <a:cs typeface="Times New Roman" panose="02020603050405020304" pitchFamily="18" charset="0"/>
                <a:sym typeface="+mn-ea"/>
              </a:rPr>
              <a:t>mừng</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en-US" sz="4000" b="1" dirty="0" err="1">
                <a:solidFill>
                  <a:srgbClr val="0070C0"/>
                </a:solidFill>
                <a:latin typeface="Times New Roman" panose="02020603050405020304" pitchFamily="18" charset="0"/>
                <a:cs typeface="Times New Roman" panose="02020603050405020304" pitchFamily="18" charset="0"/>
                <a:sym typeface="+mn-ea"/>
              </a:rPr>
              <a:t>các</a:t>
            </a:r>
            <a:r>
              <a:rPr lang="en-US" sz="4000" b="1" dirty="0">
                <a:solidFill>
                  <a:srgbClr val="0070C0"/>
                </a:solidFill>
                <a:latin typeface="Times New Roman" panose="02020603050405020304" pitchFamily="18" charset="0"/>
                <a:cs typeface="Times New Roman" panose="02020603050405020304" pitchFamily="18" charset="0"/>
                <a:sym typeface="+mn-ea"/>
              </a:rPr>
              <a:t> em </a:t>
            </a:r>
            <a:r>
              <a:rPr lang="en-US" sz="4000" b="1" dirty="0" err="1">
                <a:solidFill>
                  <a:srgbClr val="0070C0"/>
                </a:solidFill>
                <a:latin typeface="Times New Roman" panose="02020603050405020304" pitchFamily="18" charset="0"/>
                <a:cs typeface="Times New Roman" panose="02020603050405020304" pitchFamily="18" charset="0"/>
                <a:sym typeface="+mn-ea"/>
              </a:rPr>
              <a:t>đến</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en-US" sz="4000" b="1" dirty="0" err="1">
                <a:solidFill>
                  <a:srgbClr val="0070C0"/>
                </a:solidFill>
                <a:latin typeface="Times New Roman" panose="02020603050405020304" pitchFamily="18" charset="0"/>
                <a:cs typeface="Times New Roman" panose="02020603050405020304" pitchFamily="18" charset="0"/>
                <a:sym typeface="+mn-ea"/>
              </a:rPr>
              <a:t>với</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vi-VN" sz="40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4000" b="1" dirty="0">
                <a:solidFill>
                  <a:srgbClr val="0070C0"/>
                </a:solidFill>
                <a:latin typeface="Times New Roman" panose="02020603050405020304" pitchFamily="18" charset="0"/>
                <a:cs typeface="Times New Roman" panose="02020603050405020304" pitchFamily="18" charset="0"/>
                <a:sym typeface="+mn-ea"/>
              </a:rPr>
              <a:t> </a:t>
            </a:r>
            <a:r>
              <a:rPr lang="en-US" altLang="vi-VN" sz="4000" b="1" dirty="0" smtClean="0">
                <a:solidFill>
                  <a:srgbClr val="0070C0"/>
                </a:solidFill>
                <a:latin typeface="Times New Roman" panose="02020603050405020304" pitchFamily="18" charset="0"/>
                <a:cs typeface="Times New Roman" panose="02020603050405020304" pitchFamily="18" charset="0"/>
                <a:sym typeface="+mn-ea"/>
              </a:rPr>
              <a:t>học </a:t>
            </a:r>
            <a:br>
              <a:rPr lang="en-US" altLang="vi-VN" sz="4000" b="1" dirty="0" smtClean="0">
                <a:solidFill>
                  <a:srgbClr val="0070C0"/>
                </a:solidFill>
                <a:latin typeface="Times New Roman" panose="02020603050405020304" pitchFamily="18" charset="0"/>
                <a:cs typeface="Times New Roman" panose="02020603050405020304" pitchFamily="18" charset="0"/>
                <a:sym typeface="+mn-ea"/>
              </a:rPr>
            </a:br>
            <a:r>
              <a:rPr lang="en-US" altLang="vi-VN" sz="4000" b="1" dirty="0" smtClean="0">
                <a:solidFill>
                  <a:srgbClr val="0070C0"/>
                </a:solidFill>
                <a:latin typeface="Times New Roman" panose="02020603050405020304" pitchFamily="18" charset="0"/>
                <a:cs typeface="Times New Roman" panose="02020603050405020304" pitchFamily="18" charset="0"/>
                <a:sym typeface="+mn-ea"/>
              </a:rPr>
              <a:t>môn Tiếng Việt</a:t>
            </a:r>
            <a:endParaRPr lang="en-US" altLang="vi-VN" sz="4000" b="1" dirty="0">
              <a:solidFill>
                <a:srgbClr val="0070C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890866" y="3421364"/>
            <a:ext cx="3841339" cy="1633645"/>
          </a:xfrm>
          <a:prstGeom prst="rect">
            <a:avLst/>
          </a:prstGeom>
        </p:spPr>
      </p:pic>
      <p:sp>
        <p:nvSpPr>
          <p:cNvPr id="2" name="TextBox 1"/>
          <p:cNvSpPr txBox="1"/>
          <p:nvPr/>
        </p:nvSpPr>
        <p:spPr>
          <a:xfrm>
            <a:off x="342643" y="182880"/>
            <a:ext cx="5876569" cy="456472"/>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p:txBody>
      </p:sp>
      <p:sp>
        <p:nvSpPr>
          <p:cNvPr id="5" name="Freeform: Shape 11">
            <a:extLst>
              <a:ext uri="{FF2B5EF4-FFF2-40B4-BE49-F238E27FC236}">
                <a16:creationId xmlns:a16="http://schemas.microsoft.com/office/drawing/2014/main" id="{9C8D5BC4-4F62-4D76-8C89-C93B3C45E9BC}"/>
              </a:ext>
            </a:extLst>
          </p:cNvPr>
          <p:cNvSpPr/>
          <p:nvPr/>
        </p:nvSpPr>
        <p:spPr>
          <a:xfrm rot="10800000">
            <a:off x="-22749" y="881042"/>
            <a:ext cx="1763156" cy="2736132"/>
          </a:xfrm>
          <a:custGeom>
            <a:avLst/>
            <a:gdLst>
              <a:gd name="connsiteX0" fmla="*/ 1752600 w 1752600"/>
              <a:gd name="connsiteY0" fmla="*/ 3565494 h 3565494"/>
              <a:gd name="connsiteX1" fmla="*/ 1601911 w 1752600"/>
              <a:gd name="connsiteY1" fmla="*/ 3557885 h 3565494"/>
              <a:gd name="connsiteX2" fmla="*/ 0 w 1752600"/>
              <a:gd name="connsiteY2" fmla="*/ 1782747 h 3565494"/>
              <a:gd name="connsiteX3" fmla="*/ 1601911 w 1752600"/>
              <a:gd name="connsiteY3" fmla="*/ 7610 h 3565494"/>
              <a:gd name="connsiteX4" fmla="*/ 1752600 w 1752600"/>
              <a:gd name="connsiteY4" fmla="*/ 0 h 3565494"/>
              <a:gd name="connsiteX5" fmla="*/ 1752600 w 1752600"/>
              <a:gd name="connsiteY5" fmla="*/ 170650 h 3565494"/>
              <a:gd name="connsiteX6" fmla="*/ 1620476 w 1752600"/>
              <a:gd name="connsiteY6" fmla="*/ 177532 h 3565494"/>
              <a:gd name="connsiteX7" fmla="*/ 215901 w 1752600"/>
              <a:gd name="connsiteY7" fmla="*/ 1782749 h 3565494"/>
              <a:gd name="connsiteX8" fmla="*/ 1620476 w 1752600"/>
              <a:gd name="connsiteY8" fmla="*/ 3387966 h 3565494"/>
              <a:gd name="connsiteX9" fmla="*/ 1752600 w 1752600"/>
              <a:gd name="connsiteY9" fmla="*/ 3394847 h 35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0" h="3565494">
                <a:moveTo>
                  <a:pt x="1752600" y="3565494"/>
                </a:moveTo>
                <a:lnTo>
                  <a:pt x="1601911" y="3557885"/>
                </a:lnTo>
                <a:cubicBezTo>
                  <a:pt x="702142" y="3466508"/>
                  <a:pt x="0" y="2706624"/>
                  <a:pt x="0" y="1782747"/>
                </a:cubicBezTo>
                <a:cubicBezTo>
                  <a:pt x="0" y="858870"/>
                  <a:pt x="702142" y="98986"/>
                  <a:pt x="1601911" y="7610"/>
                </a:cubicBezTo>
                <a:lnTo>
                  <a:pt x="1752600" y="0"/>
                </a:lnTo>
                <a:lnTo>
                  <a:pt x="1752600" y="170650"/>
                </a:lnTo>
                <a:lnTo>
                  <a:pt x="1620476" y="177532"/>
                </a:lnTo>
                <a:cubicBezTo>
                  <a:pt x="831548" y="260161"/>
                  <a:pt x="215901" y="947307"/>
                  <a:pt x="215901" y="1782749"/>
                </a:cubicBezTo>
                <a:cubicBezTo>
                  <a:pt x="215901" y="2618190"/>
                  <a:pt x="831547" y="3305336"/>
                  <a:pt x="1620476" y="3387966"/>
                </a:cubicBezTo>
                <a:lnTo>
                  <a:pt x="1752600" y="3394847"/>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514350">
              <a:buClrTx/>
              <a:defRPr/>
            </a:pPr>
            <a:endParaRPr lang="en-US" sz="1013" kern="1200">
              <a:solidFill>
                <a:prstClr val="white"/>
              </a:solidFill>
              <a:latin typeface="Calibri"/>
            </a:endParaRPr>
          </a:p>
        </p:txBody>
      </p:sp>
      <p:sp>
        <p:nvSpPr>
          <p:cNvPr id="6" name="Rectangle: Rounded Corners 15">
            <a:extLst>
              <a:ext uri="{FF2B5EF4-FFF2-40B4-BE49-F238E27FC236}">
                <a16:creationId xmlns:a16="http://schemas.microsoft.com/office/drawing/2014/main" id="{4A75406F-AEA1-4414-B6E0-8600B9868EAE}"/>
              </a:ext>
            </a:extLst>
          </p:cNvPr>
          <p:cNvSpPr/>
          <p:nvPr/>
        </p:nvSpPr>
        <p:spPr>
          <a:xfrm>
            <a:off x="1989190" y="1244592"/>
            <a:ext cx="4039652" cy="418781"/>
          </a:xfrm>
          <a:prstGeom prst="roundRect">
            <a:avLst>
              <a:gd name="adj" fmla="val 50000"/>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a:buClrTx/>
              <a:defRPr/>
            </a:pPr>
            <a:r>
              <a:rPr lang="en-US" sz="1350" kern="1200" dirty="0">
                <a:solidFill>
                  <a:prstClr val="white"/>
                </a:solidFill>
                <a:latin typeface="Calibri"/>
              </a:rPr>
              <a:t>(1</a:t>
            </a:r>
            <a:r>
              <a:rPr lang="en-US" sz="1350" kern="1200" dirty="0">
                <a:solidFill>
                  <a:prstClr val="white"/>
                </a:solidFill>
                <a:latin typeface="Calibri"/>
              </a:rPr>
              <a:t>) Em </a:t>
            </a:r>
            <a:r>
              <a:rPr lang="en-US" sz="1350" kern="1200" dirty="0" smtClean="0">
                <a:solidFill>
                  <a:prstClr val="white"/>
                </a:solidFill>
                <a:latin typeface="Calibri"/>
              </a:rPr>
              <a:t>và các bạn đã làm gì để chăm sóc cây?</a:t>
            </a:r>
            <a:endParaRPr lang="en-US" sz="1350" kern="1200" dirty="0">
              <a:solidFill>
                <a:prstClr val="white"/>
              </a:solidFill>
              <a:latin typeface="Calibri"/>
            </a:endParaRPr>
          </a:p>
        </p:txBody>
      </p:sp>
      <p:sp>
        <p:nvSpPr>
          <p:cNvPr id="7" name="Freeform: Shape 8">
            <a:extLst>
              <a:ext uri="{FF2B5EF4-FFF2-40B4-BE49-F238E27FC236}">
                <a16:creationId xmlns:a16="http://schemas.microsoft.com/office/drawing/2014/main" id="{F8EA4A77-EFC3-4B56-85B5-04134773F803}"/>
              </a:ext>
            </a:extLst>
          </p:cNvPr>
          <p:cNvSpPr/>
          <p:nvPr/>
        </p:nvSpPr>
        <p:spPr>
          <a:xfrm rot="10800000">
            <a:off x="14952" y="1203169"/>
            <a:ext cx="1446609" cy="2145382"/>
          </a:xfrm>
          <a:custGeom>
            <a:avLst/>
            <a:gdLst>
              <a:gd name="connsiteX0" fmla="*/ 1752600 w 1752600"/>
              <a:gd name="connsiteY0" fmla="*/ 0 h 3565494"/>
              <a:gd name="connsiteX1" fmla="*/ 1752600 w 1752600"/>
              <a:gd name="connsiteY1" fmla="*/ 3565494 h 3565494"/>
              <a:gd name="connsiteX2" fmla="*/ 1601911 w 1752600"/>
              <a:gd name="connsiteY2" fmla="*/ 3557885 h 3565494"/>
              <a:gd name="connsiteX3" fmla="*/ 0 w 1752600"/>
              <a:gd name="connsiteY3" fmla="*/ 1782747 h 3565494"/>
              <a:gd name="connsiteX4" fmla="*/ 1601911 w 1752600"/>
              <a:gd name="connsiteY4" fmla="*/ 7610 h 35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565494">
                <a:moveTo>
                  <a:pt x="1752600" y="0"/>
                </a:moveTo>
                <a:lnTo>
                  <a:pt x="1752600" y="3565494"/>
                </a:lnTo>
                <a:lnTo>
                  <a:pt x="1601911" y="3557885"/>
                </a:lnTo>
                <a:cubicBezTo>
                  <a:pt x="702142" y="3466508"/>
                  <a:pt x="0" y="2706624"/>
                  <a:pt x="0" y="1782747"/>
                </a:cubicBezTo>
                <a:cubicBezTo>
                  <a:pt x="0" y="858870"/>
                  <a:pt x="702142" y="98986"/>
                  <a:pt x="1601911" y="761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514350">
              <a:buClrTx/>
              <a:defRPr/>
            </a:pPr>
            <a:endParaRPr lang="en-US" sz="1013" kern="1200">
              <a:solidFill>
                <a:prstClr val="white"/>
              </a:solidFill>
              <a:latin typeface="Calibri"/>
            </a:endParaRPr>
          </a:p>
        </p:txBody>
      </p:sp>
      <p:sp>
        <p:nvSpPr>
          <p:cNvPr id="8" name="TextBox 7">
            <a:extLst>
              <a:ext uri="{FF2B5EF4-FFF2-40B4-BE49-F238E27FC236}">
                <a16:creationId xmlns:a16="http://schemas.microsoft.com/office/drawing/2014/main" id="{CBAF9EA7-A66E-4F8D-8BF9-805E77C596E5}"/>
              </a:ext>
            </a:extLst>
          </p:cNvPr>
          <p:cNvSpPr txBox="1"/>
          <p:nvPr/>
        </p:nvSpPr>
        <p:spPr>
          <a:xfrm>
            <a:off x="-49301" y="1456996"/>
            <a:ext cx="1288166" cy="1631216"/>
          </a:xfrm>
          <a:prstGeom prst="rect">
            <a:avLst/>
          </a:prstGeom>
          <a:noFill/>
        </p:spPr>
        <p:txBody>
          <a:bodyPr wrap="square" rtlCol="0">
            <a:spAutoFit/>
          </a:bodyPr>
          <a:lstStyle/>
          <a:p>
            <a:pPr algn="ctr" defTabSz="514350">
              <a:buClrTx/>
              <a:defRPr/>
            </a:pPr>
            <a:r>
              <a:rPr lang="en-US" sz="2000" b="1" kern="1200" dirty="0" smtClean="0">
                <a:solidFill>
                  <a:prstClr val="white"/>
                </a:solidFill>
                <a:latin typeface="Times New Roman" panose="02020603050405020304" pitchFamily="18" charset="0"/>
                <a:ea typeface="+mn-ea"/>
                <a:cs typeface="Times New Roman" panose="02020603050405020304" pitchFamily="18" charset="0"/>
              </a:rPr>
              <a:t>Kể lại việc em và các bạn chăm sóc cây</a:t>
            </a:r>
            <a:endParaRPr lang="en-US" sz="20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4A75406F-AEA1-4414-B6E0-8600B9868EAE}"/>
              </a:ext>
            </a:extLst>
          </p:cNvPr>
          <p:cNvSpPr/>
          <p:nvPr/>
        </p:nvSpPr>
        <p:spPr>
          <a:xfrm>
            <a:off x="1989190" y="2041396"/>
            <a:ext cx="4039652" cy="418781"/>
          </a:xfrm>
          <a:prstGeom prst="roundRect">
            <a:avLst>
              <a:gd name="adj" fmla="val 5000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a:buClrTx/>
              <a:defRPr/>
            </a:pPr>
            <a:r>
              <a:rPr lang="en-US" sz="1350" kern="1200" dirty="0">
                <a:solidFill>
                  <a:prstClr val="white"/>
                </a:solidFill>
                <a:latin typeface="Calibri"/>
              </a:rPr>
              <a:t>(</a:t>
            </a:r>
            <a:r>
              <a:rPr lang="en-US" sz="1350" kern="1200" dirty="0" smtClean="0">
                <a:solidFill>
                  <a:prstClr val="white"/>
                </a:solidFill>
                <a:latin typeface="Calibri"/>
              </a:rPr>
              <a:t>2) Kết quả công việc ra sao?</a:t>
            </a:r>
            <a:endParaRPr lang="en-US" sz="1350" kern="1200" dirty="0">
              <a:solidFill>
                <a:prstClr val="white"/>
              </a:solidFill>
              <a:latin typeface="Calibri"/>
            </a:endParaRPr>
          </a:p>
        </p:txBody>
      </p:sp>
      <p:sp>
        <p:nvSpPr>
          <p:cNvPr id="11" name="Rectangle: Rounded Corners 29">
            <a:extLst>
              <a:ext uri="{FF2B5EF4-FFF2-40B4-BE49-F238E27FC236}">
                <a16:creationId xmlns:a16="http://schemas.microsoft.com/office/drawing/2014/main" id="{4CAF0233-DAE6-482C-AF95-E54EFEECA052}"/>
              </a:ext>
            </a:extLst>
          </p:cNvPr>
          <p:cNvSpPr/>
          <p:nvPr/>
        </p:nvSpPr>
        <p:spPr>
          <a:xfrm>
            <a:off x="2061748" y="2895161"/>
            <a:ext cx="3964643" cy="385805"/>
          </a:xfrm>
          <a:prstGeom prst="roundRect">
            <a:avLst>
              <a:gd name="adj" fmla="val 50000"/>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14350">
              <a:buClrTx/>
              <a:defRPr/>
            </a:pPr>
            <a:r>
              <a:rPr lang="en-US" sz="1350" kern="1200" dirty="0" smtClean="0">
                <a:solidFill>
                  <a:prstClr val="white"/>
                </a:solidFill>
                <a:latin typeface="Calibri"/>
              </a:rPr>
              <a:t>(3) Em có suy nghĩ gì khi làm xong việc đó?</a:t>
            </a:r>
            <a:endParaRPr lang="en-US" sz="1350" kern="1200" dirty="0">
              <a:solidFill>
                <a:prstClr val="white"/>
              </a:solidFill>
              <a:latin typeface="Calibri"/>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6" grpId="0" animBg="1"/>
      <p:bldP spid="7" grpId="0" animBg="1"/>
      <p:bldP spid="8" grpId="0"/>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182880"/>
            <a:ext cx="5876569" cy="4564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BAE5E4">
                    <a:lumMod val="50000"/>
                  </a:srgbClr>
                </a:solidFill>
                <a:effectLst/>
                <a:uLnTx/>
                <a:uFillTx/>
                <a:latin typeface="UTM Avo" panose="02040603050506020204" pitchFamily="18" charset="0"/>
                <a:cs typeface="Arial"/>
                <a:sym typeface="Arial"/>
              </a:rPr>
              <a:t>2. </a:t>
            </a:r>
            <a:r>
              <a:rPr kumimoji="0" lang="vi-VN" sz="1800" b="1" i="0" u="none" strike="noStrike" kern="0" cap="none" spc="0" normalizeH="0" baseline="0" noProof="0" dirty="0">
                <a:ln>
                  <a:noFill/>
                </a:ln>
                <a:solidFill>
                  <a:srgbClr val="BAE5E4">
                    <a:lumMod val="50000"/>
                  </a:srgbClr>
                </a:solidFill>
                <a:effectLst/>
                <a:uLnTx/>
                <a:uFillTx/>
                <a:latin typeface="UTM Avo" panose="02040603050506020204" pitchFamily="18" charset="0"/>
                <a:cs typeface="Arial"/>
                <a:sym typeface="Arial"/>
              </a:rPr>
              <a:t>Viết 3 – 5 câu kể lại việc em và các bạn chăm sóc cây. </a:t>
            </a:r>
          </a:p>
        </p:txBody>
      </p:sp>
      <p:sp>
        <p:nvSpPr>
          <p:cNvPr id="5" name="Freeform: Shape 11">
            <a:extLst>
              <a:ext uri="{FF2B5EF4-FFF2-40B4-BE49-F238E27FC236}">
                <a16:creationId xmlns:a16="http://schemas.microsoft.com/office/drawing/2014/main" id="{9C8D5BC4-4F62-4D76-8C89-C93B3C45E9BC}"/>
              </a:ext>
            </a:extLst>
          </p:cNvPr>
          <p:cNvSpPr/>
          <p:nvPr/>
        </p:nvSpPr>
        <p:spPr>
          <a:xfrm rot="10800000">
            <a:off x="-22749" y="881042"/>
            <a:ext cx="1763156" cy="2736132"/>
          </a:xfrm>
          <a:custGeom>
            <a:avLst/>
            <a:gdLst>
              <a:gd name="connsiteX0" fmla="*/ 1752600 w 1752600"/>
              <a:gd name="connsiteY0" fmla="*/ 3565494 h 3565494"/>
              <a:gd name="connsiteX1" fmla="*/ 1601911 w 1752600"/>
              <a:gd name="connsiteY1" fmla="*/ 3557885 h 3565494"/>
              <a:gd name="connsiteX2" fmla="*/ 0 w 1752600"/>
              <a:gd name="connsiteY2" fmla="*/ 1782747 h 3565494"/>
              <a:gd name="connsiteX3" fmla="*/ 1601911 w 1752600"/>
              <a:gd name="connsiteY3" fmla="*/ 7610 h 3565494"/>
              <a:gd name="connsiteX4" fmla="*/ 1752600 w 1752600"/>
              <a:gd name="connsiteY4" fmla="*/ 0 h 3565494"/>
              <a:gd name="connsiteX5" fmla="*/ 1752600 w 1752600"/>
              <a:gd name="connsiteY5" fmla="*/ 170650 h 3565494"/>
              <a:gd name="connsiteX6" fmla="*/ 1620476 w 1752600"/>
              <a:gd name="connsiteY6" fmla="*/ 177532 h 3565494"/>
              <a:gd name="connsiteX7" fmla="*/ 215901 w 1752600"/>
              <a:gd name="connsiteY7" fmla="*/ 1782749 h 3565494"/>
              <a:gd name="connsiteX8" fmla="*/ 1620476 w 1752600"/>
              <a:gd name="connsiteY8" fmla="*/ 3387966 h 3565494"/>
              <a:gd name="connsiteX9" fmla="*/ 1752600 w 1752600"/>
              <a:gd name="connsiteY9" fmla="*/ 3394847 h 35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0" h="3565494">
                <a:moveTo>
                  <a:pt x="1752600" y="3565494"/>
                </a:moveTo>
                <a:lnTo>
                  <a:pt x="1601911" y="3557885"/>
                </a:lnTo>
                <a:cubicBezTo>
                  <a:pt x="702142" y="3466508"/>
                  <a:pt x="0" y="2706624"/>
                  <a:pt x="0" y="1782747"/>
                </a:cubicBezTo>
                <a:cubicBezTo>
                  <a:pt x="0" y="858870"/>
                  <a:pt x="702142" y="98986"/>
                  <a:pt x="1601911" y="7610"/>
                </a:cubicBezTo>
                <a:lnTo>
                  <a:pt x="1752600" y="0"/>
                </a:lnTo>
                <a:lnTo>
                  <a:pt x="1752600" y="170650"/>
                </a:lnTo>
                <a:lnTo>
                  <a:pt x="1620476" y="177532"/>
                </a:lnTo>
                <a:cubicBezTo>
                  <a:pt x="831548" y="260161"/>
                  <a:pt x="215901" y="947307"/>
                  <a:pt x="215901" y="1782749"/>
                </a:cubicBezTo>
                <a:cubicBezTo>
                  <a:pt x="215901" y="2618190"/>
                  <a:pt x="831547" y="3305336"/>
                  <a:pt x="1620476" y="3387966"/>
                </a:cubicBezTo>
                <a:lnTo>
                  <a:pt x="1752600" y="3394847"/>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Rectangle: Rounded Corners 15">
            <a:extLst>
              <a:ext uri="{FF2B5EF4-FFF2-40B4-BE49-F238E27FC236}">
                <a16:creationId xmlns:a16="http://schemas.microsoft.com/office/drawing/2014/main" id="{4A75406F-AEA1-4414-B6E0-8600B9868EAE}"/>
              </a:ext>
            </a:extLst>
          </p:cNvPr>
          <p:cNvSpPr/>
          <p:nvPr/>
        </p:nvSpPr>
        <p:spPr>
          <a:xfrm>
            <a:off x="1851539" y="982382"/>
            <a:ext cx="1668410" cy="938169"/>
          </a:xfrm>
          <a:prstGeom prst="roundRect">
            <a:avLst>
              <a:gd name="adj" fmla="val 50000"/>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(1) Em </a:t>
            </a:r>
            <a:r>
              <a:rPr kumimoji="0" lang="en-US" sz="1350" b="0" i="0" u="none" strike="noStrike" kern="1200" cap="none" spc="0" normalizeH="0" baseline="0" noProof="0" dirty="0" smtClean="0">
                <a:ln>
                  <a:noFill/>
                </a:ln>
                <a:solidFill>
                  <a:prstClr val="white"/>
                </a:solidFill>
                <a:effectLst/>
                <a:uLnTx/>
                <a:uFillTx/>
                <a:latin typeface="Calibri"/>
                <a:ea typeface="+mn-ea"/>
                <a:cs typeface="+mn-cs"/>
                <a:sym typeface="Arial"/>
              </a:rPr>
              <a:t>và các bạn đã làm gì để chăm sóc cây?</a:t>
            </a: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7" name="Freeform: Shape 8">
            <a:extLst>
              <a:ext uri="{FF2B5EF4-FFF2-40B4-BE49-F238E27FC236}">
                <a16:creationId xmlns:a16="http://schemas.microsoft.com/office/drawing/2014/main" id="{F8EA4A77-EFC3-4B56-85B5-04134773F803}"/>
              </a:ext>
            </a:extLst>
          </p:cNvPr>
          <p:cNvSpPr/>
          <p:nvPr/>
        </p:nvSpPr>
        <p:spPr>
          <a:xfrm rot="10800000">
            <a:off x="14952" y="1203169"/>
            <a:ext cx="1446609" cy="2145382"/>
          </a:xfrm>
          <a:custGeom>
            <a:avLst/>
            <a:gdLst>
              <a:gd name="connsiteX0" fmla="*/ 1752600 w 1752600"/>
              <a:gd name="connsiteY0" fmla="*/ 0 h 3565494"/>
              <a:gd name="connsiteX1" fmla="*/ 1752600 w 1752600"/>
              <a:gd name="connsiteY1" fmla="*/ 3565494 h 3565494"/>
              <a:gd name="connsiteX2" fmla="*/ 1601911 w 1752600"/>
              <a:gd name="connsiteY2" fmla="*/ 3557885 h 3565494"/>
              <a:gd name="connsiteX3" fmla="*/ 0 w 1752600"/>
              <a:gd name="connsiteY3" fmla="*/ 1782747 h 3565494"/>
              <a:gd name="connsiteX4" fmla="*/ 1601911 w 1752600"/>
              <a:gd name="connsiteY4" fmla="*/ 7610 h 35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565494">
                <a:moveTo>
                  <a:pt x="1752600" y="0"/>
                </a:moveTo>
                <a:lnTo>
                  <a:pt x="1752600" y="3565494"/>
                </a:lnTo>
                <a:lnTo>
                  <a:pt x="1601911" y="3557885"/>
                </a:lnTo>
                <a:cubicBezTo>
                  <a:pt x="702142" y="3466508"/>
                  <a:pt x="0" y="2706624"/>
                  <a:pt x="0" y="1782747"/>
                </a:cubicBezTo>
                <a:cubicBezTo>
                  <a:pt x="0" y="858870"/>
                  <a:pt x="702142" y="98986"/>
                  <a:pt x="1601911" y="761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CBAF9EA7-A66E-4F8D-8BF9-805E77C596E5}"/>
              </a:ext>
            </a:extLst>
          </p:cNvPr>
          <p:cNvSpPr txBox="1"/>
          <p:nvPr/>
        </p:nvSpPr>
        <p:spPr>
          <a:xfrm>
            <a:off x="-49301" y="1456996"/>
            <a:ext cx="1288166" cy="1631216"/>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Kể lại việc em và các bạn chăm sóc cây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Rounded Corners 15">
            <a:extLst>
              <a:ext uri="{FF2B5EF4-FFF2-40B4-BE49-F238E27FC236}">
                <a16:creationId xmlns:a16="http://schemas.microsoft.com/office/drawing/2014/main" id="{4A75406F-AEA1-4414-B6E0-8600B9868EAE}"/>
              </a:ext>
            </a:extLst>
          </p:cNvPr>
          <p:cNvSpPr/>
          <p:nvPr/>
        </p:nvSpPr>
        <p:spPr>
          <a:xfrm>
            <a:off x="1851539" y="2041396"/>
            <a:ext cx="1668410" cy="944392"/>
          </a:xfrm>
          <a:prstGeom prst="roundRect">
            <a:avLst>
              <a:gd name="adj" fmla="val 5000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a:t>
            </a:r>
            <a:r>
              <a:rPr kumimoji="0" lang="en-US" sz="1350" b="0" i="0" u="none" strike="noStrike" kern="1200" cap="none" spc="0" normalizeH="0" baseline="0" noProof="0" dirty="0" smtClean="0">
                <a:ln>
                  <a:noFill/>
                </a:ln>
                <a:solidFill>
                  <a:prstClr val="white"/>
                </a:solidFill>
                <a:effectLst/>
                <a:uLnTx/>
                <a:uFillTx/>
                <a:latin typeface="Calibri"/>
                <a:ea typeface="+mn-ea"/>
                <a:cs typeface="+mn-cs"/>
                <a:sym typeface="Arial"/>
              </a:rPr>
              <a:t>2) Kết quả công việc ra sao?</a:t>
            </a: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1" name="Rectangle: Rounded Corners 29">
            <a:extLst>
              <a:ext uri="{FF2B5EF4-FFF2-40B4-BE49-F238E27FC236}">
                <a16:creationId xmlns:a16="http://schemas.microsoft.com/office/drawing/2014/main" id="{4CAF0233-DAE6-482C-AF95-E54EFEECA052}"/>
              </a:ext>
            </a:extLst>
          </p:cNvPr>
          <p:cNvSpPr/>
          <p:nvPr/>
        </p:nvSpPr>
        <p:spPr>
          <a:xfrm>
            <a:off x="1792547" y="3106634"/>
            <a:ext cx="1772833" cy="973754"/>
          </a:xfrm>
          <a:prstGeom prst="roundRect">
            <a:avLst>
              <a:gd name="adj" fmla="val 50000"/>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smtClean="0">
                <a:ln>
                  <a:noFill/>
                </a:ln>
                <a:solidFill>
                  <a:prstClr val="white"/>
                </a:solidFill>
                <a:effectLst/>
                <a:uLnTx/>
                <a:uFillTx/>
                <a:latin typeface="Calibri"/>
                <a:ea typeface="+mn-ea"/>
                <a:cs typeface="+mn-cs"/>
                <a:sym typeface="Arial"/>
              </a:rPr>
              <a:t>(3) Em có suy nghĩ gì khi làm xong việc đó?</a:t>
            </a: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Tree>
    <p:controls>
      <mc:AlternateContent xmlns:mc="http://schemas.openxmlformats.org/markup-compatibility/2006">
        <mc:Choice xmlns:v="urn:schemas-microsoft-com:vml" Requires="v">
          <p:control spid="1033" name="TextBox3" r:id="rId2" imgW="3171960" imgH="990720"/>
        </mc:Choice>
        <mc:Fallback>
          <p:control name="TextBox3" r:id="rId2" imgW="3171960" imgH="990720">
            <p:pic>
              <p:nvPicPr>
                <p:cNvPr id="12" name="TextBox3">
                  <a:extLst>
                    <a:ext uri="{FF2B5EF4-FFF2-40B4-BE49-F238E27FC236}">
                      <a16:creationId xmlns:a16="http://schemas.microsoft.com/office/drawing/2014/main" id="{64689E19-0BDB-4A7B-BBB9-7DE2E47BBFCF}"/>
                    </a:ext>
                  </a:extLst>
                </p:cNvPr>
                <p:cNvPicPr>
                  <a:picLocks/>
                </p:cNvPicPr>
                <p:nvPr/>
              </p:nvPicPr>
              <p:blipFill>
                <a:blip r:embed="rId6"/>
                <a:stretch>
                  <a:fillRect/>
                </a:stretch>
              </p:blipFill>
              <p:spPr>
                <a:xfrm>
                  <a:off x="3624372" y="927575"/>
                  <a:ext cx="3171061" cy="992976"/>
                </a:xfrm>
                <a:prstGeom prst="rect">
                  <a:avLst/>
                </a:prstGeom>
              </p:spPr>
            </p:pic>
          </p:control>
        </mc:Fallback>
      </mc:AlternateContent>
      <mc:AlternateContent xmlns:mc="http://schemas.openxmlformats.org/markup-compatibility/2006">
        <mc:Choice xmlns:v="urn:schemas-microsoft-com:vml" Requires="v">
          <p:control spid="1034" name="TextBox1" r:id="rId3" imgW="3171960" imgH="990720"/>
        </mc:Choice>
        <mc:Fallback>
          <p:control name="TextBox1" r:id="rId3" imgW="3171960" imgH="990720">
            <p:pic>
              <p:nvPicPr>
                <p:cNvPr id="13" name="TextBox1">
                  <a:extLst>
                    <a:ext uri="{FF2B5EF4-FFF2-40B4-BE49-F238E27FC236}">
                      <a16:creationId xmlns:a16="http://schemas.microsoft.com/office/drawing/2014/main" id="{64689E19-0BDB-4A7B-BBB9-7DE2E47BBFCF}"/>
                    </a:ext>
                  </a:extLst>
                </p:cNvPr>
                <p:cNvPicPr>
                  <a:picLocks/>
                </p:cNvPicPr>
                <p:nvPr/>
              </p:nvPicPr>
              <p:blipFill>
                <a:blip r:embed="rId6"/>
                <a:stretch>
                  <a:fillRect/>
                </a:stretch>
              </p:blipFill>
              <p:spPr>
                <a:xfrm>
                  <a:off x="3624371" y="2047743"/>
                  <a:ext cx="3171061" cy="992976"/>
                </a:xfrm>
                <a:prstGeom prst="rect">
                  <a:avLst/>
                </a:prstGeom>
              </p:spPr>
            </p:pic>
          </p:control>
        </mc:Fallback>
      </mc:AlternateContent>
      <mc:AlternateContent xmlns:mc="http://schemas.openxmlformats.org/markup-compatibility/2006">
        <mc:Choice xmlns:v="urn:schemas-microsoft-com:vml" Requires="v">
          <p:control spid="1035" name="TextBox2" r:id="rId4" imgW="3171960" imgH="990720"/>
        </mc:Choice>
        <mc:Fallback>
          <p:control name="TextBox2" r:id="rId4" imgW="3171960" imgH="990720">
            <p:pic>
              <p:nvPicPr>
                <p:cNvPr id="14" name="TextBox2">
                  <a:extLst>
                    <a:ext uri="{FF2B5EF4-FFF2-40B4-BE49-F238E27FC236}">
                      <a16:creationId xmlns:a16="http://schemas.microsoft.com/office/drawing/2014/main" id="{64689E19-0BDB-4A7B-BBB9-7DE2E47BBFCF}"/>
                    </a:ext>
                  </a:extLst>
                </p:cNvPr>
                <p:cNvPicPr>
                  <a:picLocks/>
                </p:cNvPicPr>
                <p:nvPr/>
              </p:nvPicPr>
              <p:blipFill>
                <a:blip r:embed="rId6"/>
                <a:stretch>
                  <a:fillRect/>
                </a:stretch>
              </p:blipFill>
              <p:spPr>
                <a:xfrm>
                  <a:off x="3624371" y="3208258"/>
                  <a:ext cx="3171061" cy="992976"/>
                </a:xfrm>
                <a:prstGeom prst="rect">
                  <a:avLst/>
                </a:prstGeom>
              </p:spPr>
            </p:pic>
          </p:control>
        </mc:Fallback>
      </mc:AlternateContent>
    </p:controls>
    <p:extLst>
      <p:ext uri="{BB962C8B-B14F-4D97-AF65-F5344CB8AC3E}">
        <p14:creationId xmlns:p14="http://schemas.microsoft.com/office/powerpoint/2010/main" val="3306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6" grpId="0" animBg="1"/>
      <p:bldP spid="7" grpId="0" animBg="1"/>
      <p:bldP spid="8" grpId="0"/>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22" y="985383"/>
            <a:ext cx="6204155" cy="3046988"/>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Thứ sáu tuần trước</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em và các bạn trong tổ</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được phân công chăm sóc </a:t>
            </a:r>
            <a:r>
              <a:rPr lang="en-US" sz="2400" dirty="0" smtClean="0">
                <a:latin typeface="Times New Roman" panose="02020603050405020304" pitchFamily="18" charset="0"/>
                <a:cs typeface="Times New Roman" panose="02020603050405020304" pitchFamily="18" charset="0"/>
              </a:rPr>
              <a:t>bồn</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cây trước </a:t>
            </a:r>
            <a:r>
              <a:rPr lang="vi-VN" sz="2400" dirty="0"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Bạn </a:t>
            </a:r>
            <a:r>
              <a:rPr lang="en-US" sz="2400" dirty="0" smtClean="0">
                <a:latin typeface="Times New Roman" panose="02020603050405020304" pitchFamily="18" charset="0"/>
                <a:cs typeface="Times New Roman" panose="02020603050405020304" pitchFamily="18" charset="0"/>
              </a:rPr>
              <a:t>Khôi</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xung phong </a:t>
            </a:r>
            <a:r>
              <a:rPr lang="en-US" sz="2400" dirty="0" smtClean="0">
                <a:latin typeface="Times New Roman" panose="02020603050405020304" pitchFamily="18" charset="0"/>
                <a:cs typeface="Times New Roman" panose="02020603050405020304" pitchFamily="18" charset="0"/>
              </a:rPr>
              <a:t>tỉa bớt các lá vàng trên cây</a:t>
            </a:r>
            <a:r>
              <a:rPr lang="vi-VN" sz="2400" dirty="0" smtClean="0">
                <a:latin typeface="Times New Roman" panose="02020603050405020304" pitchFamily="18" charset="0"/>
                <a:cs typeface="Times New Roman" panose="02020603050405020304" pitchFamily="18" charset="0"/>
              </a:rPr>
              <a:t>. L</a:t>
            </a:r>
            <a:r>
              <a:rPr lang="en-US" sz="2400" dirty="0" smtClean="0">
                <a:latin typeface="Times New Roman" panose="02020603050405020304" pitchFamily="18" charset="0"/>
                <a:cs typeface="Times New Roman" panose="02020603050405020304" pitchFamily="18" charset="0"/>
              </a:rPr>
              <a:t>inh và các bạn khác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thì bắt sâu, nhổ cỏ. Còn em nhận nhiệm vụ tưới nước cho cây. Tất cả chúng em đều hăng hái làm việc. Ai cũng vui vẻ vì đã góp phần làm cây cối thêm tốt tươi</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Em rất thích khi được chăm sóc cây xanh cùng với các bạn.</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30204" y="212376"/>
            <a:ext cx="1928609" cy="658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800" b="1" dirty="0" smtClean="0">
                <a:solidFill>
                  <a:srgbClr val="BAE5E4">
                    <a:lumMod val="50000"/>
                  </a:srgbClr>
                </a:solidFill>
                <a:latin typeface="UTM Avo" panose="02040603050506020204" pitchFamily="18" charset="0"/>
              </a:rPr>
              <a:t>Bài làm</a:t>
            </a:r>
            <a:r>
              <a:rPr kumimoji="0" lang="vi-VN" sz="2800" b="1" i="0" u="none" strike="noStrike" kern="0" cap="none" spc="0" normalizeH="0" baseline="0" noProof="0" dirty="0" smtClean="0">
                <a:ln>
                  <a:noFill/>
                </a:ln>
                <a:solidFill>
                  <a:srgbClr val="BAE5E4">
                    <a:lumMod val="50000"/>
                  </a:srgbClr>
                </a:solidFill>
                <a:effectLst/>
                <a:uLnTx/>
                <a:uFillTx/>
                <a:latin typeface="UTM Avo" panose="02040603050506020204" pitchFamily="18" charset="0"/>
                <a:sym typeface="Arial"/>
              </a:rPr>
              <a:t> </a:t>
            </a:r>
            <a:endParaRPr kumimoji="0" lang="vi-VN" sz="2800" b="1" i="0" u="none" strike="noStrike" kern="0" cap="none" spc="0" normalizeH="0" baseline="0" noProof="0" dirty="0">
              <a:ln>
                <a:noFill/>
              </a:ln>
              <a:solidFill>
                <a:srgbClr val="BAE5E4">
                  <a:lumMod val="50000"/>
                </a:srgbClr>
              </a:solidFill>
              <a:effectLst/>
              <a:uLnTx/>
              <a:uFillTx/>
              <a:latin typeface="UTM Avo" panose="02040603050506020204" pitchFamily="18" charset="0"/>
              <a:sym typeface="Arial"/>
            </a:endParaRPr>
          </a:p>
        </p:txBody>
      </p:sp>
    </p:spTree>
    <p:extLst>
      <p:ext uri="{BB962C8B-B14F-4D97-AF65-F5344CB8AC3E}">
        <p14:creationId xmlns:p14="http://schemas.microsoft.com/office/powerpoint/2010/main" val="2825864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6858000" cy="5143500"/>
          </a:xfrm>
          <a:prstGeom prst="rect">
            <a:avLst/>
          </a:prstGeom>
        </p:spPr>
      </p:pic>
      <p:sp>
        <p:nvSpPr>
          <p:cNvPr id="2" name="Title 1"/>
          <p:cNvSpPr>
            <a:spLocks noGrp="1"/>
          </p:cNvSpPr>
          <p:nvPr>
            <p:ph type="ctrTitle"/>
          </p:nvPr>
        </p:nvSpPr>
        <p:spPr>
          <a:xfrm>
            <a:off x="1185357" y="2165168"/>
            <a:ext cx="4683929" cy="813163"/>
          </a:xfrm>
        </p:spPr>
        <p:txBody>
          <a:bodyPr>
            <a:noAutofit/>
          </a:bodyPr>
          <a:lstStyle/>
          <a:p>
            <a:r>
              <a:rPr lang="en-US" sz="4000" b="1" dirty="0" smtClean="0">
                <a:solidFill>
                  <a:srgbClr val="0070C0"/>
                </a:solidFill>
                <a:latin typeface="Times New Roman" panose="02020603050405020304" pitchFamily="18" charset="0"/>
                <a:cs typeface="Times New Roman" panose="02020603050405020304" pitchFamily="18" charset="0"/>
                <a:sym typeface="+mn-ea"/>
              </a:rPr>
              <a:t>Hẹn gặp các em ở tiết học sau.</a:t>
            </a:r>
            <a:endParaRPr lang="en-US" altLang="vi-VN" sz="4000" b="1" dirty="0">
              <a:solidFill>
                <a:srgbClr val="0070C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82908536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235974" y="859880"/>
            <a:ext cx="6641690" cy="3318271"/>
            <a:chOff x="1417546" y="733282"/>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6" y="733282"/>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2388887" y="2209783"/>
              <a:ext cx="2730397" cy="10633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smtClean="0">
                  <a:ln>
                    <a:noFill/>
                  </a:ln>
                  <a:solidFill>
                    <a:srgbClr val="17479D"/>
                  </a:solidFill>
                  <a:effectLst/>
                  <a:uLnTx/>
                  <a:uFillTx/>
                  <a:latin typeface="UTM Avo" panose="02040603050506020204" pitchFamily="18" charset="0"/>
                  <a:cs typeface="Arial"/>
                  <a:sym typeface="Arial"/>
                </a:rPr>
                <a:t>KHỞI ĐỘNG</a:t>
              </a:r>
              <a:endParaRPr kumimoji="0" lang="en-US" sz="4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881740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 yêu cây xanh- Bài hát cực hay cho thiếu nhi về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6858000" cy="5116669"/>
          </a:xfrm>
          <a:prstGeom prst="rect">
            <a:avLst/>
          </a:prstGeom>
        </p:spPr>
      </p:pic>
    </p:spTree>
    <p:extLst>
      <p:ext uri="{BB962C8B-B14F-4D97-AF65-F5344CB8AC3E}">
        <p14:creationId xmlns:p14="http://schemas.microsoft.com/office/powerpoint/2010/main" val="126175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236079" y="547997"/>
            <a:ext cx="6440025" cy="1657551"/>
            <a:chOff x="1701924" y="2523906"/>
            <a:chExt cx="6440025" cy="1657551"/>
          </a:xfrm>
        </p:grpSpPr>
        <p:sp>
          <p:nvSpPr>
            <p:cNvPr id="13" name="TextBox 12">
              <a:extLst>
                <a:ext uri="{FF2B5EF4-FFF2-40B4-BE49-F238E27FC236}">
                  <a16:creationId xmlns:a16="http://schemas.microsoft.com/office/drawing/2014/main" id="{FF041EC8-55B2-4FCF-BB45-E1C5B0EA5B49}"/>
                </a:ext>
              </a:extLst>
            </p:cNvPr>
            <p:cNvSpPr txBox="1"/>
            <p:nvPr/>
          </p:nvSpPr>
          <p:spPr>
            <a:xfrm>
              <a:off x="1701924" y="3442793"/>
              <a:ext cx="644002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17479D"/>
                  </a:solidFill>
                  <a:effectLst/>
                  <a:uLnTx/>
                  <a:uFillTx/>
                  <a:latin typeface="UTM Avo" panose="02040603050506020204" pitchFamily="18" charset="0"/>
                  <a:cs typeface="Arial"/>
                  <a:sym typeface="Arial"/>
                </a:rPr>
                <a:t>Viết</a:t>
              </a:r>
              <a:r>
                <a:rPr kumimoji="0" lang="en-US" sz="2800" b="1" i="0" u="none" strike="noStrike" kern="0" cap="none" spc="0" normalizeH="0" noProof="0" dirty="0" smtClean="0">
                  <a:ln>
                    <a:noFill/>
                  </a:ln>
                  <a:solidFill>
                    <a:srgbClr val="17479D"/>
                  </a:solidFill>
                  <a:effectLst/>
                  <a:uLnTx/>
                  <a:uFillTx/>
                  <a:latin typeface="UTM Avo" panose="02040603050506020204" pitchFamily="18" charset="0"/>
                  <a:cs typeface="Arial"/>
                  <a:sym typeface="Arial"/>
                </a:rPr>
                <a:t> đoạn văn kể về việc chăm sóc cây cối</a:t>
              </a:r>
              <a:endParaRPr kumimoji="0" lang="en-US" sz="2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3287348" y="2523906"/>
              <a:ext cx="3041010"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smtClean="0">
                  <a:ln>
                    <a:noFill/>
                  </a:ln>
                  <a:solidFill>
                    <a:srgbClr val="FFAB40">
                      <a:lumMod val="50000"/>
                    </a:srgbClr>
                  </a:solidFill>
                  <a:effectLst/>
                  <a:uLnTx/>
                  <a:uFillTx/>
                  <a:latin typeface="UTM Avo" panose="02040603050506020204" pitchFamily="18" charset="0"/>
                  <a:cs typeface="Arial"/>
                  <a:sym typeface="Arial"/>
                </a:rPr>
                <a:t>Luyện tập</a:t>
              </a:r>
              <a:endParaRPr kumimoji="0" lang="en-US" sz="3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grpSp>
      <p:pic>
        <p:nvPicPr>
          <p:cNvPr id="10"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39296" y="1836216"/>
            <a:ext cx="3423217" cy="342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236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id="{0F983752-3979-0E44-B3C9-87E22123DA55}"/>
              </a:ext>
            </a:extLst>
          </p:cNvPr>
          <p:cNvSpPr txBox="1"/>
          <p:nvPr/>
        </p:nvSpPr>
        <p:spPr>
          <a:xfrm>
            <a:off x="2073516" y="4005505"/>
            <a:ext cx="3464410"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a:t>
            </a:r>
            <a:r>
              <a:rPr lang="en-VN" sz="2000" dirty="0" smtClean="0">
                <a:solidFill>
                  <a:srgbClr val="FF0000"/>
                </a:solidFill>
                <a:latin typeface="UTM Avo" panose="02040603050506020204" pitchFamily="18" charset="0"/>
              </a:rPr>
              <a:t>đang</a:t>
            </a:r>
            <a:r>
              <a:rPr lang="en-US" sz="2000" dirty="0" smtClean="0">
                <a:solidFill>
                  <a:srgbClr val="FF0000"/>
                </a:solidFill>
                <a:latin typeface="UTM Avo" panose="02040603050506020204" pitchFamily="18" charset="0"/>
              </a:rPr>
              <a:t> nhổ cỏ,</a:t>
            </a:r>
            <a:r>
              <a:rPr lang="en-VN" sz="2000" dirty="0" smtClean="0">
                <a:solidFill>
                  <a:srgbClr val="FF0000"/>
                </a:solidFill>
                <a:latin typeface="UTM Avo" panose="02040603050506020204" pitchFamily="18" charset="0"/>
              </a:rPr>
              <a:t> </a:t>
            </a:r>
            <a:r>
              <a:rPr lang="en-VN" sz="2000" dirty="0">
                <a:solidFill>
                  <a:srgbClr val="FF0000"/>
                </a:solidFill>
                <a:latin typeface="UTM Avo" panose="02040603050506020204" pitchFamily="18" charset="0"/>
              </a:rPr>
              <a:t>bắt sâu.</a:t>
            </a:r>
          </a:p>
        </p:txBody>
      </p:sp>
      <p:sp>
        <p:nvSpPr>
          <p:cNvPr id="4" name="TextBox 3"/>
          <p:cNvSpPr txBox="1"/>
          <p:nvPr/>
        </p:nvSpPr>
        <p:spPr>
          <a:xfrm>
            <a:off x="1163781" y="393782"/>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id="{7EF161D7-EEC0-B942-8E50-C22A0332E159}"/>
              </a:ext>
            </a:extLst>
          </p:cNvPr>
          <p:cNvSpPr txBox="1"/>
          <p:nvPr/>
        </p:nvSpPr>
        <p:spPr>
          <a:xfrm>
            <a:off x="1358622" y="3967188"/>
            <a:ext cx="4363695"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a:t>
            </a:r>
            <a:r>
              <a:rPr lang="en-US" sz="2000" dirty="0" smtClean="0">
                <a:solidFill>
                  <a:srgbClr val="FF0000"/>
                </a:solidFill>
                <a:latin typeface="UTM Avo" panose="02040603050506020204" pitchFamily="18" charset="0"/>
              </a:rPr>
              <a:t>lấy nước vào</a:t>
            </a:r>
            <a:r>
              <a:rPr lang="en-VN" sz="2000" dirty="0" smtClean="0">
                <a:solidFill>
                  <a:srgbClr val="FF0000"/>
                </a:solidFill>
                <a:latin typeface="UTM Avo" panose="02040603050506020204" pitchFamily="18" charset="0"/>
              </a:rPr>
              <a:t> </a:t>
            </a:r>
            <a:r>
              <a:rPr lang="en-VN" sz="2000" dirty="0">
                <a:solidFill>
                  <a:srgbClr val="FF0000"/>
                </a:solidFill>
                <a:latin typeface="UTM Avo" panose="02040603050506020204" pitchFamily="18" charset="0"/>
              </a:rPr>
              <a:t>bình nước.</a:t>
            </a:r>
          </a:p>
        </p:txBody>
      </p:sp>
      <p:sp>
        <p:nvSpPr>
          <p:cNvPr id="4" name="TextBox 3"/>
          <p:cNvSpPr txBox="1"/>
          <p:nvPr/>
        </p:nvSpPr>
        <p:spPr>
          <a:xfrm>
            <a:off x="1163781" y="334787"/>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id="{FC2CD9CB-8F6A-C34E-BE54-D310A22A28FE}"/>
              </a:ext>
            </a:extLst>
          </p:cNvPr>
          <p:cNvSpPr txBox="1"/>
          <p:nvPr/>
        </p:nvSpPr>
        <p:spPr>
          <a:xfrm>
            <a:off x="1692919" y="3967188"/>
            <a:ext cx="442300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tưới nước cho hoa.</a:t>
            </a:r>
          </a:p>
        </p:txBody>
      </p:sp>
      <p:sp>
        <p:nvSpPr>
          <p:cNvPr id="5" name="TextBox 4"/>
          <p:cNvSpPr txBox="1"/>
          <p:nvPr/>
        </p:nvSpPr>
        <p:spPr>
          <a:xfrm>
            <a:off x="1163781" y="452774"/>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id="{765EDC24-684E-9743-B8EC-AA983677093D}"/>
              </a:ext>
            </a:extLst>
          </p:cNvPr>
          <p:cNvSpPr txBox="1"/>
          <p:nvPr/>
        </p:nvSpPr>
        <p:spPr>
          <a:xfrm>
            <a:off x="1488366" y="3726745"/>
            <a:ext cx="4228346" cy="707886"/>
          </a:xfrm>
          <a:prstGeom prst="rect">
            <a:avLst/>
          </a:prstGeom>
          <a:noFill/>
        </p:spPr>
        <p:txBody>
          <a:bodyPr wrap="square" rtlCol="0">
            <a:spAutoFit/>
          </a:bodyPr>
          <a:lstStyle/>
          <a:p>
            <a:pPr algn="ctr"/>
            <a:r>
              <a:rPr lang="en-VN" sz="2000" dirty="0">
                <a:solidFill>
                  <a:srgbClr val="FF0000"/>
                </a:solidFill>
                <a:latin typeface="UTM Avo" panose="02040603050506020204" pitchFamily="18" charset="0"/>
              </a:rPr>
              <a:t>Bạn nhỏ chào tạm biệt vườn hoa trước khi đi học.</a:t>
            </a:r>
          </a:p>
        </p:txBody>
      </p:sp>
      <p:sp>
        <p:nvSpPr>
          <p:cNvPr id="5" name="TextBox 4"/>
          <p:cNvSpPr txBox="1"/>
          <p:nvPr/>
        </p:nvSpPr>
        <p:spPr>
          <a:xfrm>
            <a:off x="1163781" y="374116"/>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2369</TotalTime>
  <Words>367</Words>
  <Application>Microsoft Office PowerPoint</Application>
  <PresentationFormat>Custom</PresentationFormat>
  <Paragraphs>28</Paragraphs>
  <Slides>13</Slides>
  <Notes>2</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13</vt:i4>
      </vt:variant>
    </vt:vector>
  </HeadingPairs>
  <TitlesOfParts>
    <vt:vector size="26" baseType="lpstr">
      <vt:lpstr>Calibri Light</vt:lpstr>
      <vt:lpstr>Calibri</vt:lpstr>
      <vt:lpstr>Times New Roman</vt:lpstr>
      <vt:lpstr>Montserrat</vt:lpstr>
      <vt:lpstr>Kalam</vt:lpstr>
      <vt:lpstr>Arial</vt:lpstr>
      <vt:lpstr>UTM Avo</vt:lpstr>
      <vt:lpstr>Doodle Sketchbook by Slidesgo</vt:lpstr>
      <vt:lpstr>1_Doodle Sketchbook by Slidesgo</vt:lpstr>
      <vt:lpstr>1_Office Theme</vt:lpstr>
      <vt:lpstr>2_Doodle Sketchbook by Slidesgo</vt:lpstr>
      <vt:lpstr>3_Doodle Sketchbook by Slidesgo</vt:lpstr>
      <vt:lpstr>4_Doodle Sketchbook by Slidesgo</vt:lpstr>
      <vt:lpstr>Chào mừng các em đến với tiết học  môn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các em ở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HP</cp:lastModifiedBy>
  <cp:revision>216</cp:revision>
  <dcterms:modified xsi:type="dcterms:W3CDTF">2022-02-08T15:35:45Z</dcterms:modified>
</cp:coreProperties>
</file>