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74" r:id="rId6"/>
    <p:sldMasterId id="2147483686" r:id="rId7"/>
    <p:sldMasterId id="2147483698" r:id="rId8"/>
    <p:sldMasterId id="2147483710" r:id="rId9"/>
    <p:sldMasterId id="2147483722" r:id="rId10"/>
    <p:sldMasterId id="2147483733" r:id="rId11"/>
  </p:sldMasterIdLst>
  <p:notesMasterIdLst>
    <p:notesMasterId r:id="rId26"/>
  </p:notesMasterIdLst>
  <p:sldIdLst>
    <p:sldId id="358" r:id="rId12"/>
    <p:sldId id="276" r:id="rId13"/>
    <p:sldId id="351" r:id="rId14"/>
    <p:sldId id="352" r:id="rId15"/>
    <p:sldId id="353" r:id="rId16"/>
    <p:sldId id="354" r:id="rId17"/>
    <p:sldId id="277" r:id="rId18"/>
    <p:sldId id="355" r:id="rId19"/>
    <p:sldId id="356" r:id="rId20"/>
    <p:sldId id="357" r:id="rId21"/>
    <p:sldId id="359" r:id="rId22"/>
    <p:sldId id="349" r:id="rId23"/>
    <p:sldId id="350" r:id="rId24"/>
    <p:sldId id="360" r:id="rId25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C00"/>
    <a:srgbClr val="E085E7"/>
    <a:srgbClr val="D24CDC"/>
    <a:srgbClr val="BD8E79"/>
    <a:srgbClr val="B37D65"/>
    <a:srgbClr val="8F5D47"/>
    <a:srgbClr val="BF27CB"/>
    <a:srgbClr val="F3CEF6"/>
    <a:srgbClr val="A521AF"/>
    <a:srgbClr val="AD2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43" autoAdjust="0"/>
  </p:normalViewPr>
  <p:slideViewPr>
    <p:cSldViewPr>
      <p:cViewPr varScale="1">
        <p:scale>
          <a:sx n="63" d="100"/>
          <a:sy n="63" d="100"/>
        </p:scale>
        <p:origin x="996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452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ấn</a:t>
            </a:r>
            <a:r>
              <a:rPr lang="en-US" baseline="0" dirty="0" smtClean="0"/>
              <a:t> vào rào chắn để đến câu hỏi </a:t>
            </a:r>
          </a:p>
          <a:p>
            <a:r>
              <a:rPr lang="en-US" baseline="0" dirty="0" smtClean="0"/>
              <a:t>GV ấn vào mũi tên để đến slide 7 tên bài học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36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ấn</a:t>
            </a:r>
            <a:r>
              <a:rPr lang="en-US" baseline="0" dirty="0" smtClean="0"/>
              <a:t> vào con hổ để về slide đầu trò chơi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90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012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GV ấn</a:t>
            </a:r>
            <a:r>
              <a:rPr lang="en-US" baseline="0" dirty="0" smtClean="0"/>
              <a:t> vào con chuột túi để về slide đầu trò chơi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29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012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GV ấn</a:t>
            </a:r>
            <a:r>
              <a:rPr lang="en-US" baseline="0" dirty="0" smtClean="0"/>
              <a:t> vào con ngựa để về slide đầu trò chơi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2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40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27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01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01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88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7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27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50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80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29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2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18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48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59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02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81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58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62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50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25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6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35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517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861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85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2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778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798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53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919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7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13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707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040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134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755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7816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06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553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494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2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501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627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867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321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22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782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0941" y="319894"/>
            <a:ext cx="11223876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970282" y="6502400"/>
            <a:ext cx="28527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37640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774" y="233254"/>
            <a:ext cx="11382788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111" y="1762125"/>
            <a:ext cx="11440240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603" y="341097"/>
            <a:ext cx="2574074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0282" y="6502400"/>
            <a:ext cx="28527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53629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774" y="233254"/>
            <a:ext cx="11382788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111" y="1762125"/>
            <a:ext cx="11440240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603" y="341097"/>
            <a:ext cx="2574074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46727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0941" y="319894"/>
            <a:ext cx="11223876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229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774" y="233254"/>
            <a:ext cx="11382788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111" y="1762125"/>
            <a:ext cx="11440240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603" y="341097"/>
            <a:ext cx="2574074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71677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0941" y="319894"/>
            <a:ext cx="11223876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14281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774" y="233254"/>
            <a:ext cx="11382788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111" y="1762125"/>
            <a:ext cx="11440240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603" y="341097"/>
            <a:ext cx="2574074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22595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0941" y="319894"/>
            <a:ext cx="11223876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2979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047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0282" y="6502400"/>
            <a:ext cx="28527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34035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056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0940" y="319893"/>
            <a:ext cx="11223876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970282" y="6502400"/>
            <a:ext cx="2852704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6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15112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771" y="233253"/>
            <a:ext cx="11382788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111" y="1762125"/>
            <a:ext cx="1144023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600" y="341095"/>
            <a:ext cx="257407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0282" y="6502400"/>
            <a:ext cx="2852704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6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85226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771" y="233253"/>
            <a:ext cx="11382788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111" y="1762125"/>
            <a:ext cx="11440237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600" y="341095"/>
            <a:ext cx="257407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835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0940" y="319893"/>
            <a:ext cx="11223876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31700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771" y="233253"/>
            <a:ext cx="11382788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111" y="1762125"/>
            <a:ext cx="1144023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600" y="341095"/>
            <a:ext cx="257407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7135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0940" y="319893"/>
            <a:ext cx="11223876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09085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771" y="233253"/>
            <a:ext cx="11382788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111" y="1762125"/>
            <a:ext cx="1144023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600" y="341095"/>
            <a:ext cx="257407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62525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0940" y="319893"/>
            <a:ext cx="11223876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85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7285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0282" y="6502400"/>
            <a:ext cx="2852704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6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26252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9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47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47"/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47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828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47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47"/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47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328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47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47"/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47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0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47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47"/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47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692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24" indent="0">
              <a:buNone/>
              <a:defRPr sz="2000" b="1"/>
            </a:lvl2pPr>
            <a:lvl3pPr marL="914047" indent="0">
              <a:buNone/>
              <a:defRPr sz="1800" b="1"/>
            </a:lvl3pPr>
            <a:lvl4pPr marL="1371072" indent="0">
              <a:buNone/>
              <a:defRPr sz="1600" b="1"/>
            </a:lvl4pPr>
            <a:lvl5pPr marL="1828095" indent="0">
              <a:buNone/>
              <a:defRPr sz="1600" b="1"/>
            </a:lvl5pPr>
            <a:lvl6pPr marL="2285119" indent="0">
              <a:buNone/>
              <a:defRPr sz="1600" b="1"/>
            </a:lvl6pPr>
            <a:lvl7pPr marL="2742142" indent="0">
              <a:buNone/>
              <a:defRPr sz="1600" b="1"/>
            </a:lvl7pPr>
            <a:lvl8pPr marL="3199167" indent="0">
              <a:buNone/>
              <a:defRPr sz="1600" b="1"/>
            </a:lvl8pPr>
            <a:lvl9pPr marL="365619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8" y="1535113"/>
            <a:ext cx="5387630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24" indent="0">
              <a:buNone/>
              <a:defRPr sz="2000" b="1"/>
            </a:lvl2pPr>
            <a:lvl3pPr marL="914047" indent="0">
              <a:buNone/>
              <a:defRPr sz="1800" b="1"/>
            </a:lvl3pPr>
            <a:lvl4pPr marL="1371072" indent="0">
              <a:buNone/>
              <a:defRPr sz="1600" b="1"/>
            </a:lvl4pPr>
            <a:lvl5pPr marL="1828095" indent="0">
              <a:buNone/>
              <a:defRPr sz="1600" b="1"/>
            </a:lvl5pPr>
            <a:lvl6pPr marL="2285119" indent="0">
              <a:buNone/>
              <a:defRPr sz="1600" b="1"/>
            </a:lvl6pPr>
            <a:lvl7pPr marL="2742142" indent="0">
              <a:buNone/>
              <a:defRPr sz="1600" b="1"/>
            </a:lvl7pPr>
            <a:lvl8pPr marL="3199167" indent="0">
              <a:buNone/>
              <a:defRPr sz="1600" b="1"/>
            </a:lvl8pPr>
            <a:lvl9pPr marL="365619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8" y="2174875"/>
            <a:ext cx="5387630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47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47"/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47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377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47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47"/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47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754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47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47"/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47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369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6" y="273049"/>
            <a:ext cx="4010039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4"/>
            <a:ext cx="6813892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6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24" indent="0">
              <a:buNone/>
              <a:defRPr sz="1200"/>
            </a:lvl2pPr>
            <a:lvl3pPr marL="914047" indent="0">
              <a:buNone/>
              <a:defRPr sz="1000"/>
            </a:lvl3pPr>
            <a:lvl4pPr marL="1371072" indent="0">
              <a:buNone/>
              <a:defRPr sz="900"/>
            </a:lvl4pPr>
            <a:lvl5pPr marL="1828095" indent="0">
              <a:buNone/>
              <a:defRPr sz="900"/>
            </a:lvl5pPr>
            <a:lvl6pPr marL="2285119" indent="0">
              <a:buNone/>
              <a:defRPr sz="900"/>
            </a:lvl6pPr>
            <a:lvl7pPr marL="2742142" indent="0">
              <a:buNone/>
              <a:defRPr sz="900"/>
            </a:lvl7pPr>
            <a:lvl8pPr marL="3199167" indent="0">
              <a:buNone/>
              <a:defRPr sz="900"/>
            </a:lvl8pPr>
            <a:lvl9pPr marL="365619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47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47"/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47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120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24" indent="0">
              <a:buNone/>
              <a:defRPr sz="2799"/>
            </a:lvl2pPr>
            <a:lvl3pPr marL="914047" indent="0">
              <a:buNone/>
              <a:defRPr sz="2399"/>
            </a:lvl3pPr>
            <a:lvl4pPr marL="1371072" indent="0">
              <a:buNone/>
              <a:defRPr sz="2000"/>
            </a:lvl4pPr>
            <a:lvl5pPr marL="1828095" indent="0">
              <a:buNone/>
              <a:defRPr sz="2000"/>
            </a:lvl5pPr>
            <a:lvl6pPr marL="2285119" indent="0">
              <a:buNone/>
              <a:defRPr sz="2000"/>
            </a:lvl6pPr>
            <a:lvl7pPr marL="2742142" indent="0">
              <a:buNone/>
              <a:defRPr sz="2000"/>
            </a:lvl7pPr>
            <a:lvl8pPr marL="3199167" indent="0">
              <a:buNone/>
              <a:defRPr sz="2000"/>
            </a:lvl8pPr>
            <a:lvl9pPr marL="365619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9"/>
            <a:ext cx="731329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24" indent="0">
              <a:buNone/>
              <a:defRPr sz="1200"/>
            </a:lvl2pPr>
            <a:lvl3pPr marL="914047" indent="0">
              <a:buNone/>
              <a:defRPr sz="1000"/>
            </a:lvl3pPr>
            <a:lvl4pPr marL="1371072" indent="0">
              <a:buNone/>
              <a:defRPr sz="900"/>
            </a:lvl4pPr>
            <a:lvl5pPr marL="1828095" indent="0">
              <a:buNone/>
              <a:defRPr sz="900"/>
            </a:lvl5pPr>
            <a:lvl6pPr marL="2285119" indent="0">
              <a:buNone/>
              <a:defRPr sz="900"/>
            </a:lvl6pPr>
            <a:lvl7pPr marL="2742142" indent="0">
              <a:buNone/>
              <a:defRPr sz="900"/>
            </a:lvl7pPr>
            <a:lvl8pPr marL="3199167" indent="0">
              <a:buNone/>
              <a:defRPr sz="900"/>
            </a:lvl8pPr>
            <a:lvl9pPr marL="365619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47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47"/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47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357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47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47"/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47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166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47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47"/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47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501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79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image" Target="../media/image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5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4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722" y="719333"/>
            <a:ext cx="1028732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788" y="1583467"/>
            <a:ext cx="1028732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7970282" y="6502400"/>
            <a:ext cx="28527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39993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721" y="719333"/>
            <a:ext cx="1028732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786" y="1583467"/>
            <a:ext cx="1028732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7970282" y="6502400"/>
            <a:ext cx="2852704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6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23613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47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47"/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47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4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914047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8" indent="-342768" algn="l" defTabSz="914047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664" indent="-285639" algn="l" defTabSz="914047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560" indent="-228512" algn="l" defTabSz="914047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583" indent="-228512" algn="l" defTabSz="91404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07" indent="-228512" algn="l" defTabSz="91404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30" indent="-228512" algn="l" defTabSz="9140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54" indent="-228512" algn="l" defTabSz="9140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78" indent="-228512" algn="l" defTabSz="9140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02" indent="-228512" algn="l" defTabSz="9140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4" algn="l" defTabSz="914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7" algn="l" defTabSz="914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72" algn="l" defTabSz="914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95" algn="l" defTabSz="914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19" algn="l" defTabSz="914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42" algn="l" defTabSz="914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67" algn="l" defTabSz="914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90" algn="l" defTabSz="9140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26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3" Type="http://schemas.openxmlformats.org/officeDocument/2006/relationships/slide" Target="slide7.xml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17" Type="http://schemas.openxmlformats.org/officeDocument/2006/relationships/slide" Target="slide4.xml"/><Relationship Id="rId2" Type="http://schemas.openxmlformats.org/officeDocument/2006/relationships/notesSlide" Target="../notesSlides/notesSlide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2.xml"/><Relationship Id="rId6" Type="http://schemas.openxmlformats.org/officeDocument/2006/relationships/slide" Target="slide8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20.png"/><Relationship Id="rId10" Type="http://schemas.openxmlformats.org/officeDocument/2006/relationships/slide" Target="slide6.xml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203146" y="-19882"/>
            <a:ext cx="10868370" cy="4334793"/>
            <a:chOff x="1417546" y="1264224"/>
            <a:chExt cx="8153401" cy="322177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6" y="1264224"/>
              <a:ext cx="2200685" cy="165742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2865347" y="2770657"/>
              <a:ext cx="6705600" cy="1715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95">
                <a:lnSpc>
                  <a:spcPct val="150000"/>
                </a:lnSpc>
                <a:buClr>
                  <a:srgbClr val="000000"/>
                </a:buClr>
              </a:pPr>
              <a:r>
                <a:rPr lang="en-US" sz="4799" b="1" kern="0" dirty="0">
                  <a:solidFill>
                    <a:srgbClr val="17479D"/>
                  </a:solidFill>
                  <a:latin typeface="UTM Avo" panose="02040603050506020204" pitchFamily="18" charset="0"/>
                  <a:cs typeface="Arial"/>
                  <a:sym typeface="Arial"/>
                </a:rPr>
                <a:t>CHÀO MỪNG CÁC CON ĐẾN VỚI TIẾT HỌC MÔN TIẾNG VIỆT</a:t>
              </a: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618" y="3950953"/>
            <a:ext cx="2646817" cy="264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Family Tree Drawing png download - 1104*633 - Free Transparent Cartoon png  Download. - CleanPNG / Kiss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46" b="90000" l="944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89" y="5274362"/>
            <a:ext cx="1785003" cy="124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69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89012" y="161616"/>
            <a:ext cx="912812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6.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445418" y="111342"/>
            <a:ext cx="6096000" cy="685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sát tranh và tìm từ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ngữ: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0824" y="862008"/>
            <a:ext cx="6096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0824" y="3733800"/>
            <a:ext cx="6096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Chỉ màu sắc của sự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932112" y="914400"/>
            <a:ext cx="3429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thuyền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646612" y="3733800"/>
            <a:ext cx="3429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nâu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2" y="746258"/>
            <a:ext cx="5105400" cy="606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34" name="TextBox3" r:id="rId2" imgW="6400800" imgH="2066760"/>
        </mc:Choice>
        <mc:Fallback>
          <p:control name="TextBox3" r:id="rId2" imgW="6400800" imgH="2066760">
            <p:pic>
              <p:nvPicPr>
                <p:cNvPr id="9" name="TextBox3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012" y="1434958"/>
                  <a:ext cx="6400800" cy="207024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5" name="TextBox1" r:id="rId3" imgW="6400800" imgH="2066760"/>
        </mc:Choice>
        <mc:Fallback>
          <p:control name="TextBox1" r:id="rId3" imgW="6400800" imgH="2066760">
            <p:pic>
              <p:nvPicPr>
                <p:cNvPr id="10" name="TextBox1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7012" y="4434247"/>
                  <a:ext cx="6400800" cy="207024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325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89012" y="161616"/>
            <a:ext cx="912812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6.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445418" y="111342"/>
            <a:ext cx="6096000" cy="685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sát tranh và tìm từ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ngữ: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0824" y="862008"/>
            <a:ext cx="6096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1470158"/>
            <a:ext cx="6096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Chỉ màu sắc của sự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341812" y="947482"/>
            <a:ext cx="3429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thuyền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341812" y="1516826"/>
            <a:ext cx="3429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nâu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2" y="746258"/>
            <a:ext cx="5105400" cy="606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05254" y="2161924"/>
            <a:ext cx="6319464" cy="23297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thuyền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dòng sông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bụi tre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tre/ luỹ tre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dãy núi cỏ ven sông bò, bê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đường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đàn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bầu trời, ...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6986" y="4726276"/>
            <a:ext cx="6096000" cy="16495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biếc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rì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da trời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thẫm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rờn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đỏ/ vàng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nâu đất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  <a:p>
            <a:pPr algn="just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1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0812" y="304800"/>
            <a:ext cx="11658600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7.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2-3 câu với từ ngữ em tìm được.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1812" y="1066800"/>
            <a:ext cx="75057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sông uốn khúc quanh làng xóm.</a:t>
            </a:r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3" name="TextBox3" r:id="rId2" imgW="11144160" imgH="4419720"/>
        </mc:Choice>
        <mc:Fallback>
          <p:control name="TextBox3" r:id="rId2" imgW="11144160" imgH="4419720">
            <p:pic>
              <p:nvPicPr>
                <p:cNvPr id="4" name="TextBox3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4984" y="1905000"/>
                  <a:ext cx="11142028" cy="4419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0642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0812" y="304800"/>
            <a:ext cx="11658600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8.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dấu câu phù hợp thay cho ô vuông.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6612" y="1420081"/>
            <a:ext cx="10287000" cy="2057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    </a:t>
            </a:r>
            <a:r>
              <a:rPr lang="vi-VN" sz="3200" dirty="0" smtClean="0">
                <a:solidFill>
                  <a:schemeClr val="tx1"/>
                </a:solidFill>
                <a:latin typeface="+mj-lt"/>
              </a:rPr>
              <a:t>Mặt 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trời thấy cô đơn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  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buồn bã vì phải ở một mình suốt cả ngày 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chemeClr val="tx1"/>
                </a:solidFill>
                <a:latin typeface="+mj-lt"/>
              </a:rPr>
              <a:t>Mặt 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trời muốn kết bạn với trăng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    </a:t>
            </a:r>
            <a:r>
              <a:rPr lang="vi-VN" sz="3200" dirty="0" smtClean="0">
                <a:solidFill>
                  <a:schemeClr val="tx1"/>
                </a:solidFill>
                <a:latin typeface="+mj-lt"/>
              </a:rPr>
              <a:t>sao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    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Nh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ư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ng trăng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    </a:t>
            </a:r>
            <a:r>
              <a:rPr lang="vi-VN" sz="3200" dirty="0" smtClean="0">
                <a:solidFill>
                  <a:schemeClr val="tx1"/>
                </a:solidFill>
                <a:latin typeface="+mj-lt"/>
              </a:rPr>
              <a:t>sao 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còn b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ậ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n ngủ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để đêm thức dậy chiếu sáng cho mặt đất.</a:t>
            </a:r>
            <a:endParaRPr lang="en-US" sz="32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58092" y="1584960"/>
            <a:ext cx="304800" cy="304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436812" y="2057400"/>
            <a:ext cx="304800" cy="304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228012" y="2057400"/>
            <a:ext cx="304800" cy="304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371012" y="2057400"/>
            <a:ext cx="304800" cy="304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055812" y="2590800"/>
            <a:ext cx="304800" cy="304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58092" y="13716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6812" y="18288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28012" y="18288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71012" y="18288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5812" y="2362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30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57" y="848126"/>
            <a:ext cx="9655835" cy="5151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355F66-A617-4373-9B18-F16044AF01D7}"/>
              </a:ext>
            </a:extLst>
          </p:cNvPr>
          <p:cNvSpPr txBox="1"/>
          <p:nvPr/>
        </p:nvSpPr>
        <p:spPr>
          <a:xfrm>
            <a:off x="5027892" y="2591019"/>
            <a:ext cx="2325084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47"/>
            <a:r>
              <a:rPr lang="en-US" sz="3999" b="1" dirty="0">
                <a:solidFill>
                  <a:srgbClr val="FFFF00"/>
                </a:solidFill>
                <a:latin typeface="Calibri"/>
              </a:rPr>
              <a:t>TẠM BIỆT</a:t>
            </a:r>
          </a:p>
        </p:txBody>
      </p:sp>
    </p:spTree>
    <p:extLst>
      <p:ext uri="{BB962C8B-B14F-4D97-AF65-F5344CB8AC3E}">
        <p14:creationId xmlns:p14="http://schemas.microsoft.com/office/powerpoint/2010/main" val="3596331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" b="7440"/>
          <a:stretch>
            <a:fillRect/>
          </a:stretch>
        </p:blipFill>
        <p:spPr>
          <a:xfrm>
            <a:off x="-10297" y="76200"/>
            <a:ext cx="12188825" cy="68562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821196" y="2176598"/>
            <a:ext cx="4790208" cy="786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99"/>
          </a:p>
        </p:txBody>
      </p:sp>
      <p:sp>
        <p:nvSpPr>
          <p:cNvPr id="14" name="文本框 13"/>
          <p:cNvSpPr txBox="1"/>
          <p:nvPr/>
        </p:nvSpPr>
        <p:spPr>
          <a:xfrm>
            <a:off x="2208212" y="1622600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b="1" dirty="0">
                <a:solidFill>
                  <a:srgbClr val="FF000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KHỞI ĐỘNG</a:t>
            </a:r>
            <a:endParaRPr lang="zh-CN" altLang="en-US" sz="6600" b="1" dirty="0">
              <a:solidFill>
                <a:srgbClr val="FF0000"/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f096a8a366f75a319212a507803cf1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570412" y="4411787"/>
            <a:ext cx="1142998" cy="1172307"/>
          </a:xfrm>
          <a:prstGeom prst="rect">
            <a:avLst/>
          </a:prstGeom>
        </p:spPr>
      </p:pic>
      <p:pic>
        <p:nvPicPr>
          <p:cNvPr id="6" name="Picture 5" descr="61a4479af654ddff64ad93565723fd7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590112" y="4026377"/>
            <a:ext cx="2111830" cy="1557717"/>
          </a:xfrm>
          <a:prstGeom prst="rect">
            <a:avLst/>
          </a:prstGeom>
        </p:spPr>
      </p:pic>
      <p:pic>
        <p:nvPicPr>
          <p:cNvPr id="7" name="Picture 6" descr="sa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4062" y="4908674"/>
            <a:ext cx="1788531" cy="2151422"/>
          </a:xfrm>
          <a:prstGeom prst="rect">
            <a:avLst/>
          </a:prstGeom>
        </p:spPr>
      </p:pic>
      <p:pic>
        <p:nvPicPr>
          <p:cNvPr id="13" name="Picture 12" descr="f93115facd84d0a108c3e5c49f73b8e9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61207" y="5009722"/>
            <a:ext cx="1890852" cy="1949326"/>
          </a:xfrm>
          <a:prstGeom prst="rect">
            <a:avLst/>
          </a:prstGeom>
        </p:spPr>
      </p:pic>
      <p:pic>
        <p:nvPicPr>
          <p:cNvPr id="14" name="Picture 13" descr="f93115facd84d0a108c3e5c49f73b8e9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94914" y="3879670"/>
            <a:ext cx="1909349" cy="1704424"/>
          </a:xfrm>
          <a:prstGeom prst="rect">
            <a:avLst/>
          </a:prstGeom>
        </p:spPr>
      </p:pic>
      <p:pic>
        <p:nvPicPr>
          <p:cNvPr id="15" name="Picture 14" descr="23999cf244e50511de22db4e67847e6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1522412" y="145085"/>
            <a:ext cx="2133600" cy="2133600"/>
          </a:xfrm>
          <a:prstGeom prst="rect">
            <a:avLst/>
          </a:prstGeom>
        </p:spPr>
      </p:pic>
      <p:pic>
        <p:nvPicPr>
          <p:cNvPr id="18" name="Picture 17" descr="vdvdsvd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903412" y="1600201"/>
            <a:ext cx="914400" cy="671169"/>
          </a:xfrm>
          <a:prstGeom prst="rect">
            <a:avLst/>
          </a:prstGeom>
        </p:spPr>
      </p:pic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4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63" y="4507511"/>
            <a:ext cx="1589450" cy="2259048"/>
          </a:xfrm>
          <a:prstGeom prst="rect">
            <a:avLst/>
          </a:prstGeom>
        </p:spPr>
      </p:pic>
      <p:sp>
        <p:nvSpPr>
          <p:cNvPr id="11" name="文本框 13"/>
          <p:cNvSpPr txBox="1"/>
          <p:nvPr/>
        </p:nvSpPr>
        <p:spPr>
          <a:xfrm>
            <a:off x="7006633" y="517044"/>
            <a:ext cx="455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Windsor" panose="00000400000000000000" pitchFamily="2" charset="0"/>
                <a:cs typeface="Times New Roman" panose="02020603050405020304" pitchFamily="18" charset="0"/>
              </a:rPr>
              <a:t>GIẢI CỨU RỪNG XANH 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Windsor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>
            <a:hlinkClick r:id="rId3" action="ppaction://hlinksldjump"/>
          </p:cNvPr>
          <p:cNvSpPr/>
          <p:nvPr/>
        </p:nvSpPr>
        <p:spPr>
          <a:xfrm>
            <a:off x="10831806" y="6233159"/>
            <a:ext cx="762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f93115facd84d0a108c3e5c49f73b8e9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66140" y="4056462"/>
            <a:ext cx="1909349" cy="170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1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3.33333E-6 0.39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7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6812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6813" y="609600"/>
            <a:ext cx="72368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36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Trong các từ ngữ dưới đây, từ ngữ nào là từ ngữ chỉ sự vật?</a:t>
            </a:r>
          </a:p>
          <a:p>
            <a:pPr algn="ctr" defTabSz="914400">
              <a:defRPr/>
            </a:pPr>
            <a:r>
              <a:rPr lang="en-US" sz="3600" i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mặt trăng, bông hoa, xinh xắn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3012" y="3485606"/>
            <a:ext cx="73152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0035" y="4327408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 trăng, bông hoa</a:t>
            </a:r>
          </a:p>
        </p:txBody>
      </p:sp>
      <p:pic>
        <p:nvPicPr>
          <p:cNvPr id="8" name="Picture 7" descr="5f096a8a366f75a319212a507803cf1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403398" y="5546607"/>
            <a:ext cx="1263014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87" y="4598952"/>
            <a:ext cx="1589450" cy="225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6812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8212" y="3733800"/>
            <a:ext cx="73152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1612" y="4495801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trắng tinh </a:t>
            </a:r>
          </a:p>
        </p:txBody>
      </p:sp>
      <p:pic>
        <p:nvPicPr>
          <p:cNvPr id="8" name="Picture 7" descr="sa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13812" y="4749800"/>
            <a:ext cx="1752600" cy="2108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6813" y="609600"/>
            <a:ext cx="72368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36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Trong các từ ngữ dưới đây, từ ngữ nào là từ ngữ chỉ đặc điểm?</a:t>
            </a:r>
          </a:p>
          <a:p>
            <a:pPr algn="ctr" defTabSz="914400">
              <a:defRPr/>
            </a:pPr>
            <a:r>
              <a:rPr lang="en-US" sz="3600" i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mây, trắng tinh, dòng suối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4495800"/>
            <a:ext cx="1589450" cy="225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3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6812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4912" y="938481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defRPr/>
            </a:pPr>
            <a:r>
              <a:rPr lang="en-US" sz="40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Đặt một câu có sử dụng từ ngữ chỉ đặc điểm để nói về bầu trời.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1612" y="3723046"/>
            <a:ext cx="73152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5194" y="4503004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Bầu trời trong xanh.</a:t>
            </a:r>
          </a:p>
        </p:txBody>
      </p:sp>
      <p:pic>
        <p:nvPicPr>
          <p:cNvPr id="8" name="Picture 7" descr="61a4479af654ddff64ad93565723fd70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600292" y="5334000"/>
            <a:ext cx="206612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87" y="4288775"/>
            <a:ext cx="1589450" cy="225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9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5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sp>
        <p:nvSpPr>
          <p:cNvPr id="2" name="AutoShape 4" descr="GIF của tuần: Sao biển... đi bộ trên cạ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" y="81076"/>
            <a:ext cx="12162798" cy="224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Sự quan trọng của ôn tập trong quá trình học tiếng Hà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81" y="4124352"/>
            <a:ext cx="315365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34" y="2135260"/>
            <a:ext cx="3077408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680" y="4183135"/>
            <a:ext cx="315365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27240" y="4343400"/>
            <a:ext cx="5334000" cy="70775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TIẾT 5 &amp; 6</a:t>
            </a:r>
          </a:p>
        </p:txBody>
      </p:sp>
    </p:spTree>
    <p:extLst>
      <p:ext uri="{BB962C8B-B14F-4D97-AF65-F5344CB8AC3E}">
        <p14:creationId xmlns:p14="http://schemas.microsoft.com/office/powerpoint/2010/main" val="530126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C6C51C26-5FFC-4D05-BCFF-A026D9D14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893"/>
            <a:ext cx="12188825" cy="6856214"/>
          </a:xfrm>
          <a:prstGeom prst="rect">
            <a:avLst/>
          </a:prstGeom>
        </p:spPr>
      </p:pic>
      <p:sp>
        <p:nvSpPr>
          <p:cNvPr id="3" name="Rectangle 41">
            <a:extLst>
              <a:ext uri="{FF2B5EF4-FFF2-40B4-BE49-F238E27FC236}">
                <a16:creationId xmlns:a16="http://schemas.microsoft.com/office/drawing/2014/main" id="{8AC1515A-87AE-405E-8901-CA4B8F62AA47}"/>
              </a:ext>
            </a:extLst>
          </p:cNvPr>
          <p:cNvSpPr/>
          <p:nvPr/>
        </p:nvSpPr>
        <p:spPr>
          <a:xfrm>
            <a:off x="4570810" y="855635"/>
            <a:ext cx="6384154" cy="748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577">
              <a:defRPr/>
            </a:pPr>
            <a:r>
              <a:rPr lang="en-US" sz="4266" b="1" dirty="0">
                <a:solidFill>
                  <a:srgbClr val="0000FF"/>
                </a:solidFill>
                <a:latin typeface="Arial"/>
                <a:cs typeface="Times New Roman" pitchFamily="18" charset="0"/>
                <a:sym typeface="Arial"/>
              </a:rPr>
              <a:t>YÊU CẦU CẦN ĐẠT</a:t>
            </a:r>
            <a:endParaRPr lang="vi-VN" sz="4266" b="1" dirty="0">
              <a:solidFill>
                <a:srgbClr val="0000FF"/>
              </a:solidFill>
              <a:latin typeface="Arial" panose="020B0604020202020204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B4A57ACB-AC00-44D8-A227-E199238C3085}"/>
              </a:ext>
            </a:extLst>
          </p:cNvPr>
          <p:cNvSpPr/>
          <p:nvPr/>
        </p:nvSpPr>
        <p:spPr>
          <a:xfrm>
            <a:off x="2817812" y="2176754"/>
            <a:ext cx="8595359" cy="921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77">
              <a:defRPr/>
            </a:pPr>
            <a:r>
              <a:rPr lang="en-US" sz="2399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 được các từ ngữ chỉ sự vật, màu sắc của sự vật trong tranh.</a:t>
            </a:r>
            <a:endParaRPr lang="en-US" sz="2399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B4A57ACB-AC00-44D8-A227-E199238C3085}"/>
              </a:ext>
            </a:extLst>
          </p:cNvPr>
          <p:cNvSpPr/>
          <p:nvPr/>
        </p:nvSpPr>
        <p:spPr>
          <a:xfrm>
            <a:off x="2817812" y="3548954"/>
            <a:ext cx="8595359" cy="917717"/>
          </a:xfrm>
          <a:prstGeom prst="roundRect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77">
              <a:defRPr/>
            </a:pPr>
            <a:r>
              <a:rPr lang="en-US" sz="2399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Biết sử dụng các từ ngữ để đặt câu nêu đặc điểm.</a:t>
            </a:r>
            <a:endParaRPr lang="en-US" sz="2399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Hình chữ nhật: Góc Tròn 3">
            <a:extLst>
              <a:ext uri="{FF2B5EF4-FFF2-40B4-BE49-F238E27FC236}">
                <a16:creationId xmlns:a16="http://schemas.microsoft.com/office/drawing/2014/main" id="{B4A57ACB-AC00-44D8-A227-E199238C3085}"/>
              </a:ext>
            </a:extLst>
          </p:cNvPr>
          <p:cNvSpPr/>
          <p:nvPr/>
        </p:nvSpPr>
        <p:spPr>
          <a:xfrm>
            <a:off x="2970213" y="4917110"/>
            <a:ext cx="8442958" cy="917717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77">
              <a:defRPr/>
            </a:pPr>
            <a:r>
              <a:rPr lang="en-US" sz="2399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Bước đầu biết sử dụng dấu chấm và dấu phẩy.</a:t>
            </a:r>
            <a:endParaRPr lang="en-US" sz="2399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995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89012" y="161616"/>
            <a:ext cx="912812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6.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598612" y="111342"/>
            <a:ext cx="6096000" cy="685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và tìm từ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ngữ:</a:t>
            </a:r>
            <a:endParaRPr 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0824" y="764258"/>
            <a:ext cx="6096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0824" y="1251615"/>
            <a:ext cx="6096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Chỉ màu sắc của sự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646612" y="748731"/>
            <a:ext cx="3429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thuyền</a:t>
            </a:r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646612" y="1236088"/>
            <a:ext cx="3429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2" y="1769452"/>
            <a:ext cx="10591800" cy="502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97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47B8C149E28F3D4DBE962F16673739C2" ma:contentTypeVersion="2" ma:contentTypeDescription="Tạo tài liệu mới." ma:contentTypeScope="" ma:versionID="ca34ef97d1ae6a5aa8d12b177be96398">
  <xsd:schema xmlns:xsd="http://www.w3.org/2001/XMLSchema" xmlns:xs="http://www.w3.org/2001/XMLSchema" xmlns:p="http://schemas.microsoft.com/office/2006/metadata/properties" xmlns:ns2="8c6cfe4c-d892-4354-bad1-555815a658c4" targetNamespace="http://schemas.microsoft.com/office/2006/metadata/properties" ma:root="true" ma:fieldsID="1b802f4fd30d7544f46f3c2bcb4e0285" ns2:_="">
    <xsd:import namespace="8c6cfe4c-d892-4354-bad1-555815a658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cfe4c-d892-4354-bad1-555815a658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F8BC70-67D8-49ED-AF2E-0091358CEE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C9F893-E369-4289-8245-7421384BE5C0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c6cfe4c-d892-4354-bad1-555815a658c4"/>
  </ds:schemaRefs>
</ds:datastoreItem>
</file>

<file path=customXml/itemProps3.xml><?xml version="1.0" encoding="utf-8"?>
<ds:datastoreItem xmlns:ds="http://schemas.openxmlformats.org/officeDocument/2006/customXml" ds:itemID="{0122C973-C0D2-4F0D-8CE3-5C96F7FCC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6cfe4c-d892-4354-bad1-555815a658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464</Words>
  <Application>Microsoft Office PowerPoint</Application>
  <PresentationFormat>Custom</PresentationFormat>
  <Paragraphs>60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宋体</vt:lpstr>
      <vt:lpstr>Arial</vt:lpstr>
      <vt:lpstr>Arial-Rounded</vt:lpstr>
      <vt:lpstr>Calibri</vt:lpstr>
      <vt:lpstr>Kalam</vt:lpstr>
      <vt:lpstr>Montserrat</vt:lpstr>
      <vt:lpstr>Times New Roman</vt:lpstr>
      <vt:lpstr>UTM Avo</vt:lpstr>
      <vt:lpstr>Windsor</vt:lpstr>
      <vt:lpstr>Office Theme</vt:lpstr>
      <vt:lpstr>4_Office Theme</vt:lpstr>
      <vt:lpstr>5_Office Theme</vt:lpstr>
      <vt:lpstr>6_Office Theme</vt:lpstr>
      <vt:lpstr>7_Office Theme</vt:lpstr>
      <vt:lpstr>3_Doodle Sketchbook by Slidesgo</vt:lpstr>
      <vt:lpstr>Doodle Sketchbook by Slidesgo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296</cp:revision>
  <dcterms:created xsi:type="dcterms:W3CDTF">2020-12-08T15:48:47Z</dcterms:created>
  <dcterms:modified xsi:type="dcterms:W3CDTF">2023-03-15T10:28:39Z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0x01010047B8C149E28F3D4DBE962F16673739C2</vt:lpwstr>
  </property>
</Properties>
</file>