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 id="2147483663" r:id="rId2"/>
    <p:sldMasterId id="2147483676" r:id="rId3"/>
    <p:sldMasterId id="2147483689" r:id="rId4"/>
  </p:sldMasterIdLst>
  <p:notesMasterIdLst>
    <p:notesMasterId r:id="rId28"/>
  </p:notesMasterIdLst>
  <p:sldIdLst>
    <p:sldId id="283" r:id="rId5"/>
    <p:sldId id="289" r:id="rId6"/>
    <p:sldId id="287" r:id="rId7"/>
    <p:sldId id="312" r:id="rId8"/>
    <p:sldId id="332" r:id="rId9"/>
    <p:sldId id="311" r:id="rId10"/>
    <p:sldId id="313" r:id="rId11"/>
    <p:sldId id="290" r:id="rId12"/>
    <p:sldId id="314" r:id="rId13"/>
    <p:sldId id="315" r:id="rId14"/>
    <p:sldId id="291" r:id="rId15"/>
    <p:sldId id="296" r:id="rId16"/>
    <p:sldId id="319" r:id="rId17"/>
    <p:sldId id="333" r:id="rId18"/>
    <p:sldId id="322" r:id="rId19"/>
    <p:sldId id="299" r:id="rId20"/>
    <p:sldId id="330" r:id="rId21"/>
    <p:sldId id="334" r:id="rId22"/>
    <p:sldId id="331" r:id="rId23"/>
    <p:sldId id="336" r:id="rId24"/>
    <p:sldId id="335" r:id="rId25"/>
    <p:sldId id="309" r:id="rId26"/>
    <p:sldId id="326" r:id="rId27"/>
  </p:sldIdLst>
  <p:sldSz cx="12192000" cy="6858000"/>
  <p:notesSz cx="6858000" cy="9144000"/>
  <p:embeddedFontLst>
    <p:embeddedFont>
      <p:font typeface="HP001 4 hàng" panose="020B0603050302020204" pitchFamily="34" charset="0"/>
      <p:regular r:id="rId29"/>
      <p:bold r:id="rId30"/>
    </p:embeddedFont>
    <p:embeddedFont>
      <p:font typeface="等线" panose="020B0604020202020204" charset="-122"/>
      <p:regular r:id="rId31"/>
      <p:bold r:id="rId32"/>
    </p:embeddedFont>
    <p:embeddedFont>
      <p:font typeface="Arial-Rounded" panose="020B0500000000000000" pitchFamily="34" charset="0"/>
      <p:regular r:id="rId33"/>
    </p:embeddedFont>
    <p:embeddedFont>
      <p:font typeface="iCiel Cadena" panose="02000503000000020004" pitchFamily="2" charset="0"/>
      <p:bold r:id="rId34"/>
    </p:embeddedFont>
  </p:embeddedFontLst>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011"/>
    <a:srgbClr val="FF9966"/>
    <a:srgbClr val="8D7545"/>
    <a:srgbClr val="C04C85"/>
    <a:srgbClr val="EB9596"/>
    <a:srgbClr val="B3D4F0"/>
    <a:srgbClr val="40BBC3"/>
    <a:srgbClr val="CDBF97"/>
    <a:srgbClr val="ECE8E5"/>
    <a:srgbClr val="E4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37" autoAdjust="0"/>
    <p:restoredTop sz="94660"/>
  </p:normalViewPr>
  <p:slideViewPr>
    <p:cSldViewPr snapToGrid="0">
      <p:cViewPr varScale="1">
        <p:scale>
          <a:sx n="83" d="100"/>
          <a:sy n="83" d="100"/>
        </p:scale>
        <p:origin x="302" y="5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13</a:t>
            </a:fld>
            <a:endParaRPr lang="en-US"/>
          </a:p>
        </p:txBody>
      </p:sp>
    </p:spTree>
    <p:extLst>
      <p:ext uri="{BB962C8B-B14F-4D97-AF65-F5344CB8AC3E}">
        <p14:creationId xmlns:p14="http://schemas.microsoft.com/office/powerpoint/2010/main" val="365705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6095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763010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67021-B962-4D6C-8DFC-AF0D64A5D956}" type="slidenum">
              <a:rPr lang="en-US" smtClean="0"/>
              <a:t>‹#›</a:t>
            </a:fld>
            <a:endParaRPr lang="en-US"/>
          </a:p>
        </p:txBody>
      </p:sp>
    </p:spTree>
    <p:extLst>
      <p:ext uri="{BB962C8B-B14F-4D97-AF65-F5344CB8AC3E}">
        <p14:creationId xmlns:p14="http://schemas.microsoft.com/office/powerpoint/2010/main" val="90008112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67021-B962-4D6C-8DFC-AF0D64A5D956}" type="slidenum">
              <a:rPr lang="en-US" smtClean="0"/>
              <a:t>‹#›</a:t>
            </a:fld>
            <a:endParaRPr lang="en-US"/>
          </a:p>
        </p:txBody>
      </p:sp>
    </p:spTree>
    <p:extLst>
      <p:ext uri="{BB962C8B-B14F-4D97-AF65-F5344CB8AC3E}">
        <p14:creationId xmlns:p14="http://schemas.microsoft.com/office/powerpoint/2010/main" val="35889701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67021-B962-4D6C-8DFC-AF0D64A5D956}" type="slidenum">
              <a:rPr lang="en-US" smtClean="0"/>
              <a:t>‹#›</a:t>
            </a:fld>
            <a:endParaRPr lang="en-US"/>
          </a:p>
        </p:txBody>
      </p:sp>
    </p:spTree>
    <p:extLst>
      <p:ext uri="{BB962C8B-B14F-4D97-AF65-F5344CB8AC3E}">
        <p14:creationId xmlns:p14="http://schemas.microsoft.com/office/powerpoint/2010/main" val="282796901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60032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80389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73117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12664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44507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71128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7708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67021-B962-4D6C-8DFC-AF0D64A5D956}" type="slidenum">
              <a:rPr lang="en-US" smtClean="0"/>
              <a:t>‹#›</a:t>
            </a:fld>
            <a:endParaRPr lang="en-US"/>
          </a:p>
        </p:txBody>
      </p:sp>
    </p:spTree>
    <p:extLst>
      <p:ext uri="{BB962C8B-B14F-4D97-AF65-F5344CB8AC3E}">
        <p14:creationId xmlns:p14="http://schemas.microsoft.com/office/powerpoint/2010/main" val="370600543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8776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20327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8668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60130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6003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80389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73117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12664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44507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71128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FF3092-099F-40A5-B724-2564865CB8C6}"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67021-B962-4D6C-8DFC-AF0D64A5D956}" type="slidenum">
              <a:rPr lang="en-US" smtClean="0"/>
              <a:t>‹#›</a:t>
            </a:fld>
            <a:endParaRPr lang="en-US"/>
          </a:p>
        </p:txBody>
      </p:sp>
    </p:spTree>
    <p:extLst>
      <p:ext uri="{BB962C8B-B14F-4D97-AF65-F5344CB8AC3E}">
        <p14:creationId xmlns:p14="http://schemas.microsoft.com/office/powerpoint/2010/main" val="4159020066"/>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77082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8776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20327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86682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60130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60032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80389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73117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12664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44507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FF3092-099F-40A5-B724-2564865CB8C6}"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67021-B962-4D6C-8DFC-AF0D64A5D956}" type="slidenum">
              <a:rPr lang="en-US" smtClean="0"/>
              <a:t>‹#›</a:t>
            </a:fld>
            <a:endParaRPr lang="en-US"/>
          </a:p>
        </p:txBody>
      </p:sp>
    </p:spTree>
    <p:extLst>
      <p:ext uri="{BB962C8B-B14F-4D97-AF65-F5344CB8AC3E}">
        <p14:creationId xmlns:p14="http://schemas.microsoft.com/office/powerpoint/2010/main" val="269831968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71128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77082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8776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20327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86682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60130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44911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1176866" y="1436159"/>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45767"/>
            <a:ext cx="2743200" cy="365125"/>
          </a:xfrm>
          <a:prstGeom prst="rect">
            <a:avLst/>
          </a:prstGeom>
        </p:spPr>
        <p:txBody>
          <a:bodyPr/>
          <a:lstStyle/>
          <a:p>
            <a:pPr defTabSz="914400"/>
            <a:fld id="{A3C39D9B-1707-4BC2-A8DF-A9A95A2D1DDF}" type="datetimeFigureOut">
              <a:rPr lang="en-US" smtClean="0">
                <a:solidFill>
                  <a:prstClr val="black"/>
                </a:solidFill>
              </a:rPr>
              <a:pPr defTabSz="914400"/>
              <a:t>2/21/2022</a:t>
            </a:fld>
            <a:endParaRPr lang="en-US">
              <a:solidFill>
                <a:prstClr val="black"/>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pPr defTabSz="914400"/>
            <a:fld id="{7E4F7387-1A44-43D0-A42C-0F5D255AB470}" type="slidenum">
              <a:rPr lang="en-US" smtClean="0">
                <a:solidFill>
                  <a:prstClr val="black"/>
                </a:solidFill>
              </a:rPr>
              <a:pPr defTabSz="914400"/>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3761484782"/>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FF3092-099F-40A5-B724-2564865CB8C6}" type="datetimeFigureOut">
              <a:rPr lang="en-US" smtClean="0"/>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167021-B962-4D6C-8DFC-AF0D64A5D956}" type="slidenum">
              <a:rPr lang="en-US" smtClean="0"/>
              <a:t>‹#›</a:t>
            </a:fld>
            <a:endParaRPr lang="en-US"/>
          </a:p>
        </p:txBody>
      </p:sp>
    </p:spTree>
    <p:extLst>
      <p:ext uri="{BB962C8B-B14F-4D97-AF65-F5344CB8AC3E}">
        <p14:creationId xmlns:p14="http://schemas.microsoft.com/office/powerpoint/2010/main" val="385323289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FF3092-099F-40A5-B724-2564865CB8C6}" type="datetimeFigureOut">
              <a:rPr lang="en-US" smtClean="0"/>
              <a:t>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167021-B962-4D6C-8DFC-AF0D64A5D956}" type="slidenum">
              <a:rPr lang="en-US" smtClean="0"/>
              <a:t>‹#›</a:t>
            </a:fld>
            <a:endParaRPr lang="en-US"/>
          </a:p>
        </p:txBody>
      </p:sp>
    </p:spTree>
    <p:extLst>
      <p:ext uri="{BB962C8B-B14F-4D97-AF65-F5344CB8AC3E}">
        <p14:creationId xmlns:p14="http://schemas.microsoft.com/office/powerpoint/2010/main" val="200385638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F3092-099F-40A5-B724-2564865CB8C6}" type="datetimeFigureOut">
              <a:rPr lang="en-US" smtClean="0"/>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167021-B962-4D6C-8DFC-AF0D64A5D956}" type="slidenum">
              <a:rPr lang="en-US" smtClean="0"/>
              <a:t>‹#›</a:t>
            </a:fld>
            <a:endParaRPr lang="en-US"/>
          </a:p>
        </p:txBody>
      </p:sp>
    </p:spTree>
    <p:extLst>
      <p:ext uri="{BB962C8B-B14F-4D97-AF65-F5344CB8AC3E}">
        <p14:creationId xmlns:p14="http://schemas.microsoft.com/office/powerpoint/2010/main" val="389643242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67021-B962-4D6C-8DFC-AF0D64A5D956}" type="slidenum">
              <a:rPr lang="en-US" smtClean="0"/>
              <a:t>‹#›</a:t>
            </a:fld>
            <a:endParaRPr lang="en-US"/>
          </a:p>
        </p:txBody>
      </p:sp>
    </p:spTree>
    <p:extLst>
      <p:ext uri="{BB962C8B-B14F-4D97-AF65-F5344CB8AC3E}">
        <p14:creationId xmlns:p14="http://schemas.microsoft.com/office/powerpoint/2010/main" val="402034940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67021-B962-4D6C-8DFC-AF0D64A5D956}" type="slidenum">
              <a:rPr lang="en-US" smtClean="0"/>
              <a:t>‹#›</a:t>
            </a:fld>
            <a:endParaRPr lang="en-US"/>
          </a:p>
        </p:txBody>
      </p:sp>
    </p:spTree>
    <p:extLst>
      <p:ext uri="{BB962C8B-B14F-4D97-AF65-F5344CB8AC3E}">
        <p14:creationId xmlns:p14="http://schemas.microsoft.com/office/powerpoint/2010/main" val="193476175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F3092-099F-40A5-B724-2564865CB8C6}" type="datetimeFigureOut">
              <a:rPr lang="en-US" smtClean="0"/>
              <a:t>2/21/2022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67021-B962-4D6C-8DFC-AF0D64A5D956}" type="slidenum">
              <a:rPr lang="en-US" smtClean="0"/>
              <a:t>‹#›</a:t>
            </a:fld>
            <a:endParaRPr lang="en-US"/>
          </a:p>
        </p:txBody>
      </p:sp>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275770" y="221343"/>
            <a:ext cx="11640457" cy="6415314"/>
          </a:xfrm>
          <a:prstGeom prst="roundRect">
            <a:avLst>
              <a:gd name="adj" fmla="val 942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4438617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275770" y="221343"/>
            <a:ext cx="11640457" cy="6415314"/>
          </a:xfrm>
          <a:prstGeom prst="roundRect">
            <a:avLst>
              <a:gd name="adj" fmla="val 942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99236117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275770" y="221343"/>
            <a:ext cx="11640457" cy="6415314"/>
          </a:xfrm>
          <a:prstGeom prst="roundRect">
            <a:avLst>
              <a:gd name="adj" fmla="val 942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99236117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F3092-099F-40A5-B724-2564865CB8C6}"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275770" y="221343"/>
            <a:ext cx="11640457" cy="6415314"/>
          </a:xfrm>
          <a:prstGeom prst="roundRect">
            <a:avLst>
              <a:gd name="adj" fmla="val 942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99236117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4" r:id="rId13"/>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mailto:hongvu7219@gmail.com"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loigiaihay.com/giai-bai-on-tap-va-danh-gia-cuoi-ki-2-on-tap-tiet-3-4-sgk-tieng-viet-2-tap-2-ket-noi-tri-thuc-voi-cuoc-song-a90259.html#ixzz7KJmyR5NJ" TargetMode="External"/><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image" Target="../media/image22.png"/><Relationship Id="rId1" Type="http://schemas.openxmlformats.org/officeDocument/2006/relationships/slideLayout" Target="../slideLayouts/slideLayout46.xml"/><Relationship Id="rId5" Type="http://schemas.openxmlformats.org/officeDocument/2006/relationships/image" Target="../media/image7.png"/><Relationship Id="rId4" Type="http://schemas.openxmlformats.org/officeDocument/2006/relationships/hyperlink" Target="mailto:hongvu7219@gmail.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image" Target="../media/image23.png"/><Relationship Id="rId1" Type="http://schemas.openxmlformats.org/officeDocument/2006/relationships/slideLayout" Target="../slideLayouts/slideLayout46.xml"/><Relationship Id="rId5" Type="http://schemas.openxmlformats.org/officeDocument/2006/relationships/image" Target="../media/image7.png"/><Relationship Id="rId4" Type="http://schemas.openxmlformats.org/officeDocument/2006/relationships/hyperlink" Target="mailto:hongvu7219@gmail.com" TargetMode="External"/></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hyperlink" Target="https://www.facebook.com/vuhong1972/" TargetMode="External"/><Relationship Id="rId3" Type="http://schemas.openxmlformats.org/officeDocument/2006/relationships/image" Target="../media/image24.png"/><Relationship Id="rId7" Type="http://schemas.openxmlformats.org/officeDocument/2006/relationships/image" Target="../media/image26.png"/><Relationship Id="rId12" Type="http://schemas.microsoft.com/office/2007/relationships/hdphoto" Target="../media/hdphoto7.wdp"/><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microsoft.com/office/2007/relationships/hdphoto" Target="../media/hdphoto4.wdp"/><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7.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7.png"/><Relationship Id="rId14" Type="http://schemas.openxmlformats.org/officeDocument/2006/relationships/hyperlink" Target="mailto:hongvu7219@gmail.com"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hyperlink" Target="mailto:hongvu7219@gmail.com" TargetMode="External"/><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hyperlink" Target="https://www.facebook.com/vuhong1972/" TargetMode="External"/><Relationship Id="rId5" Type="http://schemas.microsoft.com/office/2007/relationships/hdphoto" Target="../media/hdphoto8.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hyperlink" Target="mailto:hongvu7219@gmail.com"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hyperlink" Target="https://www.facebook.com/vuhong1972/" TargetMode="External"/><Relationship Id="rId5" Type="http://schemas.microsoft.com/office/2007/relationships/hdphoto" Target="../media/hdphoto8.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mailto:hongvu7219@gmail.com" TargetMode="External"/><Relationship Id="rId2" Type="http://schemas.openxmlformats.org/officeDocument/2006/relationships/hyperlink" Target="https://www.facebook.com/vuhong1972/" TargetMode="External"/><Relationship Id="rId1" Type="http://schemas.openxmlformats.org/officeDocument/2006/relationships/slideLayout" Target="../slideLayouts/slideLayout46.xml"/><Relationship Id="rId5" Type="http://schemas.openxmlformats.org/officeDocument/2006/relationships/image" Target="../media/image30.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image" Target="../media/image31.png"/><Relationship Id="rId1" Type="http://schemas.openxmlformats.org/officeDocument/2006/relationships/slideLayout" Target="../slideLayouts/slideLayout46.xml"/><Relationship Id="rId5" Type="http://schemas.openxmlformats.org/officeDocument/2006/relationships/image" Target="../media/image7.png"/><Relationship Id="rId4" Type="http://schemas.openxmlformats.org/officeDocument/2006/relationships/hyperlink" Target="mailto:hongvu7219@gmail.co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mailto:hongvu7219@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hongvu7219@gmail.com" TargetMode="External"/><Relationship Id="rId2" Type="http://schemas.openxmlformats.org/officeDocument/2006/relationships/hyperlink" Target="https://www.facebook.com/vuhong1972/" TargetMode="Externa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image" Target="../media/image17.gif"/><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0CA0E8F-F0BE-4811-AD30-06F44B7D91C8}"/>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16DB3BCE-1F07-4274-9329-B8A454CABA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5333"/>
          <a:stretch/>
        </p:blipFill>
        <p:spPr>
          <a:xfrm>
            <a:off x="1559059" y="921442"/>
            <a:ext cx="5881253" cy="1293997"/>
          </a:xfrm>
          <a:prstGeom prst="rect">
            <a:avLst/>
          </a:prstGeom>
        </p:spPr>
      </p:pic>
      <p:sp>
        <p:nvSpPr>
          <p:cNvPr id="13" name="带形: 上凸 12">
            <a:extLst>
              <a:ext uri="{FF2B5EF4-FFF2-40B4-BE49-F238E27FC236}">
                <a16:creationId xmlns:a16="http://schemas.microsoft.com/office/drawing/2014/main" xmlns="" id="{D1E85B51-3091-418B-A131-E93ABD014BFE}"/>
              </a:ext>
            </a:extLst>
          </p:cNvPr>
          <p:cNvSpPr/>
          <p:nvPr/>
        </p:nvSpPr>
        <p:spPr>
          <a:xfrm>
            <a:off x="822960" y="4888450"/>
            <a:ext cx="8001000" cy="1546411"/>
          </a:xfrm>
          <a:prstGeom prst="ribbon2">
            <a:avLst/>
          </a:prstGeom>
          <a:solidFill>
            <a:srgbClr val="B3D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xmlns="" id="{F6DAC0E9-3A5B-4039-BFF5-220F83B3C855}"/>
              </a:ext>
            </a:extLst>
          </p:cNvPr>
          <p:cNvSpPr txBox="1"/>
          <p:nvPr/>
        </p:nvSpPr>
        <p:spPr>
          <a:xfrm>
            <a:off x="1684137" y="2215439"/>
            <a:ext cx="5631096" cy="2862322"/>
          </a:xfrm>
          <a:prstGeom prst="rect">
            <a:avLst/>
          </a:prstGeom>
          <a:noFill/>
        </p:spPr>
        <p:txBody>
          <a:bodyPr wrap="square" rtlCol="0">
            <a:spAutoFit/>
          </a:bodyPr>
          <a:lstStyle/>
          <a:p>
            <a:pPr algn="ctr"/>
            <a:r>
              <a:rPr lang="en-US" altLang="zh-CN" sz="6000" dirty="0" err="1" smtClean="0">
                <a:ln>
                  <a:solidFill>
                    <a:schemeClr val="tx1"/>
                  </a:solidFill>
                </a:ln>
                <a:latin typeface="HP001 4 hàng" pitchFamily="34" charset="0"/>
                <a:ea typeface="Arial-Rounded" pitchFamily="34" charset="0"/>
                <a:cs typeface="Arial-Rounded" pitchFamily="34" charset="0"/>
              </a:rPr>
              <a:t>Xin</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chào</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tất</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cả</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các</a:t>
            </a:r>
            <a:r>
              <a:rPr lang="en-US" altLang="zh-CN" sz="6000" dirty="0" smtClean="0">
                <a:ln>
                  <a:solidFill>
                    <a:schemeClr val="tx1"/>
                  </a:solidFill>
                </a:ln>
                <a:latin typeface="HP001 4 hàng" pitchFamily="34" charset="0"/>
                <a:ea typeface="Arial-Rounded" pitchFamily="34" charset="0"/>
                <a:cs typeface="Arial-Rounded" pitchFamily="34" charset="0"/>
              </a:rPr>
              <a:t> con </a:t>
            </a:r>
            <a:r>
              <a:rPr lang="en-US" altLang="zh-CN" sz="6000" dirty="0" err="1" smtClean="0">
                <a:ln>
                  <a:solidFill>
                    <a:schemeClr val="tx1"/>
                  </a:solidFill>
                </a:ln>
                <a:latin typeface="HP001 4 hàng" pitchFamily="34" charset="0"/>
                <a:ea typeface="Arial-Rounded" pitchFamily="34" charset="0"/>
                <a:cs typeface="Arial-Rounded" pitchFamily="34" charset="0"/>
              </a:rPr>
              <a:t>đến</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với</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tiết</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học</a:t>
            </a:r>
            <a:endParaRPr lang="zh-CN" altLang="en-US" sz="6000" dirty="0">
              <a:ln>
                <a:solidFill>
                  <a:schemeClr val="tx1"/>
                </a:solidFill>
              </a:ln>
              <a:latin typeface="HP001 4 hàng" pitchFamily="34" charset="0"/>
              <a:ea typeface="Arial-Rounded" pitchFamily="34" charset="0"/>
              <a:cs typeface="Arial-Rounded" pitchFamily="34" charset="0"/>
            </a:endParaRPr>
          </a:p>
        </p:txBody>
      </p:sp>
      <p:pic>
        <p:nvPicPr>
          <p:cNvPr id="15" name="图片 14">
            <a:extLst>
              <a:ext uri="{FF2B5EF4-FFF2-40B4-BE49-F238E27FC236}">
                <a16:creationId xmlns:a16="http://schemas.microsoft.com/office/drawing/2014/main" xmlns="" id="{9E3180B5-DF7A-4514-94BA-D2ADC69E98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53" b="27899"/>
          <a:stretch/>
        </p:blipFill>
        <p:spPr>
          <a:xfrm>
            <a:off x="285675" y="5061328"/>
            <a:ext cx="2727774" cy="1373533"/>
          </a:xfrm>
          <a:prstGeom prst="rect">
            <a:avLst/>
          </a:prstGeom>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94" y="0"/>
            <a:ext cx="1008574" cy="127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a:extLst>
              <a:ext uri="{FF2B5EF4-FFF2-40B4-BE49-F238E27FC236}">
                <a16:creationId xmlns:a16="http://schemas.microsoft.com/office/drawing/2014/main" xmlns="" id="{06C86FA0-3CD2-49E2-8E61-816CE10BF0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658" t="5555" r="25103" b="15112"/>
          <a:stretch/>
        </p:blipFill>
        <p:spPr>
          <a:xfrm>
            <a:off x="7434169" y="931139"/>
            <a:ext cx="4757831" cy="4995722"/>
          </a:xfrm>
          <a:prstGeom prst="rect">
            <a:avLst/>
          </a:prstGeom>
        </p:spPr>
      </p:pic>
      <p:sp>
        <p:nvSpPr>
          <p:cNvPr id="16" name="TextBox 15"/>
          <p:cNvSpPr txBox="1"/>
          <p:nvPr/>
        </p:nvSpPr>
        <p:spPr>
          <a:xfrm>
            <a:off x="7086598" y="0"/>
            <a:ext cx="5105402" cy="338554"/>
          </a:xfrm>
          <a:prstGeom prst="rect">
            <a:avLst/>
          </a:prstGeom>
          <a:noFill/>
        </p:spPr>
        <p:txBody>
          <a:bodyPr wrap="square" rtlCol="0">
            <a:spAutoFit/>
          </a:bodyPr>
          <a:lstStyle/>
          <a:p>
            <a:r>
              <a:rPr lang="en-US" sz="1600" dirty="0" smtClean="0">
                <a:solidFill>
                  <a:srgbClr val="D3CDB1"/>
                </a:solidFill>
                <a:latin typeface="Arial-Rounded" pitchFamily="34" charset="0"/>
                <a:ea typeface="Arial-Rounded" pitchFamily="34" charset="0"/>
                <a:cs typeface="Arial-Rounded" pitchFamily="34" charset="0"/>
              </a:rPr>
              <a:t>TK:  </a:t>
            </a:r>
            <a:r>
              <a:rPr lang="en-US" sz="1600" dirty="0" err="1" smtClean="0">
                <a:solidFill>
                  <a:srgbClr val="D3CDB1"/>
                </a:solidFill>
                <a:latin typeface="Arial-Rounded" pitchFamily="34" charset="0"/>
                <a:ea typeface="Arial-Rounded" pitchFamily="34" charset="0"/>
                <a:cs typeface="Arial-Rounded" pitchFamily="34" charset="0"/>
              </a:rPr>
              <a:t>Vũ</a:t>
            </a:r>
            <a:r>
              <a:rPr lang="en-US" sz="1600" dirty="0" smtClean="0">
                <a:solidFill>
                  <a:srgbClr val="D3CDB1"/>
                </a:solidFill>
                <a:latin typeface="Arial-Rounded" pitchFamily="34" charset="0"/>
                <a:ea typeface="Arial-Rounded" pitchFamily="34" charset="0"/>
                <a:cs typeface="Arial-Rounded" pitchFamily="34" charset="0"/>
              </a:rPr>
              <a:t> </a:t>
            </a:r>
            <a:r>
              <a:rPr lang="en-US" sz="1600" dirty="0" err="1" smtClean="0">
                <a:solidFill>
                  <a:srgbClr val="D3CDB1"/>
                </a:solidFill>
                <a:latin typeface="Arial-Rounded" pitchFamily="34" charset="0"/>
                <a:ea typeface="Arial-Rounded" pitchFamily="34" charset="0"/>
                <a:cs typeface="Arial-Rounded" pitchFamily="34" charset="0"/>
              </a:rPr>
              <a:t>Hồng</a:t>
            </a:r>
            <a:r>
              <a:rPr lang="en-US" sz="1600" dirty="0" smtClean="0">
                <a:solidFill>
                  <a:srgbClr val="D3CDB1"/>
                </a:solidFill>
                <a:latin typeface="Arial-Rounded" pitchFamily="34" charset="0"/>
                <a:ea typeface="Arial-Rounded" pitchFamily="34" charset="0"/>
                <a:cs typeface="Arial-Rounded" pitchFamily="34" charset="0"/>
              </a:rPr>
              <a:t>: https</a:t>
            </a:r>
            <a:r>
              <a:rPr lang="en-US" sz="1600" dirty="0">
                <a:solidFill>
                  <a:srgbClr val="D3CDB1"/>
                </a:solidFill>
                <a:latin typeface="Arial-Rounded" pitchFamily="34" charset="0"/>
                <a:ea typeface="Arial-Rounded" pitchFamily="34" charset="0"/>
                <a:cs typeface="Arial-Rounded" pitchFamily="34" charset="0"/>
              </a:rPr>
              <a:t>://www.facebook.com/vuhong1972/</a:t>
            </a:r>
            <a:r>
              <a:rPr lang="en-US" sz="1600" dirty="0" smtClean="0">
                <a:solidFill>
                  <a:srgbClr val="D3CDB1"/>
                </a:solidFill>
                <a:latin typeface="Arial-Rounded" pitchFamily="34" charset="0"/>
                <a:ea typeface="Arial-Rounded" pitchFamily="34" charset="0"/>
                <a:cs typeface="Arial-Rounded" pitchFamily="34" charset="0"/>
              </a:rPr>
              <a:t> </a:t>
            </a:r>
            <a:endParaRPr lang="en-US" sz="1600" dirty="0">
              <a:solidFill>
                <a:srgbClr val="D3CDB1"/>
              </a:solidFill>
              <a:latin typeface="Arial-Rounded" pitchFamily="34" charset="0"/>
              <a:ea typeface="Arial-Rounded" pitchFamily="34" charset="0"/>
              <a:cs typeface="Arial-Rounded" pitchFamily="34" charset="0"/>
            </a:endParaRPr>
          </a:p>
        </p:txBody>
      </p:sp>
      <p:pic>
        <p:nvPicPr>
          <p:cNvPr id="1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15699" y="5996710"/>
            <a:ext cx="876301" cy="8763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8"/>
              </a:rPr>
              <a:t>https://www.facebook.com/vuhong1972</a:t>
            </a:r>
            <a:r>
              <a:rPr lang="en-US" sz="2000" dirty="0" smtClean="0">
                <a:latin typeface="Arial-Rounded" pitchFamily="34" charset="0"/>
                <a:ea typeface="Arial-Rounded" pitchFamily="34" charset="0"/>
                <a:cs typeface="Arial-Rounded" pitchFamily="34" charset="0"/>
                <a:hlinkClick r:id="rId8"/>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9"/>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9"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7">
            <a:extLst>
              <a:ext uri="{FF2B5EF4-FFF2-40B4-BE49-F238E27FC236}">
                <a16:creationId xmlns:a16="http://schemas.microsoft.com/office/drawing/2014/main" xmlns="" id="{FA35F3C1-03B6-4B1D-BBC1-5249881AEB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9431" y="-1426749"/>
            <a:ext cx="14359426" cy="8974047"/>
          </a:xfrm>
          <a:prstGeom prst="rect">
            <a:avLst/>
          </a:prstGeom>
        </p:spPr>
      </p:pic>
      <p:sp>
        <p:nvSpPr>
          <p:cNvPr id="20" name="Rectangle 19"/>
          <p:cNvSpPr/>
          <p:nvPr/>
        </p:nvSpPr>
        <p:spPr>
          <a:xfrm>
            <a:off x="-2656115" y="16036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8"/>
              </a:rPr>
              <a:t>https://www.facebook.com/vuhong1972</a:t>
            </a:r>
            <a:r>
              <a:rPr lang="en-US" sz="2000" dirty="0" smtClean="0">
                <a:latin typeface="Arial-Rounded" pitchFamily="34" charset="0"/>
                <a:ea typeface="Arial-Rounded" pitchFamily="34" charset="0"/>
                <a:cs typeface="Arial-Rounded" pitchFamily="34" charset="0"/>
                <a:hlinkClick r:id="rId8"/>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9"/>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21"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4081" y="41645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584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409234" y="1939331"/>
            <a:ext cx="11585749" cy="4992881"/>
          </a:xfrm>
          <a:prstGeom prst="rect">
            <a:avLst/>
          </a:prstGeom>
        </p:spPr>
      </p:pic>
      <p:pic>
        <p:nvPicPr>
          <p:cNvPr id="2"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772" b="100000" l="0" r="100000">
                        <a14:foregroundMark x1="27273" y1="31579" x2="90909" y2="91228"/>
                      </a14:backgroundRemoval>
                    </a14:imgEffect>
                  </a14:imgLayer>
                </a14:imgProps>
              </a:ext>
              <a:ext uri="{28A0092B-C50C-407E-A947-70E740481C1C}">
                <a14:useLocalDpi xmlns:a14="http://schemas.microsoft.com/office/drawing/2010/main" val="0"/>
              </a:ext>
            </a:extLst>
          </a:blip>
          <a:srcRect/>
          <a:stretch>
            <a:fillRect/>
          </a:stretch>
        </p:blipFill>
        <p:spPr bwMode="auto">
          <a:xfrm>
            <a:off x="0" y="-107301"/>
            <a:ext cx="818469" cy="84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9810" y="148968"/>
            <a:ext cx="9647774" cy="523220"/>
          </a:xfrm>
          <a:prstGeom prst="rect">
            <a:avLst/>
          </a:prstGeom>
          <a:noFill/>
        </p:spPr>
        <p:txBody>
          <a:bodyPr wrap="square" rtlCol="0">
            <a:spAutoFit/>
          </a:bodyPr>
          <a:lstStyle/>
          <a:p>
            <a:pPr algn="ctr"/>
            <a:r>
              <a:rPr lang="vi-VN" sz="2800" dirty="0"/>
              <a:t>Đọc bài thơ dưới đây, trả lời câu hỏi và thực hiện theo yêu cầu</a:t>
            </a:r>
            <a:r>
              <a:rPr lang="vi-VN" sz="2800" dirty="0" smtClean="0"/>
              <a:t>.</a:t>
            </a:r>
            <a:endParaRPr lang="en-US" sz="2800" dirty="0" smtClean="0">
              <a:solidFill>
                <a:srgbClr val="FF0000"/>
              </a:solidFill>
              <a:latin typeface="Arial-Rounded" pitchFamily="34" charset="0"/>
              <a:ea typeface="Arial-Rounded" pitchFamily="34" charset="0"/>
              <a:cs typeface="Arial-Rounded" pitchFamily="34" charset="0"/>
            </a:endParaRPr>
          </a:p>
        </p:txBody>
      </p:sp>
      <p:sp>
        <p:nvSpPr>
          <p:cNvPr id="9" name="Rectangle 8"/>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5"/>
              </a:rPr>
              <a:t>https://www.facebook.com/vuhong1972</a:t>
            </a:r>
            <a:r>
              <a:rPr lang="en-US" sz="2000" dirty="0" smtClean="0">
                <a:latin typeface="Arial-Rounded" pitchFamily="34" charset="0"/>
                <a:ea typeface="Arial-Rounded" pitchFamily="34" charset="0"/>
                <a:cs typeface="Arial-Rounded" pitchFamily="34" charset="0"/>
                <a:hlinkClick r:id="rId5"/>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6"/>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57117" y="548369"/>
            <a:ext cx="3508080" cy="584775"/>
          </a:xfrm>
          <a:prstGeom prst="rect">
            <a:avLst/>
          </a:prstGeom>
          <a:noFill/>
        </p:spPr>
        <p:txBody>
          <a:bodyPr wrap="square" rtlCol="0">
            <a:spAutoFit/>
          </a:bodyPr>
          <a:lstStyle/>
          <a:p>
            <a:r>
              <a:rPr lang="en-GB" sz="3200" dirty="0" smtClean="0"/>
              <a:t>    </a:t>
            </a:r>
            <a:r>
              <a:rPr lang="en-US" sz="3200" b="1" dirty="0" err="1"/>
              <a:t>Thăm</a:t>
            </a:r>
            <a:r>
              <a:rPr lang="en-US" sz="3200" b="1" dirty="0"/>
              <a:t> </a:t>
            </a:r>
            <a:r>
              <a:rPr lang="en-US" sz="3200" b="1" dirty="0" err="1"/>
              <a:t>bạn</a:t>
            </a:r>
            <a:r>
              <a:rPr lang="en-US" sz="3200" b="1" dirty="0"/>
              <a:t> </a:t>
            </a:r>
            <a:r>
              <a:rPr lang="en-US" sz="3200" b="1" dirty="0" err="1" smtClean="0"/>
              <a:t>ốm</a:t>
            </a:r>
            <a:endParaRPr lang="en-US" sz="3200" b="1" dirty="0" smtClean="0"/>
          </a:p>
        </p:txBody>
      </p:sp>
      <p:sp>
        <p:nvSpPr>
          <p:cNvPr id="8" name="TextBox 7"/>
          <p:cNvSpPr txBox="1"/>
          <p:nvPr/>
        </p:nvSpPr>
        <p:spPr>
          <a:xfrm>
            <a:off x="898352" y="1056235"/>
            <a:ext cx="3831336" cy="3970318"/>
          </a:xfrm>
          <a:prstGeom prst="rect">
            <a:avLst/>
          </a:prstGeom>
          <a:noFill/>
        </p:spPr>
        <p:txBody>
          <a:bodyPr wrap="square" rtlCol="0">
            <a:spAutoFit/>
          </a:bodyPr>
          <a:lstStyle/>
          <a:p>
            <a:r>
              <a:rPr lang="vi-VN" sz="2800" dirty="0"/>
              <a:t>Hôm nay đến lớp</a:t>
            </a:r>
          </a:p>
          <a:p>
            <a:r>
              <a:rPr lang="vi-VN" sz="2800" dirty="0"/>
              <a:t>Thấy vắng thỏ nâu</a:t>
            </a:r>
          </a:p>
          <a:p>
            <a:r>
              <a:rPr lang="vi-VN" sz="2800" dirty="0"/>
              <a:t>Các bạn hỏi nhau:</a:t>
            </a:r>
          </a:p>
          <a:p>
            <a:r>
              <a:rPr lang="vi-VN" sz="2800" dirty="0"/>
              <a:t>“Thỏ đi đâu thế?”</a:t>
            </a:r>
          </a:p>
          <a:p>
            <a:r>
              <a:rPr lang="vi-VN" sz="2800" dirty="0"/>
              <a:t>Gấu liền nói khẽ:</a:t>
            </a:r>
          </a:p>
          <a:p>
            <a:r>
              <a:rPr lang="vi-VN" sz="2800" dirty="0"/>
              <a:t>“Thỏ bị ốm rồi</a:t>
            </a:r>
          </a:p>
          <a:p>
            <a:r>
              <a:rPr lang="vi-VN" sz="2800" dirty="0"/>
              <a:t>Này các bạn ơi</a:t>
            </a:r>
          </a:p>
          <a:p>
            <a:r>
              <a:rPr lang="vi-VN" sz="2800" dirty="0"/>
              <a:t>Đến thăm thỏ nhé!</a:t>
            </a:r>
          </a:p>
          <a:p>
            <a:endParaRPr lang="vi-VN" sz="2800" dirty="0"/>
          </a:p>
        </p:txBody>
      </p:sp>
      <p:sp>
        <p:nvSpPr>
          <p:cNvPr id="13" name="Rectangle 2"/>
          <p:cNvSpPr>
            <a:spLocks noChangeArrowheads="1"/>
          </p:cNvSpPr>
          <p:nvPr/>
        </p:nvSpPr>
        <p:spPr bwMode="auto">
          <a:xfrm>
            <a:off x="1897063" y="2513856"/>
            <a:ext cx="8816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3399"/>
                </a:solidFill>
                <a:effectLst/>
                <a:latin typeface="OpenSans"/>
                <a:hlinkClick r:id="rId8"/>
              </a:rPr>
              <a:t>J</a:t>
            </a:r>
            <a:r>
              <a:rPr kumimoji="0" lang="en-US" sz="800" b="0" i="0" u="none" strike="noStrike" cap="none" normalizeH="0" baseline="0" dirty="0" smtClean="0">
                <a:ln>
                  <a:noFill/>
                </a:ln>
                <a:solidFill>
                  <a:schemeClr val="tx1"/>
                </a:solidFill>
                <a:effectLst/>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TextBox 13"/>
          <p:cNvSpPr txBox="1"/>
          <p:nvPr/>
        </p:nvSpPr>
        <p:spPr>
          <a:xfrm>
            <a:off x="4895055" y="952798"/>
            <a:ext cx="3831336" cy="3970318"/>
          </a:xfrm>
          <a:prstGeom prst="rect">
            <a:avLst/>
          </a:prstGeom>
          <a:noFill/>
        </p:spPr>
        <p:txBody>
          <a:bodyPr wrap="square" rtlCol="0">
            <a:spAutoFit/>
          </a:bodyPr>
          <a:lstStyle/>
          <a:p>
            <a:pPr fontAlgn="t"/>
            <a:r>
              <a:rPr lang="vi-VN" sz="2800" dirty="0"/>
              <a:t>“Gấu tôi mua khế</a:t>
            </a:r>
          </a:p>
          <a:p>
            <a:pPr fontAlgn="t"/>
            <a:r>
              <a:rPr lang="vi-VN" sz="2800" dirty="0"/>
              <a:t>Khế ngọt lại thanh.”</a:t>
            </a:r>
          </a:p>
          <a:p>
            <a:pPr fontAlgn="t"/>
            <a:r>
              <a:rPr lang="vi-VN" sz="2800" dirty="0"/>
              <a:t>“Mèo tôi mua chanh</a:t>
            </a:r>
          </a:p>
          <a:p>
            <a:pPr fontAlgn="t"/>
            <a:r>
              <a:rPr lang="vi-VN" sz="2800" dirty="0"/>
              <a:t>Đánh đường mát ngọt.”</a:t>
            </a:r>
          </a:p>
          <a:p>
            <a:pPr fontAlgn="t"/>
            <a:r>
              <a:rPr lang="vi-VN" sz="2800" dirty="0"/>
              <a:t>Hươu mua sữa bột</a:t>
            </a:r>
          </a:p>
          <a:p>
            <a:pPr fontAlgn="t"/>
            <a:r>
              <a:rPr lang="vi-VN" sz="2800" dirty="0"/>
              <a:t>Nai sữa đậu nành</a:t>
            </a:r>
          </a:p>
          <a:p>
            <a:pPr fontAlgn="t"/>
            <a:r>
              <a:rPr lang="vi-VN" sz="2800" dirty="0"/>
              <a:t>Chúc bạn khoẻ nhanh.</a:t>
            </a:r>
          </a:p>
          <a:p>
            <a:pPr fontAlgn="t"/>
            <a:r>
              <a:rPr lang="vi-VN" sz="2800" dirty="0"/>
              <a:t>Cùng nhau đến lớp.</a:t>
            </a:r>
          </a:p>
          <a:p>
            <a:pPr algn="r" fontAlgn="t"/>
            <a:r>
              <a:rPr lang="vi-VN" sz="2800" dirty="0"/>
              <a:t>(Theo Trần Thị Hương)</a:t>
            </a:r>
          </a:p>
        </p:txBody>
      </p:sp>
    </p:spTree>
    <p:extLst>
      <p:ext uri="{BB962C8B-B14F-4D97-AF65-F5344CB8AC3E}">
        <p14:creationId xmlns:p14="http://schemas.microsoft.com/office/powerpoint/2010/main" val="20907062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21B94E4-F24E-40A9-8902-C7923C564A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68" t="65555" r="17816"/>
          <a:stretch/>
        </p:blipFill>
        <p:spPr>
          <a:xfrm>
            <a:off x="2133600" y="1205948"/>
            <a:ext cx="7402588" cy="5463365"/>
          </a:xfrm>
          <a:prstGeom prst="rect">
            <a:avLst/>
          </a:prstGeom>
        </p:spPr>
      </p:pic>
      <p:sp>
        <p:nvSpPr>
          <p:cNvPr id="8" name="文本框 7">
            <a:extLst>
              <a:ext uri="{FF2B5EF4-FFF2-40B4-BE49-F238E27FC236}">
                <a16:creationId xmlns:a16="http://schemas.microsoft.com/office/drawing/2014/main" xmlns="" id="{3CD04EBE-269F-41F0-834C-9B20E0FCBCCD}"/>
              </a:ext>
            </a:extLst>
          </p:cNvPr>
          <p:cNvSpPr txBox="1"/>
          <p:nvPr/>
        </p:nvSpPr>
        <p:spPr>
          <a:xfrm>
            <a:off x="2119086" y="319054"/>
            <a:ext cx="7808684" cy="923330"/>
          </a:xfrm>
          <a:prstGeom prst="rect">
            <a:avLst/>
          </a:prstGeom>
          <a:noFill/>
        </p:spPr>
        <p:txBody>
          <a:bodyPr wrap="square" rtlCol="0" anchor="ctr">
            <a:prstTxWarp prst="textArchDown">
              <a:avLst/>
            </a:prstTxWarp>
            <a:spAutoFit/>
          </a:bodyPr>
          <a:lstStyle/>
          <a:p>
            <a:r>
              <a:rPr lang="en-US" altLang="zh-CN" sz="5400" dirty="0">
                <a:ln>
                  <a:solidFill>
                    <a:schemeClr val="accent5">
                      <a:lumMod val="50000"/>
                    </a:schemeClr>
                  </a:solidFill>
                </a:ln>
                <a:solidFill>
                  <a:schemeClr val="accent5">
                    <a:lumMod val="60000"/>
                    <a:lumOff val="40000"/>
                  </a:schemeClr>
                </a:solidFill>
              </a:rPr>
              <a:t>LUYỆN ĐỌC TRONG NHÓM</a:t>
            </a:r>
            <a:endParaRPr lang="zh-CN" altLang="en-US" sz="5400" dirty="0">
              <a:ln>
                <a:solidFill>
                  <a:schemeClr val="accent5">
                    <a:lumMod val="50000"/>
                  </a:schemeClr>
                </a:solidFill>
              </a:ln>
              <a:solidFill>
                <a:schemeClr val="accent5">
                  <a:lumMod val="60000"/>
                  <a:lumOff val="40000"/>
                </a:schemeClr>
              </a:solidFill>
            </a:endParaRPr>
          </a:p>
        </p:txBody>
      </p:sp>
      <p:sp>
        <p:nvSpPr>
          <p:cNvPr id="4" name="Rectangle 3"/>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3"/>
              </a:rPr>
              <a:t>https://www.facebook.com/vuhong1972</a:t>
            </a:r>
            <a:r>
              <a:rPr lang="en-US" sz="2000" dirty="0" smtClean="0">
                <a:latin typeface="Arial-Rounded" pitchFamily="34" charset="0"/>
                <a:ea typeface="Arial-Rounded" pitchFamily="34" charset="0"/>
                <a:cs typeface="Arial-Rounded" pitchFamily="34" charset="0"/>
                <a:hlinkClick r:id="rId3"/>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4"/>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4625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BD1BE9B-A068-4C51-93FD-B1D7BC773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 y="15281"/>
            <a:ext cx="12192000" cy="6858000"/>
          </a:xfrm>
          <a:prstGeom prst="rect">
            <a:avLst/>
          </a:prstGeom>
        </p:spPr>
      </p:pic>
      <p:sp>
        <p:nvSpPr>
          <p:cNvPr id="6" name="TextBox 5"/>
          <p:cNvSpPr txBox="1"/>
          <p:nvPr/>
        </p:nvSpPr>
        <p:spPr>
          <a:xfrm>
            <a:off x="145147" y="1799770"/>
            <a:ext cx="6313716" cy="2462213"/>
          </a:xfrm>
          <a:prstGeom prst="rect">
            <a:avLst/>
          </a:prstGeom>
          <a:noFill/>
        </p:spPr>
        <p:txBody>
          <a:bodyPr wrap="square" rtlCol="0">
            <a:spAutoFit/>
            <a:scene3d>
              <a:camera prst="isometricOffAxis1Right"/>
              <a:lightRig rig="threePt" dir="t"/>
            </a:scene3d>
          </a:bodyPr>
          <a:lstStyle/>
          <a:p>
            <a:r>
              <a:rPr lang="en-US" sz="7200" dirty="0" smtClean="0">
                <a:ln>
                  <a:solidFill>
                    <a:schemeClr val="tx2">
                      <a:lumMod val="75000"/>
                    </a:schemeClr>
                  </a:solidFill>
                </a:ln>
                <a:solidFill>
                  <a:schemeClr val="tx2">
                    <a:lumMod val="60000"/>
                    <a:lumOff val="40000"/>
                  </a:schemeClr>
                </a:solidFill>
              </a:rPr>
              <a:t>THI ĐỌC</a:t>
            </a:r>
          </a:p>
          <a:p>
            <a:pPr>
              <a:spcBef>
                <a:spcPts val="1200"/>
              </a:spcBef>
            </a:pPr>
            <a:r>
              <a:rPr lang="en-US" sz="7200" dirty="0" smtClean="0">
                <a:ln>
                  <a:solidFill>
                    <a:schemeClr val="tx2">
                      <a:lumMod val="75000"/>
                    </a:schemeClr>
                  </a:solidFill>
                </a:ln>
                <a:solidFill>
                  <a:schemeClr val="tx2">
                    <a:lumMod val="60000"/>
                    <a:lumOff val="40000"/>
                  </a:schemeClr>
                </a:solidFill>
              </a:rPr>
              <a:t>			TRƯỚC LỚP</a:t>
            </a:r>
            <a:endParaRPr lang="en-US" sz="7200" dirty="0">
              <a:ln>
                <a:solidFill>
                  <a:schemeClr val="tx2">
                    <a:lumMod val="75000"/>
                  </a:schemeClr>
                </a:solidFill>
              </a:ln>
              <a:solidFill>
                <a:schemeClr val="tx2">
                  <a:lumMod val="60000"/>
                  <a:lumOff val="40000"/>
                </a:schemeClr>
              </a:solidFill>
            </a:endParaRPr>
          </a:p>
        </p:txBody>
      </p:sp>
      <p:sp>
        <p:nvSpPr>
          <p:cNvPr id="4" name="Rectangle 3"/>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3"/>
              </a:rPr>
              <a:t>https://www.facebook.com/vuhong1972</a:t>
            </a:r>
            <a:r>
              <a:rPr lang="en-US" sz="2000" dirty="0" smtClean="0">
                <a:latin typeface="Arial-Rounded" pitchFamily="34" charset="0"/>
                <a:ea typeface="Arial-Rounded" pitchFamily="34" charset="0"/>
                <a:cs typeface="Arial-Rounded" pitchFamily="34" charset="0"/>
                <a:hlinkClick r:id="rId3"/>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4"/>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0231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080510" y="2545793"/>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59284" y="2127832"/>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white"/>
                </a:solidFill>
              </a:endParaRPr>
            </a:p>
          </p:txBody>
        </p:sp>
        <p:sp>
          <p:nvSpPr>
            <p:cNvPr id="13" name="TextBox 12"/>
            <p:cNvSpPr txBox="1"/>
            <p:nvPr/>
          </p:nvSpPr>
          <p:spPr>
            <a:xfrm>
              <a:off x="3476477" y="2040601"/>
              <a:ext cx="2202326" cy="663643"/>
            </a:xfrm>
            <a:prstGeom prst="rect">
              <a:avLst/>
            </a:prstGeom>
            <a:grpFill/>
          </p:spPr>
          <p:txBody>
            <a:bodyPr wrap="none" rtlCol="0">
              <a:spAutoFit/>
            </a:bodyPr>
            <a:lstStyle/>
            <a:p>
              <a:r>
                <a:rPr lang="en-US" sz="5200" b="1" dirty="0">
                  <a:solidFill>
                    <a:srgbClr val="0418AC"/>
                  </a:solidFill>
                </a:rPr>
                <a:t>ĐỌC HIỂU</a:t>
              </a:r>
            </a:p>
          </p:txBody>
        </p:sp>
      </p:grpSp>
      <p:grpSp>
        <p:nvGrpSpPr>
          <p:cNvPr id="9" name="Group 8"/>
          <p:cNvGrpSpPr/>
          <p:nvPr/>
        </p:nvGrpSpPr>
        <p:grpSpPr>
          <a:xfrm>
            <a:off x="2417287" y="2376859"/>
            <a:ext cx="1567717"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8000" y="3047098"/>
            <a:ext cx="2541813" cy="338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859" b="95820" l="4348" r="88820"/>
                    </a14:imgEffect>
                  </a14:imgLayer>
                </a14:imgProps>
              </a:ext>
              <a:ext uri="{28A0092B-C50C-407E-A947-70E740481C1C}">
                <a14:useLocalDpi xmlns:a14="http://schemas.microsoft.com/office/drawing/2010/main" val="0"/>
              </a:ext>
            </a:extLst>
          </a:blip>
          <a:srcRect/>
          <a:stretch>
            <a:fillRect/>
          </a:stretch>
        </p:blipFill>
        <p:spPr bwMode="auto">
          <a:xfrm>
            <a:off x="8509000" y="3678793"/>
            <a:ext cx="2984500" cy="288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2793995" y="-228611"/>
            <a:ext cx="2603495" cy="19957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167" tIns="38082" rIns="76167" bIns="38082" rtlCol="0" anchor="ctr"/>
          <a:lstStyle/>
          <a:p>
            <a:r>
              <a:rPr lang="en-US" dirty="0" err="1">
                <a:solidFill>
                  <a:schemeClr val="tx1"/>
                </a:solidFill>
                <a:latin typeface="Arial-Rounded" pitchFamily="34" charset="0"/>
                <a:ea typeface="Arial-Rounded" pitchFamily="34" charset="0"/>
                <a:cs typeface="Arial-Rounded" pitchFamily="34" charset="0"/>
              </a:rPr>
              <a:t>Bài</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giảng</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thiết</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kế</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bởi</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Vũ</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Hồng</a:t>
            </a:r>
            <a:r>
              <a:rPr lang="en-US" dirty="0">
                <a:solidFill>
                  <a:schemeClr val="tx1"/>
                </a:solidFill>
                <a:latin typeface="Arial-Rounded" pitchFamily="34" charset="0"/>
                <a:ea typeface="Arial-Rounded" pitchFamily="34" charset="0"/>
                <a:cs typeface="Arial-Rounded" pitchFamily="34" charset="0"/>
              </a:rPr>
              <a:t>.</a:t>
            </a:r>
          </a:p>
          <a:p>
            <a:r>
              <a:rPr lang="en-US" dirty="0">
                <a:solidFill>
                  <a:schemeClr val="tx1"/>
                </a:solidFill>
                <a:latin typeface="Arial-Rounded" pitchFamily="34" charset="0"/>
                <a:ea typeface="Arial-Rounded" pitchFamily="34" charset="0"/>
                <a:cs typeface="Arial-Rounded" pitchFamily="34" charset="0"/>
              </a:rPr>
              <a:t>LH: FB </a:t>
            </a:r>
            <a:r>
              <a:rPr lang="en-US" dirty="0" err="1">
                <a:solidFill>
                  <a:schemeClr val="tx1"/>
                </a:solidFill>
                <a:latin typeface="Arial-Rounded" pitchFamily="34" charset="0"/>
                <a:ea typeface="Arial-Rounded" pitchFamily="34" charset="0"/>
                <a:cs typeface="Arial-Rounded" pitchFamily="34" charset="0"/>
              </a:rPr>
              <a:t>Vũ</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Hồng</a:t>
            </a:r>
            <a:r>
              <a:rPr lang="en-US" dirty="0">
                <a:solidFill>
                  <a:schemeClr val="tx1"/>
                </a:solidFill>
                <a:latin typeface="Arial-Rounded" pitchFamily="34" charset="0"/>
                <a:ea typeface="Arial-Rounded" pitchFamily="34" charset="0"/>
                <a:cs typeface="Arial-Rounded" pitchFamily="34" charset="0"/>
              </a:rPr>
              <a:t> | https://www.facebook.com/vuhong1972/ | hongvu7219@gmail.com</a:t>
            </a:r>
          </a:p>
        </p:txBody>
      </p:sp>
      <p:sp>
        <p:nvSpPr>
          <p:cNvPr id="19" name="Rectangle 18"/>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13"/>
              </a:rPr>
              <a:t>https://www.facebook.com/vuhong1972</a:t>
            </a:r>
            <a:r>
              <a:rPr lang="en-US" sz="2000" dirty="0" smtClean="0">
                <a:latin typeface="Arial-Rounded" pitchFamily="34" charset="0"/>
                <a:ea typeface="Arial-Rounded" pitchFamily="34" charset="0"/>
                <a:cs typeface="Arial-Rounded" pitchFamily="34" charset="0"/>
                <a:hlinkClick r:id="rId13"/>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14"/>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20" name="Picture 1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47835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862328" y="858126"/>
            <a:ext cx="7002849" cy="5679699"/>
          </a:xfrm>
          <a:prstGeom prst="rect">
            <a:avLst/>
          </a:prstGeom>
        </p:spPr>
      </p:pic>
      <p:sp>
        <p:nvSpPr>
          <p:cNvPr id="3" name="TextBox 2">
            <a:extLst>
              <a:ext uri="{FF2B5EF4-FFF2-40B4-BE49-F238E27FC236}">
                <a16:creationId xmlns="" xmlns:a16="http://schemas.microsoft.com/office/drawing/2014/main" id="{EDA1CF5D-1B6B-4A00-A003-2E8101B823A1}"/>
              </a:ext>
            </a:extLst>
          </p:cNvPr>
          <p:cNvSpPr txBox="1"/>
          <p:nvPr/>
        </p:nvSpPr>
        <p:spPr>
          <a:xfrm>
            <a:off x="5337730" y="712800"/>
            <a:ext cx="6618887" cy="633226"/>
          </a:xfrm>
          <a:prstGeom prst="rect">
            <a:avLst/>
          </a:prstGeom>
          <a:noFill/>
        </p:spPr>
        <p:txBody>
          <a:bodyPr wrap="square" lIns="90655" tIns="45327" rIns="90655" bIns="45327" rtlCol="0">
            <a:spAutoFit/>
          </a:bodyPr>
          <a:lstStyle/>
          <a:p>
            <a:pPr defTabSz="907762">
              <a:lnSpc>
                <a:spcPct val="110000"/>
              </a:lnSpc>
            </a:pPr>
            <a:r>
              <a:rPr lang="en-US" altLang="zh-CN" sz="3200" b="1" dirty="0" smtClean="0">
                <a:solidFill>
                  <a:srgbClr val="008000"/>
                </a:solidFill>
                <a:ea typeface="Arial-Rounded" panose="020B0500000000000000" pitchFamily="34" charset="0"/>
                <a:cs typeface="Arial-Rounded" panose="020B0500000000000000" pitchFamily="34" charset="0"/>
                <a:sym typeface="+mn-lt"/>
              </a:rPr>
              <a:t>3.</a:t>
            </a:r>
            <a:r>
              <a:rPr lang="en-US" altLang="zh-CN" sz="3200" dirty="0" smtClean="0">
                <a:solidFill>
                  <a:prstClr val="black"/>
                </a:solidFill>
                <a:ea typeface="Arial-Rounded" panose="020B0500000000000000" pitchFamily="34" charset="0"/>
                <a:cs typeface="Arial-Rounded" panose="020B0500000000000000" pitchFamily="34" charset="0"/>
                <a:sym typeface="+mn-lt"/>
              </a:rPr>
              <a:t> </a:t>
            </a:r>
            <a:r>
              <a:rPr lang="en-US" sz="3200" b="1" dirty="0"/>
              <a:t>a. </a:t>
            </a:r>
            <a:r>
              <a:rPr lang="en-US" sz="3200" b="1" dirty="0" err="1"/>
              <a:t>Vì</a:t>
            </a:r>
            <a:r>
              <a:rPr lang="en-US" sz="3200" b="1" dirty="0"/>
              <a:t> </a:t>
            </a:r>
            <a:r>
              <a:rPr lang="en-US" sz="3200" b="1" dirty="0" err="1"/>
              <a:t>sao</a:t>
            </a:r>
            <a:r>
              <a:rPr lang="en-US" sz="3200" b="1" dirty="0"/>
              <a:t> </a:t>
            </a:r>
            <a:r>
              <a:rPr lang="en-US" sz="3200" b="1" dirty="0" err="1"/>
              <a:t>thỏ</a:t>
            </a:r>
            <a:r>
              <a:rPr lang="en-US" sz="3200" b="1" dirty="0"/>
              <a:t> </a:t>
            </a:r>
            <a:r>
              <a:rPr lang="en-US" sz="3200" b="1" dirty="0" err="1"/>
              <a:t>nâu</a:t>
            </a:r>
            <a:r>
              <a:rPr lang="en-US" sz="3200" b="1" dirty="0"/>
              <a:t> </a:t>
            </a:r>
            <a:r>
              <a:rPr lang="en-US" sz="3200" b="1" dirty="0" err="1"/>
              <a:t>nghỉ</a:t>
            </a:r>
            <a:r>
              <a:rPr lang="en-US" sz="3200" b="1" dirty="0"/>
              <a:t> </a:t>
            </a:r>
            <a:r>
              <a:rPr lang="en-US" sz="3200" b="1" dirty="0" err="1"/>
              <a:t>học</a:t>
            </a:r>
            <a:r>
              <a:rPr lang="en-US" sz="3200" b="1" dirty="0"/>
              <a:t>?</a:t>
            </a:r>
            <a:endParaRPr lang="vi-VN" sz="3200" dirty="0">
              <a:solidFill>
                <a:prstClr val="black"/>
              </a:solidFill>
              <a:ea typeface="Arial-Rounded" pitchFamily="34" charset="0"/>
              <a:cs typeface="Arial-Rounded" pitchFamily="34" charset="0"/>
            </a:endParaRPr>
          </a:p>
        </p:txBody>
      </p:sp>
      <p:cxnSp>
        <p:nvCxnSpPr>
          <p:cNvPr id="4" name="Straight Connector 3"/>
          <p:cNvCxnSpPr/>
          <p:nvPr/>
        </p:nvCxnSpPr>
        <p:spPr>
          <a:xfrm>
            <a:off x="5159121" y="179648"/>
            <a:ext cx="30031" cy="65712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793995" y="-228611"/>
            <a:ext cx="2603495" cy="19957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167" tIns="38082" rIns="76167" bIns="38082" rtlCol="0" anchor="ctr"/>
          <a:lstStyle/>
          <a:p>
            <a:r>
              <a:rPr lang="en-US" dirty="0" err="1">
                <a:solidFill>
                  <a:schemeClr val="tx1"/>
                </a:solidFill>
                <a:latin typeface="Arial-Rounded" pitchFamily="34" charset="0"/>
                <a:ea typeface="Arial-Rounded" pitchFamily="34" charset="0"/>
                <a:cs typeface="Arial-Rounded" pitchFamily="34" charset="0"/>
              </a:rPr>
              <a:t>Bài</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giảng</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thiết</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kế</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bởi</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Vũ</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Hồng</a:t>
            </a:r>
            <a:r>
              <a:rPr lang="en-US" dirty="0">
                <a:solidFill>
                  <a:schemeClr val="tx1"/>
                </a:solidFill>
                <a:latin typeface="Arial-Rounded" pitchFamily="34" charset="0"/>
                <a:ea typeface="Arial-Rounded" pitchFamily="34" charset="0"/>
                <a:cs typeface="Arial-Rounded" pitchFamily="34" charset="0"/>
              </a:rPr>
              <a:t>.</a:t>
            </a:r>
          </a:p>
          <a:p>
            <a:r>
              <a:rPr lang="en-US" dirty="0">
                <a:solidFill>
                  <a:schemeClr val="tx1"/>
                </a:solidFill>
                <a:latin typeface="Arial-Rounded" pitchFamily="34" charset="0"/>
                <a:ea typeface="Arial-Rounded" pitchFamily="34" charset="0"/>
                <a:cs typeface="Arial-Rounded" pitchFamily="34" charset="0"/>
              </a:rPr>
              <a:t>LH: FB </a:t>
            </a:r>
            <a:r>
              <a:rPr lang="en-US" dirty="0" err="1">
                <a:solidFill>
                  <a:schemeClr val="tx1"/>
                </a:solidFill>
                <a:latin typeface="Arial-Rounded" pitchFamily="34" charset="0"/>
                <a:ea typeface="Arial-Rounded" pitchFamily="34" charset="0"/>
                <a:cs typeface="Arial-Rounded" pitchFamily="34" charset="0"/>
              </a:rPr>
              <a:t>Vũ</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Hồng</a:t>
            </a:r>
            <a:r>
              <a:rPr lang="en-US" dirty="0">
                <a:solidFill>
                  <a:schemeClr val="tx1"/>
                </a:solidFill>
                <a:latin typeface="Arial-Rounded" pitchFamily="34" charset="0"/>
                <a:ea typeface="Arial-Rounded" pitchFamily="34" charset="0"/>
                <a:cs typeface="Arial-Rounded" pitchFamily="34" charset="0"/>
              </a:rPr>
              <a:t> | https://www.facebook.com/vuhong1972/ | hongvu7219@gmail.com</a:t>
            </a:r>
          </a:p>
        </p:txBody>
      </p:sp>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100000" l="8163" r="89796"/>
                    </a14:imgEffect>
                  </a14:imgLayer>
                </a14:imgProps>
              </a:ext>
              <a:ext uri="{28A0092B-C50C-407E-A947-70E740481C1C}">
                <a14:useLocalDpi xmlns:a14="http://schemas.microsoft.com/office/drawing/2010/main" val="0"/>
              </a:ext>
            </a:extLst>
          </a:blip>
          <a:srcRect/>
          <a:stretch>
            <a:fillRect/>
          </a:stretch>
        </p:blipFill>
        <p:spPr bwMode="auto">
          <a:xfrm>
            <a:off x="5107383" y="-87083"/>
            <a:ext cx="796405" cy="82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6"/>
              </a:rPr>
              <a:t>https://www.facebook.com/vuhong1972</a:t>
            </a:r>
            <a:r>
              <a:rPr lang="en-US" sz="2000" dirty="0" smtClean="0">
                <a:latin typeface="Arial-Rounded" pitchFamily="34" charset="0"/>
                <a:ea typeface="Arial-Rounded" pitchFamily="34" charset="0"/>
                <a:cs typeface="Arial-Rounded" pitchFamily="34" charset="0"/>
                <a:hlinkClick r:id="rId6"/>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7"/>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33" name="Picture 3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48674" y="2130515"/>
            <a:ext cx="6211142" cy="1077218"/>
          </a:xfrm>
          <a:prstGeom prst="rect">
            <a:avLst/>
          </a:prstGeom>
          <a:noFill/>
          <a:ln w="38100">
            <a:solidFill>
              <a:srgbClr val="00B050"/>
            </a:solidFill>
            <a:prstDash val="sysDot"/>
          </a:ln>
        </p:spPr>
        <p:txBody>
          <a:bodyPr wrap="square" rtlCol="0">
            <a:spAutoFit/>
          </a:bodyPr>
          <a:lstStyle/>
          <a:p>
            <a:r>
              <a:rPr lang="en-GB" sz="3200" dirty="0" smtClean="0"/>
              <a:t>  </a:t>
            </a:r>
            <a:r>
              <a:rPr lang="en-US" sz="3200" dirty="0" err="1"/>
              <a:t>Thỏ</a:t>
            </a:r>
            <a:r>
              <a:rPr lang="en-US" sz="3200" dirty="0"/>
              <a:t> </a:t>
            </a:r>
            <a:r>
              <a:rPr lang="en-US" sz="3200" dirty="0" err="1"/>
              <a:t>nâu</a:t>
            </a:r>
            <a:r>
              <a:rPr lang="en-US" sz="3200" dirty="0"/>
              <a:t> </a:t>
            </a:r>
            <a:r>
              <a:rPr lang="en-US" sz="3200" dirty="0" err="1"/>
              <a:t>nghỉ</a:t>
            </a:r>
            <a:r>
              <a:rPr lang="en-US" sz="3200" dirty="0"/>
              <a:t> </a:t>
            </a:r>
            <a:r>
              <a:rPr lang="en-US" sz="3200" dirty="0" err="1"/>
              <a:t>học</a:t>
            </a:r>
            <a:r>
              <a:rPr lang="en-US" sz="3200" dirty="0"/>
              <a:t> </a:t>
            </a:r>
            <a:r>
              <a:rPr lang="en-US" sz="3200" dirty="0" err="1"/>
              <a:t>vì</a:t>
            </a:r>
            <a:r>
              <a:rPr lang="en-US" sz="3200" dirty="0"/>
              <a:t> </a:t>
            </a:r>
            <a:r>
              <a:rPr lang="en-US" sz="3200" dirty="0" err="1"/>
              <a:t>thỏ</a:t>
            </a:r>
            <a:r>
              <a:rPr lang="en-US" sz="3200" dirty="0"/>
              <a:t> </a:t>
            </a:r>
            <a:r>
              <a:rPr lang="en-US" sz="3200" dirty="0" err="1"/>
              <a:t>nâu</a:t>
            </a:r>
            <a:r>
              <a:rPr lang="en-US" sz="3200" dirty="0"/>
              <a:t> </a:t>
            </a:r>
            <a:r>
              <a:rPr lang="en-US" sz="3200" dirty="0" err="1"/>
              <a:t>bị</a:t>
            </a:r>
            <a:r>
              <a:rPr lang="en-US" sz="3200" dirty="0"/>
              <a:t> </a:t>
            </a:r>
            <a:r>
              <a:rPr lang="en-US" sz="3200" dirty="0" err="1"/>
              <a:t>ốm</a:t>
            </a:r>
            <a:r>
              <a:rPr lang="en-US" sz="3200" dirty="0"/>
              <a:t>.</a:t>
            </a:r>
            <a:br>
              <a:rPr lang="en-US" sz="3200" dirty="0"/>
            </a:br>
            <a:endParaRPr lang="vi-VN" sz="3200" dirty="0"/>
          </a:p>
        </p:txBody>
      </p:sp>
      <p:sp>
        <p:nvSpPr>
          <p:cNvPr id="12" name="TextBox 11"/>
          <p:cNvSpPr txBox="1"/>
          <p:nvPr/>
        </p:nvSpPr>
        <p:spPr>
          <a:xfrm>
            <a:off x="1075694" y="681598"/>
            <a:ext cx="3520440" cy="584775"/>
          </a:xfrm>
          <a:prstGeom prst="rect">
            <a:avLst/>
          </a:prstGeom>
          <a:noFill/>
        </p:spPr>
        <p:txBody>
          <a:bodyPr wrap="square" rtlCol="0">
            <a:spAutoFit/>
          </a:bodyPr>
          <a:lstStyle/>
          <a:p>
            <a:r>
              <a:rPr lang="en-GB" sz="3200" dirty="0" smtClean="0"/>
              <a:t>    </a:t>
            </a:r>
            <a:r>
              <a:rPr lang="en-US" sz="3200" b="1" dirty="0" err="1"/>
              <a:t>Thăm</a:t>
            </a:r>
            <a:r>
              <a:rPr lang="en-US" sz="3200" b="1" dirty="0"/>
              <a:t> </a:t>
            </a:r>
            <a:r>
              <a:rPr lang="en-US" sz="3200" b="1" dirty="0" err="1"/>
              <a:t>bạn</a:t>
            </a:r>
            <a:r>
              <a:rPr lang="en-US" sz="3200" b="1" dirty="0"/>
              <a:t> </a:t>
            </a:r>
            <a:r>
              <a:rPr lang="en-US" sz="3200" b="1" dirty="0" err="1" smtClean="0"/>
              <a:t>ốm</a:t>
            </a:r>
            <a:endParaRPr lang="en-US" sz="3200" b="1" dirty="0" smtClean="0"/>
          </a:p>
        </p:txBody>
      </p:sp>
      <p:sp>
        <p:nvSpPr>
          <p:cNvPr id="13" name="TextBox 12"/>
          <p:cNvSpPr txBox="1"/>
          <p:nvPr/>
        </p:nvSpPr>
        <p:spPr>
          <a:xfrm>
            <a:off x="1253496" y="1451207"/>
            <a:ext cx="3831336" cy="3970318"/>
          </a:xfrm>
          <a:prstGeom prst="rect">
            <a:avLst/>
          </a:prstGeom>
          <a:noFill/>
        </p:spPr>
        <p:txBody>
          <a:bodyPr wrap="square" rtlCol="0">
            <a:spAutoFit/>
          </a:bodyPr>
          <a:lstStyle/>
          <a:p>
            <a:r>
              <a:rPr lang="vi-VN" sz="2800" dirty="0"/>
              <a:t>Hôm nay đến lớp</a:t>
            </a:r>
          </a:p>
          <a:p>
            <a:r>
              <a:rPr lang="vi-VN" sz="2800" dirty="0"/>
              <a:t>Thấy vắng thỏ nâu</a:t>
            </a:r>
          </a:p>
          <a:p>
            <a:r>
              <a:rPr lang="vi-VN" sz="2800" dirty="0"/>
              <a:t>Các bạn hỏi nhau:</a:t>
            </a:r>
          </a:p>
          <a:p>
            <a:r>
              <a:rPr lang="vi-VN" sz="2800" dirty="0"/>
              <a:t>“Thỏ đi đâu thế?”</a:t>
            </a:r>
          </a:p>
          <a:p>
            <a:r>
              <a:rPr lang="vi-VN" sz="2800" dirty="0"/>
              <a:t>Gấu liền nói khẽ:</a:t>
            </a:r>
          </a:p>
          <a:p>
            <a:r>
              <a:rPr lang="vi-VN" sz="2800" dirty="0"/>
              <a:t>“Thỏ bị ốm rồi</a:t>
            </a:r>
          </a:p>
          <a:p>
            <a:r>
              <a:rPr lang="vi-VN" sz="2800" dirty="0"/>
              <a:t>Này các bạn ơi</a:t>
            </a:r>
          </a:p>
          <a:p>
            <a:r>
              <a:rPr lang="vi-VN" sz="2800" dirty="0"/>
              <a:t>Đến thăm thỏ nhé!</a:t>
            </a:r>
          </a:p>
          <a:p>
            <a:endParaRPr lang="vi-VN" sz="2800" dirty="0"/>
          </a:p>
        </p:txBody>
      </p:sp>
    </p:spTree>
    <p:extLst>
      <p:ext uri="{BB962C8B-B14F-4D97-AF65-F5344CB8AC3E}">
        <p14:creationId xmlns:p14="http://schemas.microsoft.com/office/powerpoint/2010/main" val="11116422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775966" y="2353341"/>
            <a:ext cx="7742414" cy="4297031"/>
          </a:xfrm>
          <a:prstGeom prst="rect">
            <a:avLst/>
          </a:prstGeom>
        </p:spPr>
      </p:pic>
      <p:sp>
        <p:nvSpPr>
          <p:cNvPr id="3" name="TextBox 2">
            <a:extLst>
              <a:ext uri="{FF2B5EF4-FFF2-40B4-BE49-F238E27FC236}">
                <a16:creationId xmlns="" xmlns:a16="http://schemas.microsoft.com/office/drawing/2014/main" id="{EDA1CF5D-1B6B-4A00-A003-2E8101B823A1}"/>
              </a:ext>
            </a:extLst>
          </p:cNvPr>
          <p:cNvSpPr txBox="1"/>
          <p:nvPr/>
        </p:nvSpPr>
        <p:spPr>
          <a:xfrm>
            <a:off x="5337730" y="712800"/>
            <a:ext cx="6618887" cy="633226"/>
          </a:xfrm>
          <a:prstGeom prst="rect">
            <a:avLst/>
          </a:prstGeom>
          <a:noFill/>
        </p:spPr>
        <p:txBody>
          <a:bodyPr wrap="square" lIns="90655" tIns="45327" rIns="90655" bIns="45327" rtlCol="0">
            <a:spAutoFit/>
          </a:bodyPr>
          <a:lstStyle/>
          <a:p>
            <a:pPr defTabSz="907762">
              <a:lnSpc>
                <a:spcPct val="110000"/>
              </a:lnSpc>
            </a:pPr>
            <a:r>
              <a:rPr lang="en-US" altLang="zh-CN" sz="3200" b="1" dirty="0" smtClean="0">
                <a:solidFill>
                  <a:srgbClr val="008000"/>
                </a:solidFill>
                <a:ea typeface="Arial-Rounded" panose="020B0500000000000000" pitchFamily="34" charset="0"/>
                <a:cs typeface="Arial-Rounded" panose="020B0500000000000000" pitchFamily="34" charset="0"/>
                <a:sym typeface="+mn-lt"/>
              </a:rPr>
              <a:t>3.</a:t>
            </a:r>
            <a:r>
              <a:rPr lang="en-US" altLang="zh-CN" sz="3200" dirty="0" smtClean="0">
                <a:solidFill>
                  <a:prstClr val="black"/>
                </a:solidFill>
                <a:ea typeface="Arial-Rounded" panose="020B0500000000000000" pitchFamily="34" charset="0"/>
                <a:cs typeface="Arial-Rounded" panose="020B0500000000000000" pitchFamily="34" charset="0"/>
                <a:sym typeface="+mn-lt"/>
              </a:rPr>
              <a:t> </a:t>
            </a:r>
            <a:r>
              <a:rPr lang="en-US" sz="3200" b="1" dirty="0"/>
              <a:t>b. </a:t>
            </a:r>
            <a:r>
              <a:rPr lang="en-US" sz="3200" b="1" dirty="0" err="1"/>
              <a:t>Các</a:t>
            </a:r>
            <a:r>
              <a:rPr lang="en-US" sz="3200" b="1" dirty="0"/>
              <a:t> </a:t>
            </a:r>
            <a:r>
              <a:rPr lang="en-US" sz="3200" b="1" dirty="0" err="1"/>
              <a:t>bạn</a:t>
            </a:r>
            <a:r>
              <a:rPr lang="en-US" sz="3200" b="1" dirty="0"/>
              <a:t> </a:t>
            </a:r>
            <a:r>
              <a:rPr lang="en-US" sz="3200" b="1" dirty="0" err="1"/>
              <a:t>bàn</a:t>
            </a:r>
            <a:r>
              <a:rPr lang="en-US" sz="3200" b="1" dirty="0"/>
              <a:t> </a:t>
            </a:r>
            <a:r>
              <a:rPr lang="en-US" sz="3200" b="1" dirty="0" err="1"/>
              <a:t>nhau</a:t>
            </a:r>
            <a:r>
              <a:rPr lang="en-US" sz="3200" b="1" dirty="0"/>
              <a:t> </a:t>
            </a:r>
            <a:r>
              <a:rPr lang="en-US" sz="3200" b="1" dirty="0" err="1"/>
              <a:t>chuyện</a:t>
            </a:r>
            <a:r>
              <a:rPr lang="en-US" sz="3200" b="1" dirty="0"/>
              <a:t> </a:t>
            </a:r>
            <a:r>
              <a:rPr lang="en-US" sz="3200" b="1" dirty="0" err="1"/>
              <a:t>gì</a:t>
            </a:r>
            <a:r>
              <a:rPr lang="en-US" sz="3200" b="1" dirty="0"/>
              <a:t>?</a:t>
            </a:r>
            <a:endParaRPr lang="vi-VN" sz="3200" dirty="0">
              <a:solidFill>
                <a:prstClr val="black"/>
              </a:solidFill>
              <a:ea typeface="Arial-Rounded" pitchFamily="34" charset="0"/>
              <a:cs typeface="Arial-Rounded" pitchFamily="34" charset="0"/>
            </a:endParaRPr>
          </a:p>
        </p:txBody>
      </p:sp>
      <p:cxnSp>
        <p:nvCxnSpPr>
          <p:cNvPr id="4" name="Straight Connector 3"/>
          <p:cNvCxnSpPr/>
          <p:nvPr/>
        </p:nvCxnSpPr>
        <p:spPr>
          <a:xfrm>
            <a:off x="5159121" y="179648"/>
            <a:ext cx="30031" cy="65712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793995" y="-228611"/>
            <a:ext cx="2603495" cy="19957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167" tIns="38082" rIns="76167" bIns="38082" rtlCol="0" anchor="ctr"/>
          <a:lstStyle/>
          <a:p>
            <a:r>
              <a:rPr lang="en-US" dirty="0" err="1">
                <a:solidFill>
                  <a:schemeClr val="tx1"/>
                </a:solidFill>
                <a:latin typeface="Arial-Rounded" pitchFamily="34" charset="0"/>
                <a:ea typeface="Arial-Rounded" pitchFamily="34" charset="0"/>
                <a:cs typeface="Arial-Rounded" pitchFamily="34" charset="0"/>
              </a:rPr>
              <a:t>Bài</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giảng</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thiết</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kế</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bởi</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Vũ</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Hồng</a:t>
            </a:r>
            <a:r>
              <a:rPr lang="en-US" dirty="0">
                <a:solidFill>
                  <a:schemeClr val="tx1"/>
                </a:solidFill>
                <a:latin typeface="Arial-Rounded" pitchFamily="34" charset="0"/>
                <a:ea typeface="Arial-Rounded" pitchFamily="34" charset="0"/>
                <a:cs typeface="Arial-Rounded" pitchFamily="34" charset="0"/>
              </a:rPr>
              <a:t>.</a:t>
            </a:r>
          </a:p>
          <a:p>
            <a:r>
              <a:rPr lang="en-US" dirty="0">
                <a:solidFill>
                  <a:schemeClr val="tx1"/>
                </a:solidFill>
                <a:latin typeface="Arial-Rounded" pitchFamily="34" charset="0"/>
                <a:ea typeface="Arial-Rounded" pitchFamily="34" charset="0"/>
                <a:cs typeface="Arial-Rounded" pitchFamily="34" charset="0"/>
              </a:rPr>
              <a:t>LH: FB </a:t>
            </a:r>
            <a:r>
              <a:rPr lang="en-US" dirty="0" err="1">
                <a:solidFill>
                  <a:schemeClr val="tx1"/>
                </a:solidFill>
                <a:latin typeface="Arial-Rounded" pitchFamily="34" charset="0"/>
                <a:ea typeface="Arial-Rounded" pitchFamily="34" charset="0"/>
                <a:cs typeface="Arial-Rounded" pitchFamily="34" charset="0"/>
              </a:rPr>
              <a:t>Vũ</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Hồng</a:t>
            </a:r>
            <a:r>
              <a:rPr lang="en-US" dirty="0">
                <a:solidFill>
                  <a:schemeClr val="tx1"/>
                </a:solidFill>
                <a:latin typeface="Arial-Rounded" pitchFamily="34" charset="0"/>
                <a:ea typeface="Arial-Rounded" pitchFamily="34" charset="0"/>
                <a:cs typeface="Arial-Rounded" pitchFamily="34" charset="0"/>
              </a:rPr>
              <a:t> | https://www.facebook.com/vuhong1972/ | hongvu7219@gmail.com</a:t>
            </a:r>
          </a:p>
        </p:txBody>
      </p:sp>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100000" l="8163" r="89796"/>
                    </a14:imgEffect>
                  </a14:imgLayer>
                </a14:imgProps>
              </a:ext>
              <a:ext uri="{28A0092B-C50C-407E-A947-70E740481C1C}">
                <a14:useLocalDpi xmlns:a14="http://schemas.microsoft.com/office/drawing/2010/main" val="0"/>
              </a:ext>
            </a:extLst>
          </a:blip>
          <a:srcRect/>
          <a:stretch>
            <a:fillRect/>
          </a:stretch>
        </p:blipFill>
        <p:spPr bwMode="auto">
          <a:xfrm>
            <a:off x="5107383" y="-87083"/>
            <a:ext cx="796405" cy="82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6"/>
              </a:rPr>
              <a:t>https://www.facebook.com/vuhong1972</a:t>
            </a:r>
            <a:r>
              <a:rPr lang="en-US" sz="2000" dirty="0" smtClean="0">
                <a:latin typeface="Arial-Rounded" pitchFamily="34" charset="0"/>
                <a:ea typeface="Arial-Rounded" pitchFamily="34" charset="0"/>
                <a:cs typeface="Arial-Rounded" pitchFamily="34" charset="0"/>
                <a:hlinkClick r:id="rId6"/>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7"/>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33" name="Picture 3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7730" y="2048256"/>
            <a:ext cx="6211142" cy="1077218"/>
          </a:xfrm>
          <a:prstGeom prst="rect">
            <a:avLst/>
          </a:prstGeom>
          <a:noFill/>
          <a:ln w="38100">
            <a:solidFill>
              <a:srgbClr val="00B050"/>
            </a:solidFill>
            <a:prstDash val="sysDot"/>
          </a:ln>
        </p:spPr>
        <p:txBody>
          <a:bodyPr wrap="square" rtlCol="0">
            <a:spAutoFit/>
          </a:bodyPr>
          <a:lstStyle/>
          <a:p>
            <a:r>
              <a:rPr lang="en-GB" sz="3200" dirty="0" smtClean="0"/>
              <a:t>  </a:t>
            </a:r>
            <a:r>
              <a:rPr lang="en-US" sz="3200" dirty="0" err="1"/>
              <a:t>Các</a:t>
            </a:r>
            <a:r>
              <a:rPr lang="en-US" sz="3200" dirty="0"/>
              <a:t> </a:t>
            </a:r>
            <a:r>
              <a:rPr lang="en-US" sz="3200" dirty="0" err="1"/>
              <a:t>bạn</a:t>
            </a:r>
            <a:r>
              <a:rPr lang="en-US" sz="3200" dirty="0"/>
              <a:t> </a:t>
            </a:r>
            <a:r>
              <a:rPr lang="en-US" sz="3200" dirty="0" err="1"/>
              <a:t>bàn</a:t>
            </a:r>
            <a:r>
              <a:rPr lang="en-US" sz="3200" dirty="0"/>
              <a:t> </a:t>
            </a:r>
            <a:r>
              <a:rPr lang="en-US" sz="3200" dirty="0" err="1"/>
              <a:t>nhau</a:t>
            </a:r>
            <a:r>
              <a:rPr lang="en-US" sz="3200" dirty="0"/>
              <a:t> </a:t>
            </a:r>
            <a:r>
              <a:rPr lang="en-US" sz="3200" dirty="0" err="1"/>
              <a:t>chuyện</a:t>
            </a:r>
            <a:r>
              <a:rPr lang="en-US" sz="3200" dirty="0"/>
              <a:t> </a:t>
            </a:r>
            <a:r>
              <a:rPr lang="en-US" sz="3200" dirty="0" err="1"/>
              <a:t>mua</a:t>
            </a:r>
            <a:r>
              <a:rPr lang="en-US" sz="3200" dirty="0"/>
              <a:t> </a:t>
            </a:r>
            <a:r>
              <a:rPr lang="en-US" sz="3200" dirty="0" err="1"/>
              <a:t>quà</a:t>
            </a:r>
            <a:r>
              <a:rPr lang="en-US" sz="3200" dirty="0"/>
              <a:t> </a:t>
            </a:r>
            <a:r>
              <a:rPr lang="en-US" sz="3200" dirty="0" err="1"/>
              <a:t>đi</a:t>
            </a:r>
            <a:r>
              <a:rPr lang="en-US" sz="3200" dirty="0"/>
              <a:t> </a:t>
            </a:r>
            <a:r>
              <a:rPr lang="en-US" sz="3200" dirty="0" err="1"/>
              <a:t>thăm</a:t>
            </a:r>
            <a:r>
              <a:rPr lang="en-US" sz="3200" dirty="0"/>
              <a:t> </a:t>
            </a:r>
            <a:r>
              <a:rPr lang="en-US" sz="3200" dirty="0" err="1"/>
              <a:t>thỏ</a:t>
            </a:r>
            <a:r>
              <a:rPr lang="en-US" sz="3200" dirty="0"/>
              <a:t> </a:t>
            </a:r>
            <a:r>
              <a:rPr lang="en-US" sz="3200" dirty="0" err="1"/>
              <a:t>nâu</a:t>
            </a:r>
            <a:r>
              <a:rPr lang="en-US" sz="3200" dirty="0" smtClean="0"/>
              <a:t>.</a:t>
            </a:r>
            <a:endParaRPr lang="vi-VN" sz="3200" dirty="0"/>
          </a:p>
        </p:txBody>
      </p:sp>
      <p:sp>
        <p:nvSpPr>
          <p:cNvPr id="12" name="TextBox 11"/>
          <p:cNvSpPr txBox="1"/>
          <p:nvPr/>
        </p:nvSpPr>
        <p:spPr>
          <a:xfrm>
            <a:off x="1075694" y="681598"/>
            <a:ext cx="3520440" cy="584775"/>
          </a:xfrm>
          <a:prstGeom prst="rect">
            <a:avLst/>
          </a:prstGeom>
          <a:noFill/>
        </p:spPr>
        <p:txBody>
          <a:bodyPr wrap="square" rtlCol="0">
            <a:spAutoFit/>
          </a:bodyPr>
          <a:lstStyle/>
          <a:p>
            <a:r>
              <a:rPr lang="en-GB" sz="3200" dirty="0" smtClean="0"/>
              <a:t>    </a:t>
            </a:r>
            <a:r>
              <a:rPr lang="en-US" sz="3200" b="1" dirty="0" err="1"/>
              <a:t>Thăm</a:t>
            </a:r>
            <a:r>
              <a:rPr lang="en-US" sz="3200" b="1" dirty="0"/>
              <a:t> </a:t>
            </a:r>
            <a:r>
              <a:rPr lang="en-US" sz="3200" b="1" dirty="0" err="1"/>
              <a:t>bạn</a:t>
            </a:r>
            <a:r>
              <a:rPr lang="en-US" sz="3200" b="1" dirty="0"/>
              <a:t> </a:t>
            </a:r>
            <a:r>
              <a:rPr lang="en-US" sz="3200" b="1" dirty="0" err="1" smtClean="0"/>
              <a:t>ốm</a:t>
            </a:r>
            <a:endParaRPr lang="en-US" sz="3200" b="1" dirty="0" smtClean="0"/>
          </a:p>
        </p:txBody>
      </p:sp>
      <p:sp>
        <p:nvSpPr>
          <p:cNvPr id="14" name="TextBox 13"/>
          <p:cNvSpPr txBox="1"/>
          <p:nvPr/>
        </p:nvSpPr>
        <p:spPr>
          <a:xfrm>
            <a:off x="1046292" y="1451207"/>
            <a:ext cx="3831336" cy="3970318"/>
          </a:xfrm>
          <a:prstGeom prst="rect">
            <a:avLst/>
          </a:prstGeom>
          <a:noFill/>
        </p:spPr>
        <p:txBody>
          <a:bodyPr wrap="square" rtlCol="0">
            <a:spAutoFit/>
          </a:bodyPr>
          <a:lstStyle/>
          <a:p>
            <a:pPr fontAlgn="t"/>
            <a:r>
              <a:rPr lang="vi-VN" sz="2800" dirty="0"/>
              <a:t>“Gấu tôi mua khế</a:t>
            </a:r>
          </a:p>
          <a:p>
            <a:pPr fontAlgn="t"/>
            <a:r>
              <a:rPr lang="vi-VN" sz="2800" dirty="0"/>
              <a:t>Khế ngọt lại thanh.”</a:t>
            </a:r>
          </a:p>
          <a:p>
            <a:pPr fontAlgn="t"/>
            <a:r>
              <a:rPr lang="vi-VN" sz="2800" dirty="0"/>
              <a:t>“Mèo tôi mua chanh</a:t>
            </a:r>
          </a:p>
          <a:p>
            <a:pPr fontAlgn="t"/>
            <a:r>
              <a:rPr lang="vi-VN" sz="2800" dirty="0"/>
              <a:t>Đánh đường mát ngọt.”</a:t>
            </a:r>
          </a:p>
          <a:p>
            <a:pPr fontAlgn="t"/>
            <a:r>
              <a:rPr lang="vi-VN" sz="2800" dirty="0"/>
              <a:t>Hươu mua sữa bột</a:t>
            </a:r>
          </a:p>
          <a:p>
            <a:pPr fontAlgn="t"/>
            <a:r>
              <a:rPr lang="vi-VN" sz="2800" dirty="0"/>
              <a:t>Nai sữa đậu nành</a:t>
            </a:r>
          </a:p>
          <a:p>
            <a:pPr fontAlgn="t"/>
            <a:r>
              <a:rPr lang="vi-VN" sz="2800" dirty="0"/>
              <a:t>Chúc bạn khoẻ nhanh.</a:t>
            </a:r>
          </a:p>
          <a:p>
            <a:pPr fontAlgn="t"/>
            <a:r>
              <a:rPr lang="vi-VN" sz="2800" dirty="0"/>
              <a:t>Cùng nhau đến lớp.</a:t>
            </a:r>
          </a:p>
          <a:p>
            <a:pPr algn="r" fontAlgn="t"/>
            <a:r>
              <a:rPr lang="vi-VN" sz="2800" dirty="0"/>
              <a:t>(Theo Trần Thị Hương)</a:t>
            </a:r>
          </a:p>
        </p:txBody>
      </p:sp>
    </p:spTree>
    <p:extLst>
      <p:ext uri="{BB962C8B-B14F-4D97-AF65-F5344CB8AC3E}">
        <p14:creationId xmlns:p14="http://schemas.microsoft.com/office/powerpoint/2010/main" val="14401022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7784" y="175791"/>
            <a:ext cx="11457432" cy="954107"/>
          </a:xfrm>
          <a:prstGeom prst="rect">
            <a:avLst/>
          </a:prstGeom>
        </p:spPr>
        <p:txBody>
          <a:bodyPr wrap="square">
            <a:spAutoFit/>
          </a:bodyPr>
          <a:lstStyle/>
          <a:p>
            <a:r>
              <a:rPr lang="en-US" altLang="zh-CN" sz="2800" b="1" dirty="0" smtClean="0">
                <a:solidFill>
                  <a:srgbClr val="008000"/>
                </a:solidFill>
                <a:ea typeface="Arial-Rounded" panose="020B0500000000000000" pitchFamily="34" charset="0"/>
                <a:cs typeface="Arial-Rounded" panose="020B0500000000000000" pitchFamily="34" charset="0"/>
                <a:sym typeface="+mn-lt"/>
              </a:rPr>
              <a:t>3. </a:t>
            </a:r>
            <a:r>
              <a:rPr lang="en-US" sz="2800" dirty="0"/>
              <a:t>c. </a:t>
            </a:r>
            <a:r>
              <a:rPr lang="en-US" sz="2800" dirty="0" err="1"/>
              <a:t>Đóng</a:t>
            </a:r>
            <a:r>
              <a:rPr lang="en-US" sz="2800" dirty="0"/>
              <a:t> </a:t>
            </a:r>
            <a:r>
              <a:rPr lang="en-US" sz="2800" dirty="0" err="1"/>
              <a:t>vai</a:t>
            </a:r>
            <a:r>
              <a:rPr lang="en-US" sz="2800" dirty="0"/>
              <a:t> </a:t>
            </a:r>
            <a:r>
              <a:rPr lang="en-US" sz="2800" dirty="0" err="1"/>
              <a:t>một</a:t>
            </a:r>
            <a:r>
              <a:rPr lang="en-US" sz="2800" dirty="0"/>
              <a:t> </a:t>
            </a:r>
            <a:r>
              <a:rPr lang="en-US" sz="2800" dirty="0" err="1"/>
              <a:t>trong</a:t>
            </a:r>
            <a:r>
              <a:rPr lang="en-US" sz="2800" dirty="0"/>
              <a:t> </a:t>
            </a:r>
            <a:r>
              <a:rPr lang="en-US" sz="2800" dirty="0" err="1"/>
              <a:t>số</a:t>
            </a:r>
            <a:r>
              <a:rPr lang="en-US" sz="2800" dirty="0"/>
              <a:t> </a:t>
            </a:r>
            <a:r>
              <a:rPr lang="en-US" sz="2800" dirty="0" err="1"/>
              <a:t>các</a:t>
            </a:r>
            <a:r>
              <a:rPr lang="en-US" sz="2800" dirty="0"/>
              <a:t> </a:t>
            </a:r>
            <a:r>
              <a:rPr lang="en-US" sz="2800" dirty="0" err="1"/>
              <a:t>bạn</a:t>
            </a:r>
            <a:r>
              <a:rPr lang="en-US" sz="2800" dirty="0"/>
              <a:t> </a:t>
            </a:r>
            <a:r>
              <a:rPr lang="en-US" sz="2800" dirty="0" err="1"/>
              <a:t>đến</a:t>
            </a:r>
            <a:r>
              <a:rPr lang="en-US" sz="2800" dirty="0"/>
              <a:t> </a:t>
            </a:r>
            <a:r>
              <a:rPr lang="en-US" sz="2800" dirty="0" err="1"/>
              <a:t>thăm</a:t>
            </a:r>
            <a:r>
              <a:rPr lang="en-US" sz="2800" dirty="0"/>
              <a:t> </a:t>
            </a:r>
            <a:r>
              <a:rPr lang="en-US" sz="2800" dirty="0" err="1"/>
              <a:t>thỏ</a:t>
            </a:r>
            <a:r>
              <a:rPr lang="en-US" sz="2800" dirty="0"/>
              <a:t> </a:t>
            </a:r>
            <a:r>
              <a:rPr lang="en-US" sz="2800" dirty="0" err="1"/>
              <a:t>nâu</a:t>
            </a:r>
            <a:r>
              <a:rPr lang="en-US" sz="2800" dirty="0"/>
              <a:t>, </a:t>
            </a:r>
            <a:r>
              <a:rPr lang="en-US" sz="2800" dirty="0" err="1"/>
              <a:t>nói</a:t>
            </a:r>
            <a:r>
              <a:rPr lang="en-US" sz="2800" dirty="0"/>
              <a:t> 2 – 3 </a:t>
            </a:r>
            <a:r>
              <a:rPr lang="en-US" sz="2800" dirty="0" err="1"/>
              <a:t>câu</a:t>
            </a:r>
            <a:r>
              <a:rPr lang="en-US" sz="2800" dirty="0"/>
              <a:t> </a:t>
            </a:r>
            <a:r>
              <a:rPr lang="en-US" sz="2800" dirty="0" err="1"/>
              <a:t>thể</a:t>
            </a:r>
            <a:r>
              <a:rPr lang="en-US" sz="2800" dirty="0"/>
              <a:t> </a:t>
            </a:r>
            <a:r>
              <a:rPr lang="en-US" sz="2800" dirty="0" err="1"/>
              <a:t>hiện</a:t>
            </a:r>
            <a:r>
              <a:rPr lang="en-US" sz="2800" dirty="0"/>
              <a:t> </a:t>
            </a:r>
            <a:r>
              <a:rPr lang="en-US" sz="2800" dirty="0" err="1"/>
              <a:t>sự</a:t>
            </a:r>
            <a:r>
              <a:rPr lang="en-US" sz="2800" dirty="0"/>
              <a:t> </a:t>
            </a:r>
            <a:r>
              <a:rPr lang="en-US" sz="2800" dirty="0" err="1"/>
              <a:t>quan</a:t>
            </a:r>
            <a:r>
              <a:rPr lang="en-US" sz="2800" dirty="0"/>
              <a:t> </a:t>
            </a:r>
            <a:r>
              <a:rPr lang="en-US" sz="2800" dirty="0" err="1"/>
              <a:t>tâm</a:t>
            </a:r>
            <a:r>
              <a:rPr lang="en-US" sz="2800" dirty="0"/>
              <a:t>, </a:t>
            </a:r>
            <a:r>
              <a:rPr lang="en-US" sz="2800" dirty="0" err="1"/>
              <a:t>mong</a:t>
            </a:r>
            <a:r>
              <a:rPr lang="en-US" sz="2800" dirty="0"/>
              <a:t> </a:t>
            </a:r>
            <a:r>
              <a:rPr lang="en-US" sz="2800" dirty="0" err="1"/>
              <a:t>muốn</a:t>
            </a:r>
            <a:r>
              <a:rPr lang="en-US" sz="2800" dirty="0"/>
              <a:t> </a:t>
            </a:r>
            <a:r>
              <a:rPr lang="en-US" sz="2800" dirty="0" err="1"/>
              <a:t>của</a:t>
            </a:r>
            <a:r>
              <a:rPr lang="en-US" sz="2800" dirty="0"/>
              <a:t> </a:t>
            </a:r>
            <a:r>
              <a:rPr lang="en-US" sz="2800" dirty="0" err="1"/>
              <a:t>mình</a:t>
            </a:r>
            <a:r>
              <a:rPr lang="en-US" sz="2800" dirty="0"/>
              <a:t> </a:t>
            </a:r>
            <a:r>
              <a:rPr lang="en-US" sz="2800" dirty="0" err="1"/>
              <a:t>và</a:t>
            </a:r>
            <a:r>
              <a:rPr lang="en-US" sz="2800" dirty="0"/>
              <a:t> </a:t>
            </a:r>
            <a:r>
              <a:rPr lang="en-US" sz="2800" dirty="0" err="1"/>
              <a:t>các</a:t>
            </a:r>
            <a:r>
              <a:rPr lang="en-US" sz="2800" dirty="0"/>
              <a:t> </a:t>
            </a:r>
            <a:r>
              <a:rPr lang="en-US" sz="2800" dirty="0" err="1"/>
              <a:t>bạn</a:t>
            </a:r>
            <a:r>
              <a:rPr lang="en-US" sz="2800" dirty="0"/>
              <a:t> </a:t>
            </a:r>
            <a:r>
              <a:rPr lang="en-US" sz="2800" dirty="0" err="1"/>
              <a:t>đối</a:t>
            </a:r>
            <a:r>
              <a:rPr lang="en-US" sz="2800" dirty="0"/>
              <a:t> </a:t>
            </a:r>
            <a:r>
              <a:rPr lang="en-US" sz="2800" dirty="0" err="1"/>
              <a:t>với</a:t>
            </a:r>
            <a:r>
              <a:rPr lang="en-US" sz="2800" dirty="0"/>
              <a:t> </a:t>
            </a:r>
            <a:r>
              <a:rPr lang="en-US" sz="2800" dirty="0" err="1"/>
              <a:t>thỏ</a:t>
            </a:r>
            <a:r>
              <a:rPr lang="en-US" sz="2800" dirty="0"/>
              <a:t> </a:t>
            </a:r>
            <a:r>
              <a:rPr lang="en-US" sz="2800" dirty="0" err="1"/>
              <a:t>nâu</a:t>
            </a:r>
            <a:r>
              <a:rPr lang="en-US" sz="2800" dirty="0" smtClean="0"/>
              <a:t>.</a:t>
            </a:r>
            <a:endParaRPr lang="en-US" sz="2800" dirty="0"/>
          </a:p>
        </p:txBody>
      </p:sp>
      <p:sp>
        <p:nvSpPr>
          <p:cNvPr id="10" name="Rectangle 9"/>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2"/>
              </a:rPr>
              <a:t>https://www.facebook.com/vuhong1972</a:t>
            </a:r>
            <a:r>
              <a:rPr lang="en-US" sz="2000" dirty="0" smtClean="0">
                <a:latin typeface="Arial-Rounded" pitchFamily="34" charset="0"/>
                <a:ea typeface="Arial-Rounded" pitchFamily="34" charset="0"/>
                <a:cs typeface="Arial-Rounded" pitchFamily="34" charset="0"/>
                <a:hlinkClick r:id="rId2"/>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3"/>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xmlns="" id="{94EBFB0F-1950-40C9-B7BE-992FC6E40D3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47042" y="614828"/>
            <a:ext cx="7745080" cy="6166295"/>
          </a:xfrm>
          <a:prstGeom prst="rect">
            <a:avLst/>
          </a:prstGeom>
        </p:spPr>
      </p:pic>
      <p:sp>
        <p:nvSpPr>
          <p:cNvPr id="9" name="Speech Bubble: Oval 4">
            <a:extLst>
              <a:ext uri="{FF2B5EF4-FFF2-40B4-BE49-F238E27FC236}">
                <a16:creationId xmlns:a16="http://schemas.microsoft.com/office/drawing/2014/main" xmlns="" id="{395C91EF-8342-49D5-986A-68E43D54DF2D}"/>
              </a:ext>
            </a:extLst>
          </p:cNvPr>
          <p:cNvSpPr/>
          <p:nvPr/>
        </p:nvSpPr>
        <p:spPr>
          <a:xfrm>
            <a:off x="4742618" y="1210020"/>
            <a:ext cx="3585449" cy="2221842"/>
          </a:xfrm>
          <a:prstGeom prst="wedgeEllipseCallout">
            <a:avLst>
              <a:gd name="adj1" fmla="val 33404"/>
              <a:gd name="adj2" fmla="val 71936"/>
            </a:avLst>
          </a:prstGeom>
          <a:solidFill>
            <a:schemeClr val="accent6">
              <a:lumMod val="40000"/>
              <a:lumOff val="60000"/>
            </a:schemeClr>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70C0"/>
                </a:solidFill>
              </a:rPr>
              <a:t>Thỏ nâu </a:t>
            </a:r>
            <a:r>
              <a:rPr lang="vi-VN" sz="2400" dirty="0" smtClean="0">
                <a:solidFill>
                  <a:srgbClr val="0070C0"/>
                </a:solidFill>
              </a:rPr>
              <a:t>ơi</a:t>
            </a:r>
            <a:r>
              <a:rPr lang="en-GB" sz="2400" dirty="0" smtClean="0">
                <a:solidFill>
                  <a:srgbClr val="0070C0"/>
                </a:solidFill>
              </a:rPr>
              <a:t>! </a:t>
            </a:r>
            <a:r>
              <a:rPr lang="en-GB" sz="2400" dirty="0" err="1" smtClean="0">
                <a:solidFill>
                  <a:srgbClr val="0070C0"/>
                </a:solidFill>
              </a:rPr>
              <a:t>Bọn</a:t>
            </a:r>
            <a:r>
              <a:rPr lang="en-GB" sz="2400" dirty="0" smtClean="0">
                <a:solidFill>
                  <a:srgbClr val="0070C0"/>
                </a:solidFill>
              </a:rPr>
              <a:t> </a:t>
            </a:r>
            <a:r>
              <a:rPr lang="en-GB" sz="2400" dirty="0" err="1" smtClean="0">
                <a:solidFill>
                  <a:srgbClr val="0070C0"/>
                </a:solidFill>
              </a:rPr>
              <a:t>mình</a:t>
            </a:r>
            <a:r>
              <a:rPr lang="en-GB" sz="2400" dirty="0" smtClean="0">
                <a:solidFill>
                  <a:srgbClr val="0070C0"/>
                </a:solidFill>
              </a:rPr>
              <a:t> </a:t>
            </a:r>
            <a:r>
              <a:rPr lang="en-GB" sz="2400" dirty="0" err="1" smtClean="0">
                <a:solidFill>
                  <a:srgbClr val="0070C0"/>
                </a:solidFill>
              </a:rPr>
              <a:t>đến</a:t>
            </a:r>
            <a:r>
              <a:rPr lang="en-GB" sz="2400" dirty="0" smtClean="0">
                <a:solidFill>
                  <a:srgbClr val="0070C0"/>
                </a:solidFill>
              </a:rPr>
              <a:t> </a:t>
            </a:r>
            <a:r>
              <a:rPr lang="en-GB" sz="2400" dirty="0" err="1" smtClean="0">
                <a:solidFill>
                  <a:srgbClr val="0070C0"/>
                </a:solidFill>
              </a:rPr>
              <a:t>thăm</a:t>
            </a:r>
            <a:r>
              <a:rPr lang="en-GB" sz="2400" dirty="0" smtClean="0">
                <a:solidFill>
                  <a:srgbClr val="0070C0"/>
                </a:solidFill>
              </a:rPr>
              <a:t> </a:t>
            </a:r>
            <a:r>
              <a:rPr lang="en-GB" sz="2400" dirty="0" err="1" smtClean="0">
                <a:solidFill>
                  <a:srgbClr val="0070C0"/>
                </a:solidFill>
              </a:rPr>
              <a:t>cậu</a:t>
            </a:r>
            <a:r>
              <a:rPr lang="en-GB" sz="2400" dirty="0" smtClean="0">
                <a:solidFill>
                  <a:srgbClr val="0070C0"/>
                </a:solidFill>
              </a:rPr>
              <a:t> </a:t>
            </a:r>
            <a:r>
              <a:rPr lang="en-GB" sz="2400" dirty="0" err="1" smtClean="0">
                <a:solidFill>
                  <a:srgbClr val="0070C0"/>
                </a:solidFill>
              </a:rPr>
              <a:t>này</a:t>
            </a:r>
            <a:r>
              <a:rPr lang="en-GB" sz="2400" dirty="0" smtClean="0">
                <a:solidFill>
                  <a:srgbClr val="0070C0"/>
                </a:solidFill>
              </a:rPr>
              <a:t>. </a:t>
            </a:r>
            <a:r>
              <a:rPr lang="en-GB" sz="2400" dirty="0" err="1" smtClean="0">
                <a:solidFill>
                  <a:srgbClr val="0070C0"/>
                </a:solidFill>
              </a:rPr>
              <a:t>Cậu</a:t>
            </a:r>
            <a:r>
              <a:rPr lang="en-GB" sz="2400" dirty="0" smtClean="0">
                <a:solidFill>
                  <a:srgbClr val="0070C0"/>
                </a:solidFill>
              </a:rPr>
              <a:t> </a:t>
            </a:r>
            <a:r>
              <a:rPr lang="en-GB" sz="2400" dirty="0" err="1" smtClean="0">
                <a:solidFill>
                  <a:srgbClr val="0070C0"/>
                </a:solidFill>
              </a:rPr>
              <a:t>mau</a:t>
            </a:r>
            <a:r>
              <a:rPr lang="en-GB" sz="2400" dirty="0" smtClean="0">
                <a:solidFill>
                  <a:srgbClr val="0070C0"/>
                </a:solidFill>
              </a:rPr>
              <a:t> </a:t>
            </a:r>
            <a:r>
              <a:rPr lang="en-GB" sz="2400" dirty="0" err="1" smtClean="0">
                <a:solidFill>
                  <a:srgbClr val="0070C0"/>
                </a:solidFill>
              </a:rPr>
              <a:t>khỏe</a:t>
            </a:r>
            <a:r>
              <a:rPr lang="en-GB" sz="2400" dirty="0" smtClean="0">
                <a:solidFill>
                  <a:srgbClr val="0070C0"/>
                </a:solidFill>
              </a:rPr>
              <a:t> </a:t>
            </a:r>
            <a:r>
              <a:rPr lang="en-GB" sz="2400" dirty="0" err="1" smtClean="0">
                <a:solidFill>
                  <a:srgbClr val="0070C0"/>
                </a:solidFill>
              </a:rPr>
              <a:t>nhé</a:t>
            </a:r>
            <a:r>
              <a:rPr lang="en-GB" sz="2400" dirty="0" smtClean="0">
                <a:solidFill>
                  <a:srgbClr val="0070C0"/>
                </a:solidFill>
              </a:rPr>
              <a:t>! </a:t>
            </a:r>
            <a:r>
              <a:rPr lang="en-GB" sz="2400" dirty="0" err="1" smtClean="0">
                <a:solidFill>
                  <a:srgbClr val="0070C0"/>
                </a:solidFill>
              </a:rPr>
              <a:t>Cả</a:t>
            </a:r>
            <a:r>
              <a:rPr lang="en-GB" sz="2400" dirty="0" smtClean="0">
                <a:solidFill>
                  <a:srgbClr val="0070C0"/>
                </a:solidFill>
              </a:rPr>
              <a:t> </a:t>
            </a:r>
            <a:r>
              <a:rPr lang="en-GB" sz="2400" dirty="0" err="1" smtClean="0">
                <a:solidFill>
                  <a:srgbClr val="0070C0"/>
                </a:solidFill>
              </a:rPr>
              <a:t>lớp</a:t>
            </a:r>
            <a:r>
              <a:rPr lang="en-GB" sz="2400" dirty="0" smtClean="0">
                <a:solidFill>
                  <a:srgbClr val="0070C0"/>
                </a:solidFill>
              </a:rPr>
              <a:t> </a:t>
            </a:r>
            <a:r>
              <a:rPr lang="en-GB" sz="2400" dirty="0" err="1" smtClean="0">
                <a:solidFill>
                  <a:srgbClr val="0070C0"/>
                </a:solidFill>
              </a:rPr>
              <a:t>đều</a:t>
            </a:r>
            <a:r>
              <a:rPr lang="en-GB" sz="2400" dirty="0" smtClean="0">
                <a:solidFill>
                  <a:srgbClr val="0070C0"/>
                </a:solidFill>
              </a:rPr>
              <a:t> </a:t>
            </a:r>
            <a:r>
              <a:rPr lang="en-GB" sz="2400" dirty="0" err="1" smtClean="0">
                <a:solidFill>
                  <a:srgbClr val="0070C0"/>
                </a:solidFill>
              </a:rPr>
              <a:t>rất</a:t>
            </a:r>
            <a:r>
              <a:rPr lang="en-GB" sz="2400" dirty="0" smtClean="0">
                <a:solidFill>
                  <a:srgbClr val="0070C0"/>
                </a:solidFill>
              </a:rPr>
              <a:t> </a:t>
            </a:r>
            <a:r>
              <a:rPr lang="en-GB" sz="2400" dirty="0" err="1" smtClean="0">
                <a:solidFill>
                  <a:srgbClr val="0070C0"/>
                </a:solidFill>
              </a:rPr>
              <a:t>nhớ</a:t>
            </a:r>
            <a:r>
              <a:rPr lang="en-GB" sz="2400" dirty="0" smtClean="0">
                <a:solidFill>
                  <a:srgbClr val="0070C0"/>
                </a:solidFill>
              </a:rPr>
              <a:t> </a:t>
            </a:r>
            <a:r>
              <a:rPr lang="en-GB" sz="2400" dirty="0" err="1" smtClean="0">
                <a:solidFill>
                  <a:srgbClr val="0070C0"/>
                </a:solidFill>
              </a:rPr>
              <a:t>cậu</a:t>
            </a:r>
            <a:r>
              <a:rPr lang="vi-VN" sz="2400" dirty="0" smtClean="0">
                <a:solidFill>
                  <a:srgbClr val="0070C0"/>
                </a:solidFill>
              </a:rPr>
              <a:t>!</a:t>
            </a:r>
            <a:endParaRPr lang="vi-VN" sz="2400" dirty="0">
              <a:solidFill>
                <a:srgbClr val="0070C0"/>
              </a:solidFill>
            </a:endParaRPr>
          </a:p>
        </p:txBody>
      </p:sp>
      <p:sp>
        <p:nvSpPr>
          <p:cNvPr id="13" name="Speech Bubble: Oval 5">
            <a:extLst>
              <a:ext uri="{FF2B5EF4-FFF2-40B4-BE49-F238E27FC236}">
                <a16:creationId xmlns:a16="http://schemas.microsoft.com/office/drawing/2014/main" xmlns="" id="{B8A0B99D-1A23-4436-B376-37C3CBF05FBF}"/>
              </a:ext>
            </a:extLst>
          </p:cNvPr>
          <p:cNvSpPr/>
          <p:nvPr/>
        </p:nvSpPr>
        <p:spPr>
          <a:xfrm>
            <a:off x="901554" y="1574942"/>
            <a:ext cx="3109845" cy="1856920"/>
          </a:xfrm>
          <a:prstGeom prst="wedgeEllipseCallout">
            <a:avLst>
              <a:gd name="adj1" fmla="val 51252"/>
              <a:gd name="adj2" fmla="val 73221"/>
            </a:avLst>
          </a:prstGeom>
          <a:solidFill>
            <a:schemeClr val="accent6">
              <a:lumMod val="40000"/>
              <a:lumOff val="60000"/>
            </a:schemeClr>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70C0"/>
                </a:solidFill>
              </a:rPr>
              <a:t>Chúng tớ mua ít quà cho cậu ăn mau khỏe </a:t>
            </a:r>
            <a:r>
              <a:rPr lang="en-GB" sz="2400" dirty="0" err="1" smtClean="0">
                <a:solidFill>
                  <a:srgbClr val="0070C0"/>
                </a:solidFill>
              </a:rPr>
              <a:t>nhé</a:t>
            </a:r>
            <a:r>
              <a:rPr lang="vi-VN" sz="2400" dirty="0" smtClean="0">
                <a:solidFill>
                  <a:srgbClr val="0070C0"/>
                </a:solidFill>
              </a:rPr>
              <a:t>!</a:t>
            </a:r>
            <a:endParaRPr lang="vi-VN" sz="2400" dirty="0">
              <a:solidFill>
                <a:srgbClr val="0070C0"/>
              </a:solidFill>
            </a:endParaRPr>
          </a:p>
        </p:txBody>
      </p:sp>
      <p:sp>
        <p:nvSpPr>
          <p:cNvPr id="14" name="Speech Bubble: Oval 6">
            <a:extLst>
              <a:ext uri="{FF2B5EF4-FFF2-40B4-BE49-F238E27FC236}">
                <a16:creationId xmlns:a16="http://schemas.microsoft.com/office/drawing/2014/main" xmlns="" id="{83C58573-7253-487B-BBDE-87A0514D299B}"/>
              </a:ext>
            </a:extLst>
          </p:cNvPr>
          <p:cNvSpPr/>
          <p:nvPr/>
        </p:nvSpPr>
        <p:spPr>
          <a:xfrm>
            <a:off x="9805060" y="992091"/>
            <a:ext cx="2109293" cy="2657700"/>
          </a:xfrm>
          <a:prstGeom prst="wedgeEllipseCallout">
            <a:avLst>
              <a:gd name="adj1" fmla="val -7984"/>
              <a:gd name="adj2" fmla="val 66287"/>
            </a:avLst>
          </a:prstGeom>
          <a:solidFill>
            <a:schemeClr val="accent6">
              <a:lumMod val="40000"/>
              <a:lumOff val="60000"/>
            </a:schemeClr>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70C0"/>
                </a:solidFill>
              </a:rPr>
              <a:t>Thầy cô và các bạn đều đang nhớ cậu lắm đấy!</a:t>
            </a:r>
          </a:p>
        </p:txBody>
      </p:sp>
      <p:sp>
        <p:nvSpPr>
          <p:cNvPr id="15" name="Speech Bubble: Oval 7">
            <a:extLst>
              <a:ext uri="{FF2B5EF4-FFF2-40B4-BE49-F238E27FC236}">
                <a16:creationId xmlns:a16="http://schemas.microsoft.com/office/drawing/2014/main" xmlns="" id="{3C628685-BFBE-40DE-ABFD-358E3CD6FCA1}"/>
              </a:ext>
            </a:extLst>
          </p:cNvPr>
          <p:cNvSpPr/>
          <p:nvPr/>
        </p:nvSpPr>
        <p:spPr>
          <a:xfrm>
            <a:off x="621792" y="3876906"/>
            <a:ext cx="3350460" cy="2297069"/>
          </a:xfrm>
          <a:prstGeom prst="wedgeEllipseCallout">
            <a:avLst>
              <a:gd name="adj1" fmla="val 85664"/>
              <a:gd name="adj2" fmla="val -2400"/>
            </a:avLst>
          </a:prstGeom>
          <a:solidFill>
            <a:schemeClr val="accent6">
              <a:lumMod val="40000"/>
              <a:lumOff val="60000"/>
            </a:schemeClr>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70C0"/>
                </a:solidFill>
              </a:rPr>
              <a:t>Tớ đã làm bài đầy đủ để khi nào cậu đi học cho cậu mượn mà làm bù nè!</a:t>
            </a:r>
          </a:p>
        </p:txBody>
      </p:sp>
    </p:spTree>
    <p:extLst>
      <p:ext uri="{BB962C8B-B14F-4D97-AF65-F5344CB8AC3E}">
        <p14:creationId xmlns:p14="http://schemas.microsoft.com/office/powerpoint/2010/main" val="3125521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92" t="31348" r="5284" b="30553"/>
          <a:stretch/>
        </p:blipFill>
        <p:spPr>
          <a:xfrm>
            <a:off x="792552" y="1325880"/>
            <a:ext cx="9128688" cy="5239512"/>
          </a:xfrm>
          <a:prstGeom prst="rect">
            <a:avLst/>
          </a:prstGeom>
        </p:spPr>
      </p:pic>
      <p:sp>
        <p:nvSpPr>
          <p:cNvPr id="4" name="Rectangle 3"/>
          <p:cNvSpPr/>
          <p:nvPr/>
        </p:nvSpPr>
        <p:spPr>
          <a:xfrm>
            <a:off x="532030" y="271839"/>
            <a:ext cx="11391746" cy="1384995"/>
          </a:xfrm>
          <a:prstGeom prst="rect">
            <a:avLst/>
          </a:prstGeom>
        </p:spPr>
        <p:txBody>
          <a:bodyPr wrap="square">
            <a:spAutoFit/>
          </a:bodyPr>
          <a:lstStyle/>
          <a:p>
            <a:r>
              <a:rPr lang="en-US" altLang="zh-CN" sz="2800" b="1" dirty="0" smtClean="0">
                <a:solidFill>
                  <a:srgbClr val="008000"/>
                </a:solidFill>
                <a:ea typeface="Arial-Rounded" panose="020B0500000000000000" pitchFamily="34" charset="0"/>
                <a:cs typeface="Arial-Rounded" panose="020B0500000000000000" pitchFamily="34" charset="0"/>
                <a:sym typeface="+mn-lt"/>
              </a:rPr>
              <a:t>3. </a:t>
            </a:r>
            <a:r>
              <a:rPr lang="vi-VN" sz="2800" dirty="0"/>
              <a:t>d. Tưởng tượng em là bạn cùng lớp với thỏ nâu. Vì có việc bận, em không đến thăm thỏ nâu được. Hãy viết lời an ủi, động viên thỏ nâu và nhờ các bạn chuyển giúp</a:t>
            </a:r>
            <a:r>
              <a:rPr lang="vi-VN" sz="2800" dirty="0" smtClean="0"/>
              <a:t>.</a:t>
            </a:r>
            <a:endParaRPr lang="en-US" sz="2800" dirty="0"/>
          </a:p>
        </p:txBody>
      </p:sp>
      <p:sp>
        <p:nvSpPr>
          <p:cNvPr id="10" name="Rectangle 9"/>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3"/>
              </a:rPr>
              <a:t>https://www.facebook.com/vuhong1972</a:t>
            </a:r>
            <a:r>
              <a:rPr lang="en-US" sz="2000" dirty="0" smtClean="0">
                <a:latin typeface="Arial-Rounded" pitchFamily="34" charset="0"/>
                <a:ea typeface="Arial-Rounded" pitchFamily="34" charset="0"/>
                <a:cs typeface="Arial-Rounded" pitchFamily="34" charset="0"/>
                <a:hlinkClick r:id="rId3"/>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4"/>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19656" y="2813205"/>
            <a:ext cx="7050024" cy="3108543"/>
          </a:xfrm>
          <a:prstGeom prst="rect">
            <a:avLst/>
          </a:prstGeom>
          <a:noFill/>
        </p:spPr>
        <p:txBody>
          <a:bodyPr wrap="square" rtlCol="0">
            <a:spAutoFit/>
          </a:bodyPr>
          <a:lstStyle/>
          <a:p>
            <a:r>
              <a:rPr lang="en-GB" sz="2800" dirty="0" smtClean="0"/>
              <a:t>    </a:t>
            </a:r>
            <a:r>
              <a:rPr lang="vi-VN" sz="2800" dirty="0" smtClean="0"/>
              <a:t>Thỏ </a:t>
            </a:r>
            <a:r>
              <a:rPr lang="vi-VN" sz="2800" dirty="0"/>
              <a:t>nâu yêu quý,</a:t>
            </a:r>
          </a:p>
          <a:p>
            <a:r>
              <a:rPr lang="en-GB" sz="2800" dirty="0" smtClean="0"/>
              <a:t>    </a:t>
            </a:r>
            <a:r>
              <a:rPr lang="vi-VN" sz="2800" dirty="0" smtClean="0"/>
              <a:t>Chiều </a:t>
            </a:r>
            <a:r>
              <a:rPr lang="vi-VN" sz="2800" dirty="0"/>
              <a:t>nay, nhà tớ có việc nên không thể đến thăm cậu được. Cậu hãy uống thuốc, ăn uống đầy đủ cho chóng khỏe nhé! Tớ và mọi người đều rất nhớ cậu!</a:t>
            </a:r>
          </a:p>
          <a:p>
            <a:r>
              <a:rPr lang="en-GB" sz="2800" dirty="0" smtClean="0"/>
              <a:t>                                      </a:t>
            </a:r>
            <a:r>
              <a:rPr lang="vi-VN" sz="2800" dirty="0" smtClean="0"/>
              <a:t>Bạn </a:t>
            </a:r>
            <a:r>
              <a:rPr lang="vi-VN" sz="2800" dirty="0"/>
              <a:t>của cậu</a:t>
            </a:r>
          </a:p>
          <a:p>
            <a:r>
              <a:rPr lang="en-GB" sz="2800" dirty="0" smtClean="0"/>
              <a:t>                                         </a:t>
            </a:r>
            <a:r>
              <a:rPr lang="vi-VN" sz="2800" dirty="0" smtClean="0"/>
              <a:t>Thỏ trắng</a:t>
            </a:r>
            <a:endParaRPr lang="vi-VN" sz="2800" dirty="0"/>
          </a:p>
        </p:txBody>
      </p:sp>
    </p:spTree>
    <p:extLst>
      <p:ext uri="{BB962C8B-B14F-4D97-AF65-F5344CB8AC3E}">
        <p14:creationId xmlns:p14="http://schemas.microsoft.com/office/powerpoint/2010/main" val="16372166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32419" y="3052905"/>
            <a:ext cx="6837708" cy="3608862"/>
          </a:xfrm>
          <a:prstGeom prst="rect">
            <a:avLst/>
          </a:prstGeom>
        </p:spPr>
      </p:pic>
      <p:sp>
        <p:nvSpPr>
          <p:cNvPr id="4" name="TextBox 3"/>
          <p:cNvSpPr txBox="1"/>
          <p:nvPr/>
        </p:nvSpPr>
        <p:spPr>
          <a:xfrm>
            <a:off x="636233" y="244721"/>
            <a:ext cx="8046128" cy="3539430"/>
          </a:xfrm>
          <a:prstGeom prst="rect">
            <a:avLst/>
          </a:prstGeom>
          <a:noFill/>
        </p:spPr>
        <p:txBody>
          <a:bodyPr wrap="square" rtlCol="0">
            <a:spAutoFit/>
          </a:bodyPr>
          <a:lstStyle/>
          <a:p>
            <a:r>
              <a:rPr lang="en-GB" sz="2800" b="1" dirty="0" smtClean="0"/>
              <a:t>4. </a:t>
            </a:r>
            <a:r>
              <a:rPr lang="vi-VN" sz="2800" b="1" dirty="0" smtClean="0"/>
              <a:t>Quan </a:t>
            </a:r>
            <a:r>
              <a:rPr lang="vi-VN" sz="2800" b="1" dirty="0"/>
              <a:t>sát tranh, tìm từ ngữ:</a:t>
            </a:r>
            <a:endParaRPr lang="vi-VN" sz="2800" dirty="0"/>
          </a:p>
          <a:p>
            <a:r>
              <a:rPr lang="vi-VN" sz="2800" dirty="0"/>
              <a:t>a. Chỉ sự vật (người, đồ vật, con vật, cây cối)</a:t>
            </a:r>
          </a:p>
          <a:p>
            <a:r>
              <a:rPr lang="vi-VN" sz="2800" b="1" dirty="0"/>
              <a:t>M:</a:t>
            </a:r>
            <a:r>
              <a:rPr lang="vi-VN" sz="2800" dirty="0"/>
              <a:t> trẻ em</a:t>
            </a:r>
          </a:p>
          <a:p>
            <a:r>
              <a:rPr lang="vi-VN" sz="2800" dirty="0"/>
              <a:t>b. Chỉ đặc điểm</a:t>
            </a:r>
          </a:p>
          <a:p>
            <a:r>
              <a:rPr lang="vi-VN" sz="2800" b="1" dirty="0"/>
              <a:t>M: </a:t>
            </a:r>
            <a:r>
              <a:rPr lang="vi-VN" sz="2800" dirty="0"/>
              <a:t>tươi vui</a:t>
            </a:r>
          </a:p>
          <a:p>
            <a:r>
              <a:rPr lang="vi-VN" sz="2800" dirty="0"/>
              <a:t>c. Chỉ hoạt động</a:t>
            </a:r>
          </a:p>
          <a:p>
            <a:r>
              <a:rPr lang="vi-VN" sz="2800" b="1" dirty="0"/>
              <a:t>M:</a:t>
            </a:r>
            <a:r>
              <a:rPr lang="vi-VN" sz="2800" dirty="0"/>
              <a:t> chạy nhảy</a:t>
            </a:r>
          </a:p>
          <a:p>
            <a:endParaRPr lang="en-US" sz="2800" dirty="0"/>
          </a:p>
        </p:txBody>
      </p:sp>
      <p:sp>
        <p:nvSpPr>
          <p:cNvPr id="7" name="TextBox 6"/>
          <p:cNvSpPr txBox="1"/>
          <p:nvPr/>
        </p:nvSpPr>
        <p:spPr>
          <a:xfrm>
            <a:off x="2210539" y="1114561"/>
            <a:ext cx="9428086" cy="523220"/>
          </a:xfrm>
          <a:prstGeom prst="rect">
            <a:avLst/>
          </a:prstGeom>
          <a:noFill/>
        </p:spPr>
        <p:txBody>
          <a:bodyPr wrap="square" rtlCol="0">
            <a:spAutoFit/>
          </a:bodyPr>
          <a:lstStyle/>
          <a:p>
            <a:r>
              <a:rPr lang="en-US" sz="2800" dirty="0" err="1" smtClean="0">
                <a:solidFill>
                  <a:srgbClr val="FF0000"/>
                </a:solidFill>
              </a:rPr>
              <a:t>ông</a:t>
            </a:r>
            <a:r>
              <a:rPr lang="en-US" sz="2800" dirty="0" smtClean="0">
                <a:solidFill>
                  <a:srgbClr val="FF0000"/>
                </a:solidFill>
              </a:rPr>
              <a:t> </a:t>
            </a:r>
            <a:r>
              <a:rPr lang="en-US" sz="2800" dirty="0" err="1">
                <a:solidFill>
                  <a:srgbClr val="FF0000"/>
                </a:solidFill>
              </a:rPr>
              <a:t>cụ</a:t>
            </a:r>
            <a:r>
              <a:rPr lang="en-US" sz="2800" dirty="0">
                <a:solidFill>
                  <a:srgbClr val="FF0000"/>
                </a:solidFill>
              </a:rPr>
              <a:t>, </a:t>
            </a:r>
            <a:r>
              <a:rPr lang="en-US" sz="2800" dirty="0" err="1">
                <a:solidFill>
                  <a:srgbClr val="FF0000"/>
                </a:solidFill>
              </a:rPr>
              <a:t>quả</a:t>
            </a:r>
            <a:r>
              <a:rPr lang="en-US" sz="2800" dirty="0">
                <a:solidFill>
                  <a:srgbClr val="FF0000"/>
                </a:solidFill>
              </a:rPr>
              <a:t> </a:t>
            </a:r>
            <a:r>
              <a:rPr lang="en-US" sz="2800" dirty="0" err="1">
                <a:solidFill>
                  <a:srgbClr val="FF0000"/>
                </a:solidFill>
              </a:rPr>
              <a:t>bóng</a:t>
            </a:r>
            <a:r>
              <a:rPr lang="en-US" sz="2800" dirty="0">
                <a:solidFill>
                  <a:srgbClr val="FF0000"/>
                </a:solidFill>
              </a:rPr>
              <a:t>, </a:t>
            </a:r>
            <a:r>
              <a:rPr lang="en-US" sz="2800" dirty="0" err="1">
                <a:solidFill>
                  <a:srgbClr val="FF0000"/>
                </a:solidFill>
              </a:rPr>
              <a:t>cây</a:t>
            </a:r>
            <a:r>
              <a:rPr lang="en-US" sz="2800" dirty="0">
                <a:solidFill>
                  <a:srgbClr val="FF0000"/>
                </a:solidFill>
              </a:rPr>
              <a:t>, </a:t>
            </a:r>
            <a:r>
              <a:rPr lang="en-US" sz="2800" dirty="0" err="1">
                <a:solidFill>
                  <a:srgbClr val="FF0000"/>
                </a:solidFill>
              </a:rPr>
              <a:t>tổ</a:t>
            </a:r>
            <a:r>
              <a:rPr lang="en-US" sz="2800" dirty="0">
                <a:solidFill>
                  <a:srgbClr val="FF0000"/>
                </a:solidFill>
              </a:rPr>
              <a:t> </a:t>
            </a:r>
            <a:r>
              <a:rPr lang="en-US" sz="2800" dirty="0" err="1">
                <a:solidFill>
                  <a:srgbClr val="FF0000"/>
                </a:solidFill>
              </a:rPr>
              <a:t>chim</a:t>
            </a:r>
            <a:r>
              <a:rPr lang="en-US" sz="2800" dirty="0">
                <a:solidFill>
                  <a:srgbClr val="FF0000"/>
                </a:solidFill>
              </a:rPr>
              <a:t>, con </a:t>
            </a:r>
            <a:r>
              <a:rPr lang="en-US" sz="2800" dirty="0" err="1">
                <a:solidFill>
                  <a:srgbClr val="FF0000"/>
                </a:solidFill>
              </a:rPr>
              <a:t>ong</a:t>
            </a:r>
            <a:r>
              <a:rPr lang="en-US" sz="2800" dirty="0">
                <a:solidFill>
                  <a:srgbClr val="FF0000"/>
                </a:solidFill>
              </a:rPr>
              <a:t>, </a:t>
            </a:r>
            <a:r>
              <a:rPr lang="en-US" sz="2800" dirty="0" err="1">
                <a:solidFill>
                  <a:srgbClr val="FF0000"/>
                </a:solidFill>
              </a:rPr>
              <a:t>bồn</a:t>
            </a:r>
            <a:r>
              <a:rPr lang="en-US" sz="2800" dirty="0">
                <a:solidFill>
                  <a:srgbClr val="FF0000"/>
                </a:solidFill>
              </a:rPr>
              <a:t> </a:t>
            </a:r>
            <a:r>
              <a:rPr lang="en-US" sz="2800" dirty="0" err="1">
                <a:solidFill>
                  <a:srgbClr val="FF0000"/>
                </a:solidFill>
              </a:rPr>
              <a:t>hoa</a:t>
            </a:r>
            <a:r>
              <a:rPr lang="en-US" sz="2800" dirty="0">
                <a:solidFill>
                  <a:srgbClr val="FF0000"/>
                </a:solidFill>
              </a:rPr>
              <a:t>, </a:t>
            </a:r>
            <a:r>
              <a:rPr lang="en-US" sz="2800" dirty="0" err="1">
                <a:solidFill>
                  <a:srgbClr val="FF0000"/>
                </a:solidFill>
              </a:rPr>
              <a:t>ghế</a:t>
            </a:r>
            <a:r>
              <a:rPr lang="en-US" sz="2800" dirty="0">
                <a:solidFill>
                  <a:srgbClr val="FF0000"/>
                </a:solidFill>
              </a:rPr>
              <a:t> </a:t>
            </a:r>
            <a:r>
              <a:rPr lang="en-US" sz="2800" dirty="0" err="1">
                <a:solidFill>
                  <a:srgbClr val="FF0000"/>
                </a:solidFill>
              </a:rPr>
              <a:t>đá</a:t>
            </a:r>
            <a:r>
              <a:rPr lang="en-US" sz="2800" dirty="0" smtClean="0">
                <a:solidFill>
                  <a:srgbClr val="FF0000"/>
                </a:solidFill>
              </a:rPr>
              <a:t>,...</a:t>
            </a:r>
            <a:endParaRPr lang="en-US" sz="2800" dirty="0">
              <a:solidFill>
                <a:srgbClr val="FF0000"/>
              </a:solidFill>
            </a:endParaRPr>
          </a:p>
        </p:txBody>
      </p:sp>
      <p:sp>
        <p:nvSpPr>
          <p:cNvPr id="8" name="TextBox 7"/>
          <p:cNvSpPr txBox="1"/>
          <p:nvPr/>
        </p:nvSpPr>
        <p:spPr>
          <a:xfrm>
            <a:off x="2379215" y="1936877"/>
            <a:ext cx="3355760" cy="523220"/>
          </a:xfrm>
          <a:prstGeom prst="rect">
            <a:avLst/>
          </a:prstGeom>
          <a:noFill/>
        </p:spPr>
        <p:txBody>
          <a:bodyPr wrap="square" rtlCol="0">
            <a:spAutoFit/>
          </a:bodyPr>
          <a:lstStyle/>
          <a:p>
            <a:r>
              <a:rPr lang="vi-VN" sz="2800" dirty="0">
                <a:solidFill>
                  <a:srgbClr val="FF0000"/>
                </a:solidFill>
              </a:rPr>
              <a:t>chăm chú, trầm </a:t>
            </a:r>
            <a:r>
              <a:rPr lang="vi-VN" sz="2800" dirty="0" smtClean="0">
                <a:solidFill>
                  <a:srgbClr val="FF0000"/>
                </a:solidFill>
              </a:rPr>
              <a:t>tư</a:t>
            </a:r>
            <a:r>
              <a:rPr lang="en-US" sz="2800" dirty="0" smtClean="0">
                <a:solidFill>
                  <a:srgbClr val="FF0000"/>
                </a:solidFill>
              </a:rPr>
              <a:t>,...</a:t>
            </a:r>
            <a:endParaRPr lang="en-US" sz="2800" dirty="0">
              <a:solidFill>
                <a:srgbClr val="FF0000"/>
              </a:solidFill>
            </a:endParaRPr>
          </a:p>
        </p:txBody>
      </p:sp>
      <p:sp>
        <p:nvSpPr>
          <p:cNvPr id="10" name="TextBox 9"/>
          <p:cNvSpPr txBox="1"/>
          <p:nvPr/>
        </p:nvSpPr>
        <p:spPr>
          <a:xfrm>
            <a:off x="2802383" y="2809059"/>
            <a:ext cx="8223683" cy="523220"/>
          </a:xfrm>
          <a:prstGeom prst="rect">
            <a:avLst/>
          </a:prstGeom>
          <a:noFill/>
        </p:spPr>
        <p:txBody>
          <a:bodyPr wrap="square" rtlCol="0">
            <a:spAutoFit/>
          </a:bodyPr>
          <a:lstStyle/>
          <a:p>
            <a:r>
              <a:rPr lang="en-US" sz="2800" dirty="0" err="1">
                <a:solidFill>
                  <a:srgbClr val="FF0000"/>
                </a:solidFill>
              </a:rPr>
              <a:t>đá</a:t>
            </a:r>
            <a:r>
              <a:rPr lang="en-US" sz="2800" dirty="0">
                <a:solidFill>
                  <a:srgbClr val="FF0000"/>
                </a:solidFill>
              </a:rPr>
              <a:t> </a:t>
            </a:r>
            <a:r>
              <a:rPr lang="en-US" sz="2800" dirty="0" err="1">
                <a:solidFill>
                  <a:srgbClr val="FF0000"/>
                </a:solidFill>
              </a:rPr>
              <a:t>bóng</a:t>
            </a:r>
            <a:r>
              <a:rPr lang="en-US" sz="2800" dirty="0">
                <a:solidFill>
                  <a:srgbClr val="FF0000"/>
                </a:solidFill>
              </a:rPr>
              <a:t>, </a:t>
            </a:r>
            <a:r>
              <a:rPr lang="en-US" sz="2800" dirty="0" err="1">
                <a:solidFill>
                  <a:srgbClr val="FF0000"/>
                </a:solidFill>
              </a:rPr>
              <a:t>chạy</a:t>
            </a:r>
            <a:r>
              <a:rPr lang="en-US" sz="2800" dirty="0">
                <a:solidFill>
                  <a:srgbClr val="FF0000"/>
                </a:solidFill>
              </a:rPr>
              <a:t>, </a:t>
            </a:r>
            <a:r>
              <a:rPr lang="en-US" sz="2800" dirty="0" err="1">
                <a:solidFill>
                  <a:srgbClr val="FF0000"/>
                </a:solidFill>
              </a:rPr>
              <a:t>tập</a:t>
            </a:r>
            <a:r>
              <a:rPr lang="en-US" sz="2800" dirty="0">
                <a:solidFill>
                  <a:srgbClr val="FF0000"/>
                </a:solidFill>
              </a:rPr>
              <a:t> </a:t>
            </a:r>
            <a:r>
              <a:rPr lang="en-US" sz="2800" dirty="0" err="1">
                <a:solidFill>
                  <a:srgbClr val="FF0000"/>
                </a:solidFill>
              </a:rPr>
              <a:t>thể</a:t>
            </a:r>
            <a:r>
              <a:rPr lang="en-US" sz="2800" dirty="0">
                <a:solidFill>
                  <a:srgbClr val="FF0000"/>
                </a:solidFill>
              </a:rPr>
              <a:t> </a:t>
            </a:r>
            <a:r>
              <a:rPr lang="en-US" sz="2800" dirty="0" err="1">
                <a:solidFill>
                  <a:srgbClr val="FF0000"/>
                </a:solidFill>
              </a:rPr>
              <a:t>dục</a:t>
            </a:r>
            <a:r>
              <a:rPr lang="en-US" sz="2800" dirty="0">
                <a:solidFill>
                  <a:srgbClr val="FF0000"/>
                </a:solidFill>
              </a:rPr>
              <a:t>, </a:t>
            </a:r>
            <a:r>
              <a:rPr lang="en-US" sz="2800" dirty="0" err="1">
                <a:solidFill>
                  <a:srgbClr val="FF0000"/>
                </a:solidFill>
              </a:rPr>
              <a:t>nói</a:t>
            </a:r>
            <a:r>
              <a:rPr lang="en-US" sz="2800" dirty="0">
                <a:solidFill>
                  <a:srgbClr val="FF0000"/>
                </a:solidFill>
              </a:rPr>
              <a:t> </a:t>
            </a:r>
            <a:r>
              <a:rPr lang="en-US" sz="2800" dirty="0" err="1">
                <a:solidFill>
                  <a:srgbClr val="FF0000"/>
                </a:solidFill>
              </a:rPr>
              <a:t>chuyện</a:t>
            </a:r>
            <a:r>
              <a:rPr lang="en-US" sz="2800" dirty="0">
                <a:solidFill>
                  <a:srgbClr val="FF0000"/>
                </a:solidFill>
              </a:rPr>
              <a:t>, </a:t>
            </a:r>
            <a:r>
              <a:rPr lang="en-US" sz="2800" dirty="0" err="1">
                <a:solidFill>
                  <a:srgbClr val="FF0000"/>
                </a:solidFill>
              </a:rPr>
              <a:t>đánh</a:t>
            </a:r>
            <a:r>
              <a:rPr lang="en-US" sz="2800" dirty="0">
                <a:solidFill>
                  <a:srgbClr val="FF0000"/>
                </a:solidFill>
              </a:rPr>
              <a:t> </a:t>
            </a:r>
            <a:r>
              <a:rPr lang="en-US" sz="2800" dirty="0" err="1">
                <a:solidFill>
                  <a:srgbClr val="FF0000"/>
                </a:solidFill>
              </a:rPr>
              <a:t>cầu</a:t>
            </a:r>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26570442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92" t="31348" r="5284" b="30553"/>
          <a:stretch/>
        </p:blipFill>
        <p:spPr>
          <a:xfrm>
            <a:off x="720312" y="227748"/>
            <a:ext cx="9834018" cy="6434112"/>
          </a:xfrm>
          <a:prstGeom prst="rect">
            <a:avLst/>
          </a:prstGeom>
        </p:spPr>
      </p:pic>
      <p:sp>
        <p:nvSpPr>
          <p:cNvPr id="2" name="TextBox 1"/>
          <p:cNvSpPr txBox="1"/>
          <p:nvPr/>
        </p:nvSpPr>
        <p:spPr>
          <a:xfrm>
            <a:off x="3169328" y="1236605"/>
            <a:ext cx="3178205" cy="523220"/>
          </a:xfrm>
          <a:prstGeom prst="rect">
            <a:avLst/>
          </a:prstGeom>
          <a:noFill/>
        </p:spPr>
        <p:txBody>
          <a:bodyPr wrap="square" rtlCol="0">
            <a:spAutoFit/>
          </a:bodyPr>
          <a:lstStyle/>
          <a:p>
            <a:r>
              <a:rPr lang="en-US" sz="2800" dirty="0" smtClean="0"/>
              <a:t>5. </a:t>
            </a:r>
            <a:r>
              <a:rPr lang="en-US" sz="2800" dirty="0" err="1" smtClean="0"/>
              <a:t>Đặt</a:t>
            </a:r>
            <a:r>
              <a:rPr lang="en-US" sz="2800" dirty="0" smtClean="0"/>
              <a:t> </a:t>
            </a:r>
            <a:r>
              <a:rPr lang="en-US" sz="2800" dirty="0" err="1"/>
              <a:t>câu</a:t>
            </a:r>
            <a:r>
              <a:rPr lang="en-US" sz="2800" dirty="0"/>
              <a:t> </a:t>
            </a:r>
          </a:p>
        </p:txBody>
      </p:sp>
      <p:sp>
        <p:nvSpPr>
          <p:cNvPr id="4" name="TextBox 3"/>
          <p:cNvSpPr txBox="1"/>
          <p:nvPr/>
        </p:nvSpPr>
        <p:spPr>
          <a:xfrm>
            <a:off x="2041864" y="2183907"/>
            <a:ext cx="4305669" cy="584775"/>
          </a:xfrm>
          <a:prstGeom prst="rect">
            <a:avLst/>
          </a:prstGeom>
          <a:noFill/>
        </p:spPr>
        <p:txBody>
          <a:bodyPr wrap="square" rtlCol="0">
            <a:spAutoFit/>
          </a:bodyPr>
          <a:lstStyle/>
          <a:p>
            <a:r>
              <a:rPr lang="en-US" sz="3200" dirty="0"/>
              <a:t>a. </a:t>
            </a:r>
            <a:r>
              <a:rPr lang="en-US" sz="3200" dirty="0" err="1"/>
              <a:t>Câu</a:t>
            </a:r>
            <a:r>
              <a:rPr lang="en-US" sz="3200" dirty="0"/>
              <a:t> </a:t>
            </a:r>
            <a:r>
              <a:rPr lang="en-US" sz="3200" dirty="0" err="1"/>
              <a:t>giới</a:t>
            </a:r>
            <a:r>
              <a:rPr lang="en-US" sz="3200" dirty="0"/>
              <a:t> </a:t>
            </a:r>
            <a:r>
              <a:rPr lang="en-US" sz="3200" dirty="0" err="1"/>
              <a:t>thiệu</a:t>
            </a:r>
            <a:r>
              <a:rPr lang="en-US" sz="3200" dirty="0"/>
              <a:t> </a:t>
            </a:r>
            <a:r>
              <a:rPr lang="en-US" sz="3200" dirty="0" err="1"/>
              <a:t>sự</a:t>
            </a:r>
            <a:r>
              <a:rPr lang="en-US" sz="3200" dirty="0"/>
              <a:t> </a:t>
            </a:r>
            <a:r>
              <a:rPr lang="en-US" sz="3200" dirty="0" err="1"/>
              <a:t>vật</a:t>
            </a:r>
            <a:endParaRPr lang="en-US" sz="3200" dirty="0"/>
          </a:p>
        </p:txBody>
      </p:sp>
      <p:sp>
        <p:nvSpPr>
          <p:cNvPr id="5" name="TextBox 4"/>
          <p:cNvSpPr txBox="1"/>
          <p:nvPr/>
        </p:nvSpPr>
        <p:spPr>
          <a:xfrm>
            <a:off x="1870699" y="2859117"/>
            <a:ext cx="8242918" cy="1384995"/>
          </a:xfrm>
          <a:prstGeom prst="rect">
            <a:avLst/>
          </a:prstGeom>
          <a:noFill/>
        </p:spPr>
        <p:txBody>
          <a:bodyPr wrap="square" rtlCol="0">
            <a:spAutoFit/>
          </a:bodyPr>
          <a:lstStyle/>
          <a:p>
            <a:r>
              <a:rPr lang="vi-VN" sz="2800" dirty="0" smtClean="0">
                <a:solidFill>
                  <a:srgbClr val="FF0000"/>
                </a:solidFill>
                <a:sym typeface="Wingdings" panose="05000000000000000000" pitchFamily="2" charset="2"/>
              </a:rPr>
              <a:t></a:t>
            </a:r>
            <a:r>
              <a:rPr lang="en-GB" sz="2800" dirty="0" smtClean="0">
                <a:solidFill>
                  <a:srgbClr val="FF0000"/>
                </a:solidFill>
                <a:sym typeface="Wingdings" panose="05000000000000000000" pitchFamily="2" charset="2"/>
              </a:rPr>
              <a:t> </a:t>
            </a:r>
            <a:r>
              <a:rPr lang="vi-VN" sz="2800" dirty="0" smtClean="0">
                <a:solidFill>
                  <a:srgbClr val="FF0000"/>
                </a:solidFill>
              </a:rPr>
              <a:t>Công </a:t>
            </a:r>
            <a:r>
              <a:rPr lang="vi-VN" sz="2800" dirty="0">
                <a:solidFill>
                  <a:srgbClr val="FF0000"/>
                </a:solidFill>
              </a:rPr>
              <a:t>viên là nơi có rất nhiều cây xanh.</a:t>
            </a:r>
          </a:p>
          <a:p>
            <a:r>
              <a:rPr lang="vi-VN" sz="2800" dirty="0">
                <a:solidFill>
                  <a:srgbClr val="FF0000"/>
                </a:solidFill>
              </a:rPr>
              <a:t>Công viên là nơi mọi người thường tới vui chơi.</a:t>
            </a:r>
          </a:p>
          <a:p>
            <a:r>
              <a:rPr lang="vi-VN" sz="2800" dirty="0">
                <a:solidFill>
                  <a:srgbClr val="FF0000"/>
                </a:solidFill>
              </a:rPr>
              <a:t>Ghế ngồi ở công viên là ghế đá</a:t>
            </a:r>
            <a:r>
              <a:rPr lang="vi-VN" sz="2800" dirty="0" smtClean="0">
                <a:solidFill>
                  <a:srgbClr val="FF0000"/>
                </a:solidFill>
              </a:rPr>
              <a:t>.</a:t>
            </a:r>
            <a:endParaRPr lang="vi-VN" sz="2800" dirty="0">
              <a:solidFill>
                <a:srgbClr val="FF0000"/>
              </a:solidFill>
            </a:endParaRPr>
          </a:p>
        </p:txBody>
      </p:sp>
    </p:spTree>
    <p:extLst>
      <p:ext uri="{BB962C8B-B14F-4D97-AF65-F5344CB8AC3E}">
        <p14:creationId xmlns:p14="http://schemas.microsoft.com/office/powerpoint/2010/main" val="35834845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A12905D7-2F6D-4921-9109-24CC85D8E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8284" y="2103109"/>
            <a:ext cx="927249" cy="927249"/>
          </a:xfrm>
          <a:prstGeom prst="rect">
            <a:avLst/>
          </a:prstGeom>
        </p:spPr>
      </p:pic>
      <p:pic>
        <p:nvPicPr>
          <p:cNvPr id="11" name="图片 10">
            <a:extLst>
              <a:ext uri="{FF2B5EF4-FFF2-40B4-BE49-F238E27FC236}">
                <a16:creationId xmlns:a16="http://schemas.microsoft.com/office/drawing/2014/main" xmlns="" id="{354DC334-523C-4111-8BEB-81332B2CCF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99" y="2206821"/>
            <a:ext cx="927249" cy="927249"/>
          </a:xfrm>
          <a:prstGeom prst="rect">
            <a:avLst/>
          </a:prstGeom>
        </p:spPr>
      </p:pic>
      <p:pic>
        <p:nvPicPr>
          <p:cNvPr id="12" name="图片 11">
            <a:extLst>
              <a:ext uri="{FF2B5EF4-FFF2-40B4-BE49-F238E27FC236}">
                <a16:creationId xmlns:a16="http://schemas.microsoft.com/office/drawing/2014/main" xmlns="" id="{16521E5D-1A85-4651-AFED-5BED0F500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160" y="3546324"/>
            <a:ext cx="927249" cy="927249"/>
          </a:xfrm>
          <a:prstGeom prst="rect">
            <a:avLst/>
          </a:prstGeom>
        </p:spPr>
      </p:pic>
      <p:pic>
        <p:nvPicPr>
          <p:cNvPr id="13" name="图片 12">
            <a:extLst>
              <a:ext uri="{FF2B5EF4-FFF2-40B4-BE49-F238E27FC236}">
                <a16:creationId xmlns:a16="http://schemas.microsoft.com/office/drawing/2014/main" xmlns="" id="{1BC385A9-8953-4AA8-9086-8E6EC3D69C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539" y="5210167"/>
            <a:ext cx="927249" cy="927249"/>
          </a:xfrm>
          <a:prstGeom prst="rect">
            <a:avLst/>
          </a:prstGeom>
        </p:spPr>
      </p:pic>
      <p:sp>
        <p:nvSpPr>
          <p:cNvPr id="14" name="TextBox 2"/>
          <p:cNvSpPr txBox="1">
            <a:spLocks noChangeArrowheads="1"/>
          </p:cNvSpPr>
          <p:nvPr/>
        </p:nvSpPr>
        <p:spPr bwMode="auto">
          <a:xfrm>
            <a:off x="773792" y="416661"/>
            <a:ext cx="106444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4800" b="1" dirty="0" err="1">
                <a:solidFill>
                  <a:prstClr val="black"/>
                </a:solidFill>
                <a:latin typeface="HP001 4 hàng" panose="020B0603050302020204" pitchFamily="34" charset="0"/>
              </a:rPr>
              <a:t>Thứ</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ngày</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tháng</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năm</a:t>
            </a:r>
            <a:r>
              <a:rPr lang="en-US" sz="4800" b="1" dirty="0">
                <a:solidFill>
                  <a:prstClr val="black"/>
                </a:solidFill>
                <a:latin typeface="HP001 4 hàng" panose="020B0603050302020204" pitchFamily="34" charset="0"/>
              </a:rPr>
              <a:t> </a:t>
            </a:r>
            <a:r>
              <a:rPr lang="en-US" sz="4800" b="1" dirty="0" smtClean="0">
                <a:solidFill>
                  <a:prstClr val="black"/>
                </a:solidFill>
                <a:latin typeface="HP001 4 hàng" panose="020B0603050302020204" pitchFamily="34" charset="0"/>
              </a:rPr>
              <a:t>2022</a:t>
            </a:r>
            <a:endParaRPr lang="en-US" sz="4800" b="1" dirty="0">
              <a:solidFill>
                <a:prstClr val="black"/>
              </a:solidFill>
              <a:latin typeface="HP001 4 hàng" panose="020B0603050302020204" pitchFamily="34" charset="0"/>
            </a:endParaRPr>
          </a:p>
        </p:txBody>
      </p:sp>
      <p:sp>
        <p:nvSpPr>
          <p:cNvPr id="15" name="Rectangle 14">
            <a:extLst>
              <a:ext uri="{FF2B5EF4-FFF2-40B4-BE49-F238E27FC236}"/>
            </a:extLst>
          </p:cNvPr>
          <p:cNvSpPr/>
          <p:nvPr/>
        </p:nvSpPr>
        <p:spPr>
          <a:xfrm>
            <a:off x="1629310" y="1519840"/>
            <a:ext cx="9334500" cy="1855335"/>
          </a:xfrm>
          <a:prstGeom prst="rect">
            <a:avLst/>
          </a:prstGeom>
          <a:noFill/>
          <a:ln w="12700" cap="flat" cmpd="sng" algn="ctr">
            <a:noFill/>
            <a:prstDash val="solid"/>
            <a:miter lim="800000"/>
          </a:ln>
          <a:effectLst/>
        </p:spPr>
        <p:txBody>
          <a:bodyPr anchor="ctr"/>
          <a:lstStyle/>
          <a:p>
            <a:pPr algn="ctr" defTabSz="1219170">
              <a:lnSpc>
                <a:spcPct val="130000"/>
              </a:lnSpc>
              <a:defRPr/>
            </a:pPr>
            <a:r>
              <a:rPr lang="en-US" sz="4800" b="1"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a:t>
            </a:r>
            <a:r>
              <a:rPr lang="en-US" sz="4800" b="1" u="sng"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4800" b="1" u="sng"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800" b="1" u="sng"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b="1" u="sng"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sz="4800" b="1" u="sng"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II</a:t>
            </a:r>
          </a:p>
          <a:p>
            <a:pPr algn="ctr" defTabSz="1219170">
              <a:lnSpc>
                <a:spcPct val="130000"/>
              </a:lnSpc>
              <a:defRPr/>
            </a:pPr>
            <a:r>
              <a:rPr lang="en-US" sz="5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Đánh</a:t>
            </a:r>
            <a:r>
              <a:rPr lang="en-US" sz="5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a:t>
            </a:r>
            <a:r>
              <a:rPr lang="en-US" sz="5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5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a:t>
            </a:r>
            <a:r>
              <a:rPr lang="en-US" sz="5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tổng</a:t>
            </a:r>
            <a:r>
              <a:rPr lang="en-US" sz="5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hợp</a:t>
            </a:r>
            <a:r>
              <a:rPr lang="en-US" sz="5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图片 2">
            <a:extLst>
              <a:ext uri="{FF2B5EF4-FFF2-40B4-BE49-F238E27FC236}">
                <a16:creationId xmlns:a16="http://schemas.microsoft.com/office/drawing/2014/main" xmlns="" id="{11001415-7FEA-4413-9312-FA5BB709E7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713" b="-96"/>
          <a:stretch/>
        </p:blipFill>
        <p:spPr>
          <a:xfrm>
            <a:off x="3655841" y="3134070"/>
            <a:ext cx="5578851" cy="3509562"/>
          </a:xfrm>
          <a:prstGeom prst="rect">
            <a:avLst/>
          </a:prstGeom>
        </p:spPr>
      </p:pic>
      <p:sp>
        <p:nvSpPr>
          <p:cNvPr id="9" name="Rectangle 8"/>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4"/>
              </a:rPr>
              <a:t>https://www.facebook.com/vuhong1972</a:t>
            </a:r>
            <a:r>
              <a:rPr lang="en-US" sz="2000" dirty="0" smtClean="0">
                <a:latin typeface="Arial-Rounded" pitchFamily="34" charset="0"/>
                <a:ea typeface="Arial-Rounded" pitchFamily="34" charset="0"/>
                <a:cs typeface="Arial-Rounded" pitchFamily="34" charset="0"/>
                <a:hlinkClick r:id="rId4"/>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5"/>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7"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0191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92" t="31348" r="5284" b="30553"/>
          <a:stretch/>
        </p:blipFill>
        <p:spPr>
          <a:xfrm>
            <a:off x="720312" y="227748"/>
            <a:ext cx="9834018" cy="6434112"/>
          </a:xfrm>
          <a:prstGeom prst="rect">
            <a:avLst/>
          </a:prstGeom>
        </p:spPr>
      </p:pic>
      <p:sp>
        <p:nvSpPr>
          <p:cNvPr id="2" name="TextBox 1"/>
          <p:cNvSpPr txBox="1"/>
          <p:nvPr/>
        </p:nvSpPr>
        <p:spPr>
          <a:xfrm>
            <a:off x="3169328" y="1236605"/>
            <a:ext cx="3178205" cy="523220"/>
          </a:xfrm>
          <a:prstGeom prst="rect">
            <a:avLst/>
          </a:prstGeom>
          <a:noFill/>
        </p:spPr>
        <p:txBody>
          <a:bodyPr wrap="square" rtlCol="0">
            <a:spAutoFit/>
          </a:bodyPr>
          <a:lstStyle/>
          <a:p>
            <a:r>
              <a:rPr lang="en-US" sz="2800" dirty="0" smtClean="0"/>
              <a:t>5. </a:t>
            </a:r>
            <a:r>
              <a:rPr lang="en-US" sz="2800" dirty="0" err="1" smtClean="0"/>
              <a:t>Đặt</a:t>
            </a:r>
            <a:r>
              <a:rPr lang="en-US" sz="2800" dirty="0" smtClean="0"/>
              <a:t> </a:t>
            </a:r>
            <a:r>
              <a:rPr lang="en-US" sz="2800" dirty="0" err="1"/>
              <a:t>câu</a:t>
            </a:r>
            <a:r>
              <a:rPr lang="en-US" sz="2800" dirty="0"/>
              <a:t> </a:t>
            </a:r>
          </a:p>
        </p:txBody>
      </p:sp>
      <p:sp>
        <p:nvSpPr>
          <p:cNvPr id="4" name="TextBox 3"/>
          <p:cNvSpPr txBox="1"/>
          <p:nvPr/>
        </p:nvSpPr>
        <p:spPr>
          <a:xfrm>
            <a:off x="2041864" y="2183907"/>
            <a:ext cx="6026962" cy="1077218"/>
          </a:xfrm>
          <a:prstGeom prst="rect">
            <a:avLst/>
          </a:prstGeom>
          <a:noFill/>
        </p:spPr>
        <p:txBody>
          <a:bodyPr wrap="square" rtlCol="0">
            <a:spAutoFit/>
          </a:bodyPr>
          <a:lstStyle/>
          <a:p>
            <a:r>
              <a:rPr lang="en-US" sz="3200" dirty="0"/>
              <a:t>b. </a:t>
            </a:r>
            <a:r>
              <a:rPr lang="en-US" sz="3200" dirty="0" err="1"/>
              <a:t>Câu</a:t>
            </a:r>
            <a:r>
              <a:rPr lang="en-US" sz="3200" dirty="0"/>
              <a:t> </a:t>
            </a:r>
            <a:r>
              <a:rPr lang="en-US" sz="3200" dirty="0" err="1"/>
              <a:t>nêu</a:t>
            </a:r>
            <a:r>
              <a:rPr lang="en-US" sz="3200" dirty="0"/>
              <a:t> </a:t>
            </a:r>
            <a:r>
              <a:rPr lang="en-US" sz="3200" dirty="0" err="1"/>
              <a:t>đặc</a:t>
            </a:r>
            <a:r>
              <a:rPr lang="en-US" sz="3200" dirty="0"/>
              <a:t> </a:t>
            </a:r>
            <a:r>
              <a:rPr lang="en-US" sz="3200" dirty="0" err="1"/>
              <a:t>điểm</a:t>
            </a:r>
            <a:endParaRPr lang="en-US" sz="3200" dirty="0"/>
          </a:p>
          <a:p>
            <a:r>
              <a:rPr lang="en-US" sz="3200" b="1" dirty="0"/>
              <a:t>M:</a:t>
            </a:r>
            <a:r>
              <a:rPr lang="en-US" sz="3200" dirty="0"/>
              <a:t> </a:t>
            </a:r>
            <a:r>
              <a:rPr lang="en-US" sz="3200" dirty="0" err="1"/>
              <a:t>Công</a:t>
            </a:r>
            <a:r>
              <a:rPr lang="en-US" sz="3200" dirty="0"/>
              <a:t> </a:t>
            </a:r>
            <a:r>
              <a:rPr lang="en-US" sz="3200" dirty="0" err="1"/>
              <a:t>viên</a:t>
            </a:r>
            <a:r>
              <a:rPr lang="en-US" sz="3200" dirty="0"/>
              <a:t> </a:t>
            </a:r>
            <a:r>
              <a:rPr lang="en-US" sz="3200" dirty="0" err="1"/>
              <a:t>hôm</a:t>
            </a:r>
            <a:r>
              <a:rPr lang="en-US" sz="3200" dirty="0"/>
              <a:t> nay </a:t>
            </a:r>
            <a:r>
              <a:rPr lang="en-US" sz="3200" dirty="0" err="1"/>
              <a:t>đông</a:t>
            </a:r>
            <a:r>
              <a:rPr lang="en-US" sz="3200" dirty="0"/>
              <a:t> </a:t>
            </a:r>
            <a:r>
              <a:rPr lang="en-US" sz="3200" dirty="0" err="1" smtClean="0"/>
              <a:t>vui</a:t>
            </a:r>
            <a:endParaRPr lang="en-US" sz="3200" dirty="0"/>
          </a:p>
        </p:txBody>
      </p:sp>
      <p:sp>
        <p:nvSpPr>
          <p:cNvPr id="5" name="TextBox 4"/>
          <p:cNvSpPr txBox="1"/>
          <p:nvPr/>
        </p:nvSpPr>
        <p:spPr>
          <a:xfrm>
            <a:off x="2041864" y="3351486"/>
            <a:ext cx="8242918" cy="1384995"/>
          </a:xfrm>
          <a:prstGeom prst="rect">
            <a:avLst/>
          </a:prstGeom>
          <a:noFill/>
        </p:spPr>
        <p:txBody>
          <a:bodyPr wrap="square" rtlCol="0">
            <a:spAutoFit/>
          </a:bodyPr>
          <a:lstStyle/>
          <a:p>
            <a:r>
              <a:rPr lang="en-US" sz="2800" dirty="0" smtClean="0">
                <a:solidFill>
                  <a:srgbClr val="FF0000"/>
                </a:solidFill>
                <a:sym typeface="Wingdings" panose="05000000000000000000" pitchFamily="2" charset="2"/>
              </a:rPr>
              <a:t> </a:t>
            </a:r>
            <a:r>
              <a:rPr lang="en-US" sz="2800" dirty="0" err="1" smtClean="0">
                <a:solidFill>
                  <a:srgbClr val="FF0000"/>
                </a:solidFill>
              </a:rPr>
              <a:t>Bồn</a:t>
            </a:r>
            <a:r>
              <a:rPr lang="en-US" sz="2800" dirty="0" smtClean="0">
                <a:solidFill>
                  <a:srgbClr val="FF0000"/>
                </a:solidFill>
              </a:rPr>
              <a:t> </a:t>
            </a:r>
            <a:r>
              <a:rPr lang="en-US" sz="2800" dirty="0" err="1">
                <a:solidFill>
                  <a:srgbClr val="FF0000"/>
                </a:solidFill>
              </a:rPr>
              <a:t>hoa</a:t>
            </a:r>
            <a:r>
              <a:rPr lang="en-US" sz="2800" dirty="0">
                <a:solidFill>
                  <a:srgbClr val="FF0000"/>
                </a:solidFill>
              </a:rPr>
              <a:t> </a:t>
            </a:r>
            <a:r>
              <a:rPr lang="en-US" sz="2800" dirty="0" err="1">
                <a:solidFill>
                  <a:srgbClr val="FF0000"/>
                </a:solidFill>
              </a:rPr>
              <a:t>thật</a:t>
            </a:r>
            <a:r>
              <a:rPr lang="en-US" sz="2800" dirty="0">
                <a:solidFill>
                  <a:srgbClr val="FF0000"/>
                </a:solidFill>
              </a:rPr>
              <a:t> </a:t>
            </a:r>
            <a:r>
              <a:rPr lang="en-US" sz="2800" dirty="0" err="1">
                <a:solidFill>
                  <a:srgbClr val="FF0000"/>
                </a:solidFill>
              </a:rPr>
              <a:t>rực</a:t>
            </a:r>
            <a:r>
              <a:rPr lang="en-US" sz="2800" dirty="0">
                <a:solidFill>
                  <a:srgbClr val="FF0000"/>
                </a:solidFill>
              </a:rPr>
              <a:t> </a:t>
            </a:r>
            <a:r>
              <a:rPr lang="en-US" sz="2800" dirty="0" err="1">
                <a:solidFill>
                  <a:srgbClr val="FF0000"/>
                </a:solidFill>
              </a:rPr>
              <a:t>rỡ</a:t>
            </a:r>
            <a:r>
              <a:rPr lang="en-US" sz="2800" dirty="0">
                <a:solidFill>
                  <a:srgbClr val="FF0000"/>
                </a:solidFill>
              </a:rPr>
              <a:t>.</a:t>
            </a:r>
          </a:p>
          <a:p>
            <a:r>
              <a:rPr lang="en-US" sz="2800" dirty="0" err="1">
                <a:solidFill>
                  <a:srgbClr val="FF0000"/>
                </a:solidFill>
              </a:rPr>
              <a:t>Các</a:t>
            </a:r>
            <a:r>
              <a:rPr lang="en-US" sz="2800" dirty="0">
                <a:solidFill>
                  <a:srgbClr val="FF0000"/>
                </a:solidFill>
              </a:rPr>
              <a:t> </a:t>
            </a:r>
            <a:r>
              <a:rPr lang="en-US" sz="2800" dirty="0" err="1">
                <a:solidFill>
                  <a:srgbClr val="FF0000"/>
                </a:solidFill>
              </a:rPr>
              <a:t>bạn</a:t>
            </a:r>
            <a:r>
              <a:rPr lang="en-US" sz="2800" dirty="0">
                <a:solidFill>
                  <a:srgbClr val="FF0000"/>
                </a:solidFill>
              </a:rPr>
              <a:t> </a:t>
            </a:r>
            <a:r>
              <a:rPr lang="en-US" sz="2800" dirty="0" err="1">
                <a:solidFill>
                  <a:srgbClr val="FF0000"/>
                </a:solidFill>
              </a:rPr>
              <a:t>nhỏ</a:t>
            </a:r>
            <a:r>
              <a:rPr lang="en-US" sz="2800" dirty="0">
                <a:solidFill>
                  <a:srgbClr val="FF0000"/>
                </a:solidFill>
              </a:rPr>
              <a:t> </a:t>
            </a:r>
            <a:r>
              <a:rPr lang="en-US" sz="2800" dirty="0" err="1">
                <a:solidFill>
                  <a:srgbClr val="FF0000"/>
                </a:solidFill>
              </a:rPr>
              <a:t>rất</a:t>
            </a:r>
            <a:r>
              <a:rPr lang="en-US" sz="2800" dirty="0">
                <a:solidFill>
                  <a:srgbClr val="FF0000"/>
                </a:solidFill>
              </a:rPr>
              <a:t> </a:t>
            </a:r>
            <a:r>
              <a:rPr lang="en-US" sz="2800" dirty="0" err="1">
                <a:solidFill>
                  <a:srgbClr val="FF0000"/>
                </a:solidFill>
              </a:rPr>
              <a:t>vui</a:t>
            </a:r>
            <a:r>
              <a:rPr lang="en-US" sz="2800" dirty="0">
                <a:solidFill>
                  <a:srgbClr val="FF0000"/>
                </a:solidFill>
              </a:rPr>
              <a:t> </a:t>
            </a:r>
            <a:r>
              <a:rPr lang="en-US" sz="2800" dirty="0" err="1">
                <a:solidFill>
                  <a:srgbClr val="FF0000"/>
                </a:solidFill>
              </a:rPr>
              <a:t>vẻ</a:t>
            </a:r>
            <a:r>
              <a:rPr lang="en-US" sz="2800" dirty="0">
                <a:solidFill>
                  <a:srgbClr val="FF0000"/>
                </a:solidFill>
              </a:rPr>
              <a:t>.</a:t>
            </a:r>
          </a:p>
          <a:p>
            <a:r>
              <a:rPr lang="en-US" sz="2800" dirty="0" err="1">
                <a:solidFill>
                  <a:srgbClr val="FF0000"/>
                </a:solidFill>
              </a:rPr>
              <a:t>Thảm</a:t>
            </a:r>
            <a:r>
              <a:rPr lang="en-US" sz="2800" dirty="0">
                <a:solidFill>
                  <a:srgbClr val="FF0000"/>
                </a:solidFill>
              </a:rPr>
              <a:t> </a:t>
            </a:r>
            <a:r>
              <a:rPr lang="en-US" sz="2800" dirty="0" err="1">
                <a:solidFill>
                  <a:srgbClr val="FF0000"/>
                </a:solidFill>
              </a:rPr>
              <a:t>cỏ</a:t>
            </a:r>
            <a:r>
              <a:rPr lang="en-US" sz="2800" dirty="0">
                <a:solidFill>
                  <a:srgbClr val="FF0000"/>
                </a:solidFill>
              </a:rPr>
              <a:t> </a:t>
            </a:r>
            <a:r>
              <a:rPr lang="en-US" sz="2800" dirty="0" err="1">
                <a:solidFill>
                  <a:srgbClr val="FF0000"/>
                </a:solidFill>
              </a:rPr>
              <a:t>xanh</a:t>
            </a:r>
            <a:r>
              <a:rPr lang="en-US" sz="2800" dirty="0">
                <a:solidFill>
                  <a:srgbClr val="FF0000"/>
                </a:solidFill>
              </a:rPr>
              <a:t> </a:t>
            </a:r>
            <a:r>
              <a:rPr lang="en-US" sz="2800" dirty="0" err="1">
                <a:solidFill>
                  <a:srgbClr val="FF0000"/>
                </a:solidFill>
              </a:rPr>
              <a:t>rờn</a:t>
            </a:r>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25945187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92" t="31348" r="5284" b="30553"/>
          <a:stretch/>
        </p:blipFill>
        <p:spPr>
          <a:xfrm>
            <a:off x="639925" y="0"/>
            <a:ext cx="9834018" cy="6434112"/>
          </a:xfrm>
          <a:prstGeom prst="rect">
            <a:avLst/>
          </a:prstGeom>
        </p:spPr>
      </p:pic>
      <p:sp>
        <p:nvSpPr>
          <p:cNvPr id="2" name="TextBox 1"/>
          <p:cNvSpPr txBox="1"/>
          <p:nvPr/>
        </p:nvSpPr>
        <p:spPr>
          <a:xfrm>
            <a:off x="3169328" y="1236605"/>
            <a:ext cx="3178205" cy="523220"/>
          </a:xfrm>
          <a:prstGeom prst="rect">
            <a:avLst/>
          </a:prstGeom>
          <a:noFill/>
        </p:spPr>
        <p:txBody>
          <a:bodyPr wrap="square" rtlCol="0">
            <a:spAutoFit/>
          </a:bodyPr>
          <a:lstStyle/>
          <a:p>
            <a:r>
              <a:rPr lang="en-US" sz="2800" dirty="0" smtClean="0"/>
              <a:t>5. </a:t>
            </a:r>
            <a:r>
              <a:rPr lang="en-US" sz="2800" dirty="0" err="1" smtClean="0"/>
              <a:t>Đặt</a:t>
            </a:r>
            <a:r>
              <a:rPr lang="en-US" sz="2800" dirty="0" smtClean="0"/>
              <a:t> </a:t>
            </a:r>
            <a:r>
              <a:rPr lang="en-US" sz="2800" dirty="0" err="1"/>
              <a:t>câu</a:t>
            </a:r>
            <a:r>
              <a:rPr lang="en-US" sz="2800" dirty="0"/>
              <a:t> </a:t>
            </a:r>
          </a:p>
        </p:txBody>
      </p:sp>
      <p:sp>
        <p:nvSpPr>
          <p:cNvPr id="4" name="TextBox 3"/>
          <p:cNvSpPr txBox="1"/>
          <p:nvPr/>
        </p:nvSpPr>
        <p:spPr>
          <a:xfrm>
            <a:off x="2041864" y="2183907"/>
            <a:ext cx="7061943" cy="1569660"/>
          </a:xfrm>
          <a:prstGeom prst="rect">
            <a:avLst/>
          </a:prstGeom>
          <a:noFill/>
        </p:spPr>
        <p:txBody>
          <a:bodyPr wrap="square" rtlCol="0">
            <a:spAutoFit/>
          </a:bodyPr>
          <a:lstStyle/>
          <a:p>
            <a:r>
              <a:rPr lang="vi-VN" sz="3200" dirty="0"/>
              <a:t>c. Câu nêu hoạt động</a:t>
            </a:r>
          </a:p>
          <a:p>
            <a:r>
              <a:rPr lang="vi-VN" sz="3200" b="1" dirty="0"/>
              <a:t>M: </a:t>
            </a:r>
            <a:r>
              <a:rPr lang="vi-VN" sz="3200" dirty="0"/>
              <a:t>Mọi người đi dạo trong công viên.</a:t>
            </a:r>
          </a:p>
          <a:p>
            <a:endParaRPr lang="en-US" sz="3200" dirty="0"/>
          </a:p>
        </p:txBody>
      </p:sp>
      <p:sp>
        <p:nvSpPr>
          <p:cNvPr id="5" name="TextBox 4"/>
          <p:cNvSpPr txBox="1"/>
          <p:nvPr/>
        </p:nvSpPr>
        <p:spPr>
          <a:xfrm>
            <a:off x="1941037" y="3331390"/>
            <a:ext cx="8242918" cy="1384995"/>
          </a:xfrm>
          <a:prstGeom prst="rect">
            <a:avLst/>
          </a:prstGeom>
          <a:noFill/>
        </p:spPr>
        <p:txBody>
          <a:bodyPr wrap="square" rtlCol="0">
            <a:spAutoFit/>
          </a:bodyPr>
          <a:lstStyle/>
          <a:p>
            <a:r>
              <a:rPr lang="vi-VN" sz="2800" dirty="0" smtClean="0">
                <a:solidFill>
                  <a:srgbClr val="FF0000"/>
                </a:solidFill>
                <a:sym typeface="Wingdings" panose="05000000000000000000" pitchFamily="2" charset="2"/>
              </a:rPr>
              <a:t></a:t>
            </a:r>
            <a:r>
              <a:rPr lang="en-GB" sz="2800" dirty="0" smtClean="0">
                <a:solidFill>
                  <a:srgbClr val="FF0000"/>
                </a:solidFill>
                <a:sym typeface="Wingdings" panose="05000000000000000000" pitchFamily="2" charset="2"/>
              </a:rPr>
              <a:t> </a:t>
            </a:r>
            <a:r>
              <a:rPr lang="en-US" sz="2800" dirty="0" err="1">
                <a:solidFill>
                  <a:srgbClr val="FF0000"/>
                </a:solidFill>
              </a:rPr>
              <a:t>Ông</a:t>
            </a:r>
            <a:r>
              <a:rPr lang="en-US" sz="2800" dirty="0">
                <a:solidFill>
                  <a:srgbClr val="FF0000"/>
                </a:solidFill>
              </a:rPr>
              <a:t> </a:t>
            </a:r>
            <a:r>
              <a:rPr lang="en-US" sz="2800" dirty="0" err="1">
                <a:solidFill>
                  <a:srgbClr val="FF0000"/>
                </a:solidFill>
              </a:rPr>
              <a:t>cụ</a:t>
            </a:r>
            <a:r>
              <a:rPr lang="en-US" sz="2800" dirty="0">
                <a:solidFill>
                  <a:srgbClr val="FF0000"/>
                </a:solidFill>
              </a:rPr>
              <a:t> </a:t>
            </a:r>
            <a:r>
              <a:rPr lang="en-US" sz="2800" dirty="0" err="1">
                <a:solidFill>
                  <a:srgbClr val="FF0000"/>
                </a:solidFill>
              </a:rPr>
              <a:t>đọc</a:t>
            </a:r>
            <a:r>
              <a:rPr lang="en-US" sz="2800" dirty="0">
                <a:solidFill>
                  <a:srgbClr val="FF0000"/>
                </a:solidFill>
              </a:rPr>
              <a:t> </a:t>
            </a:r>
            <a:r>
              <a:rPr lang="en-US" sz="2800" dirty="0" err="1">
                <a:solidFill>
                  <a:srgbClr val="FF0000"/>
                </a:solidFill>
              </a:rPr>
              <a:t>báo</a:t>
            </a:r>
            <a:r>
              <a:rPr lang="en-US" sz="2800" dirty="0">
                <a:solidFill>
                  <a:srgbClr val="FF0000"/>
                </a:solidFill>
              </a:rPr>
              <a:t>.</a:t>
            </a:r>
          </a:p>
          <a:p>
            <a:r>
              <a:rPr lang="en-US" sz="2800" dirty="0" err="1">
                <a:solidFill>
                  <a:srgbClr val="FF0000"/>
                </a:solidFill>
              </a:rPr>
              <a:t>Hai</a:t>
            </a:r>
            <a:r>
              <a:rPr lang="en-US" sz="2800" dirty="0">
                <a:solidFill>
                  <a:srgbClr val="FF0000"/>
                </a:solidFill>
              </a:rPr>
              <a:t> </a:t>
            </a:r>
            <a:r>
              <a:rPr lang="en-US" sz="2800" dirty="0" err="1">
                <a:solidFill>
                  <a:srgbClr val="FF0000"/>
                </a:solidFill>
              </a:rPr>
              <a:t>mẹ</a:t>
            </a:r>
            <a:r>
              <a:rPr lang="en-US" sz="2800" dirty="0">
                <a:solidFill>
                  <a:srgbClr val="FF0000"/>
                </a:solidFill>
              </a:rPr>
              <a:t> con </a:t>
            </a:r>
            <a:r>
              <a:rPr lang="en-US" sz="2800" dirty="0" err="1">
                <a:solidFill>
                  <a:srgbClr val="FF0000"/>
                </a:solidFill>
              </a:rPr>
              <a:t>chạy</a:t>
            </a:r>
            <a:r>
              <a:rPr lang="en-US" sz="2800" dirty="0">
                <a:solidFill>
                  <a:srgbClr val="FF0000"/>
                </a:solidFill>
              </a:rPr>
              <a:t> </a:t>
            </a:r>
            <a:r>
              <a:rPr lang="en-US" sz="2800" dirty="0" err="1">
                <a:solidFill>
                  <a:srgbClr val="FF0000"/>
                </a:solidFill>
              </a:rPr>
              <a:t>bộ</a:t>
            </a:r>
            <a:r>
              <a:rPr lang="en-US" sz="2800" dirty="0">
                <a:solidFill>
                  <a:srgbClr val="FF0000"/>
                </a:solidFill>
              </a:rPr>
              <a:t>.</a:t>
            </a:r>
          </a:p>
          <a:p>
            <a:r>
              <a:rPr lang="en-US" sz="2800" dirty="0">
                <a:solidFill>
                  <a:srgbClr val="FF0000"/>
                </a:solidFill>
              </a:rPr>
              <a:t>Ba </a:t>
            </a:r>
            <a:r>
              <a:rPr lang="en-US" sz="2800" dirty="0" err="1">
                <a:solidFill>
                  <a:srgbClr val="FF0000"/>
                </a:solidFill>
              </a:rPr>
              <a:t>bạn</a:t>
            </a:r>
            <a:r>
              <a:rPr lang="en-US" sz="2800" dirty="0">
                <a:solidFill>
                  <a:srgbClr val="FF0000"/>
                </a:solidFill>
              </a:rPr>
              <a:t> </a:t>
            </a:r>
            <a:r>
              <a:rPr lang="en-US" sz="2800" dirty="0" err="1">
                <a:solidFill>
                  <a:srgbClr val="FF0000"/>
                </a:solidFill>
              </a:rPr>
              <a:t>nam</a:t>
            </a:r>
            <a:r>
              <a:rPr lang="en-US" sz="2800" dirty="0">
                <a:solidFill>
                  <a:srgbClr val="FF0000"/>
                </a:solidFill>
              </a:rPr>
              <a:t> </a:t>
            </a:r>
            <a:r>
              <a:rPr lang="en-US" sz="2800" dirty="0" err="1">
                <a:solidFill>
                  <a:srgbClr val="FF0000"/>
                </a:solidFill>
              </a:rPr>
              <a:t>đá</a:t>
            </a:r>
            <a:r>
              <a:rPr lang="en-US" sz="2800" dirty="0">
                <a:solidFill>
                  <a:srgbClr val="FF0000"/>
                </a:solidFill>
              </a:rPr>
              <a:t> </a:t>
            </a:r>
            <a:r>
              <a:rPr lang="en-US" sz="2800" dirty="0" err="1">
                <a:solidFill>
                  <a:srgbClr val="FF0000"/>
                </a:solidFill>
              </a:rPr>
              <a:t>bóng</a:t>
            </a:r>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26359209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FBBDAE4-D562-4377-BA3C-6B7344635933}"/>
              </a:ext>
            </a:extLst>
          </p:cNvPr>
          <p:cNvPicPr>
            <a:picLocks noChangeAspect="1"/>
          </p:cNvPicPr>
          <p:nvPr/>
        </p:nvPicPr>
        <p:blipFill rotWithShape="1">
          <a:blip r:embed="rId2">
            <a:extLst>
              <a:ext uri="{28A0092B-C50C-407E-A947-70E740481C1C}">
                <a14:useLocalDpi xmlns:a14="http://schemas.microsoft.com/office/drawing/2010/main" val="0"/>
              </a:ext>
            </a:extLst>
          </a:blip>
          <a:srcRect l="18242" t="11308" r="25903" b="14093"/>
          <a:stretch/>
        </p:blipFill>
        <p:spPr>
          <a:xfrm>
            <a:off x="5703057" y="538289"/>
            <a:ext cx="6134583" cy="5781420"/>
          </a:xfrm>
          <a:prstGeom prst="rect">
            <a:avLst/>
          </a:prstGeom>
        </p:spPr>
      </p:pic>
      <p:pic>
        <p:nvPicPr>
          <p:cNvPr id="4" name="图片 3">
            <a:extLst>
              <a:ext uri="{FF2B5EF4-FFF2-40B4-BE49-F238E27FC236}">
                <a16:creationId xmlns:a16="http://schemas.microsoft.com/office/drawing/2014/main" xmlns="" id="{A4AED818-5952-4D72-A1EA-D76C8BAD02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 t="18227" r="-2667" b="20449"/>
          <a:stretch/>
        </p:blipFill>
        <p:spPr>
          <a:xfrm>
            <a:off x="340025" y="1159290"/>
            <a:ext cx="6162877" cy="3657409"/>
          </a:xfrm>
          <a:prstGeom prst="rect">
            <a:avLst/>
          </a:prstGeom>
        </p:spPr>
      </p:pic>
      <p:sp>
        <p:nvSpPr>
          <p:cNvPr id="10" name="TextBox 9"/>
          <p:cNvSpPr txBox="1"/>
          <p:nvPr/>
        </p:nvSpPr>
        <p:spPr>
          <a:xfrm rot="747316">
            <a:off x="814254" y="2895746"/>
            <a:ext cx="5368968" cy="830997"/>
          </a:xfrm>
          <a:prstGeom prst="rect">
            <a:avLst/>
          </a:prstGeom>
          <a:noFill/>
        </p:spPr>
        <p:txBody>
          <a:bodyPr wrap="square" rtlCol="0">
            <a:spAutoFit/>
          </a:bodyPr>
          <a:lstStyle/>
          <a:p>
            <a:r>
              <a:rPr lang="en-US" sz="4800" dirty="0" smtClean="0">
                <a:solidFill>
                  <a:srgbClr val="FF6011"/>
                </a:solidFill>
                <a:latin typeface="iCiel Cadena" pitchFamily="2" charset="0"/>
              </a:rPr>
              <a:t>CỦNG CỐ, DẶN DÒ</a:t>
            </a:r>
            <a:endParaRPr lang="en-US" sz="4800" dirty="0">
              <a:solidFill>
                <a:srgbClr val="FF6011"/>
              </a:solidFill>
              <a:latin typeface="iCiel Cadena" pitchFamily="2" charset="0"/>
            </a:endParaRPr>
          </a:p>
        </p:txBody>
      </p:sp>
      <p:sp>
        <p:nvSpPr>
          <p:cNvPr id="11" name="Rectangle 10"/>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4"/>
              </a:rPr>
              <a:t>https://www.facebook.com/vuhong1972</a:t>
            </a:r>
            <a:r>
              <a:rPr lang="en-US" sz="2000" dirty="0" smtClean="0">
                <a:latin typeface="Arial-Rounded" pitchFamily="34" charset="0"/>
                <a:ea typeface="Arial-Rounded" pitchFamily="34" charset="0"/>
                <a:cs typeface="Arial-Rounded" pitchFamily="34" charset="0"/>
                <a:hlinkClick r:id="rId4"/>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5"/>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0708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0CA0E8F-F0BE-4811-AD30-06F44B7D91C8}"/>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16DB3BCE-1F07-4274-9329-B8A454CABA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5333"/>
          <a:stretch/>
        </p:blipFill>
        <p:spPr>
          <a:xfrm>
            <a:off x="1559059" y="921442"/>
            <a:ext cx="5881253" cy="1293997"/>
          </a:xfrm>
          <a:prstGeom prst="rect">
            <a:avLst/>
          </a:prstGeom>
        </p:spPr>
      </p:pic>
      <p:sp>
        <p:nvSpPr>
          <p:cNvPr id="13" name="带形: 上凸 12">
            <a:extLst>
              <a:ext uri="{FF2B5EF4-FFF2-40B4-BE49-F238E27FC236}">
                <a16:creationId xmlns:a16="http://schemas.microsoft.com/office/drawing/2014/main" xmlns="" id="{D1E85B51-3091-418B-A131-E93ABD014BFE}"/>
              </a:ext>
            </a:extLst>
          </p:cNvPr>
          <p:cNvSpPr/>
          <p:nvPr/>
        </p:nvSpPr>
        <p:spPr>
          <a:xfrm>
            <a:off x="822960" y="4888450"/>
            <a:ext cx="8001000" cy="1546411"/>
          </a:xfrm>
          <a:prstGeom prst="ribbon2">
            <a:avLst/>
          </a:prstGeom>
          <a:solidFill>
            <a:srgbClr val="B3D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xmlns="" id="{F6DAC0E9-3A5B-4039-BFF5-220F83B3C855}"/>
              </a:ext>
            </a:extLst>
          </p:cNvPr>
          <p:cNvSpPr txBox="1"/>
          <p:nvPr/>
        </p:nvSpPr>
        <p:spPr>
          <a:xfrm>
            <a:off x="1684137" y="2215439"/>
            <a:ext cx="5631096" cy="2862322"/>
          </a:xfrm>
          <a:prstGeom prst="rect">
            <a:avLst/>
          </a:prstGeom>
          <a:noFill/>
        </p:spPr>
        <p:txBody>
          <a:bodyPr wrap="square" rtlCol="0">
            <a:spAutoFit/>
          </a:bodyPr>
          <a:lstStyle/>
          <a:p>
            <a:pPr algn="ctr"/>
            <a:r>
              <a:rPr lang="en-US" altLang="zh-CN" sz="6000" dirty="0" err="1" smtClean="0">
                <a:ln>
                  <a:solidFill>
                    <a:schemeClr val="tx1"/>
                  </a:solidFill>
                </a:ln>
                <a:latin typeface="HP001 4 hàng" pitchFamily="34" charset="0"/>
                <a:ea typeface="Arial-Rounded" pitchFamily="34" charset="0"/>
                <a:cs typeface="Arial-Rounded" pitchFamily="34" charset="0"/>
              </a:rPr>
              <a:t>Chào</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tạm</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biệt</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và</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hẹn</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gặp</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lại</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các</a:t>
            </a:r>
            <a:r>
              <a:rPr lang="en-US" altLang="zh-CN" sz="6000" dirty="0" smtClean="0">
                <a:ln>
                  <a:solidFill>
                    <a:schemeClr val="tx1"/>
                  </a:solidFill>
                </a:ln>
                <a:latin typeface="HP001 4 hàng" pitchFamily="34" charset="0"/>
                <a:ea typeface="Arial-Rounded" pitchFamily="34" charset="0"/>
                <a:cs typeface="Arial-Rounded" pitchFamily="34" charset="0"/>
              </a:rPr>
              <a:t> </a:t>
            </a:r>
            <a:r>
              <a:rPr lang="en-US" altLang="zh-CN" sz="6000" dirty="0" err="1" smtClean="0">
                <a:ln>
                  <a:solidFill>
                    <a:schemeClr val="tx1"/>
                  </a:solidFill>
                </a:ln>
                <a:latin typeface="HP001 4 hàng" pitchFamily="34" charset="0"/>
                <a:ea typeface="Arial-Rounded" pitchFamily="34" charset="0"/>
                <a:cs typeface="Arial-Rounded" pitchFamily="34" charset="0"/>
              </a:rPr>
              <a:t>em</a:t>
            </a:r>
            <a:r>
              <a:rPr lang="en-US" altLang="zh-CN" sz="6000" dirty="0" smtClean="0">
                <a:ln>
                  <a:solidFill>
                    <a:schemeClr val="tx1"/>
                  </a:solidFill>
                </a:ln>
                <a:latin typeface="HP001 4 hàng" pitchFamily="34" charset="0"/>
                <a:ea typeface="Arial-Rounded" pitchFamily="34" charset="0"/>
                <a:cs typeface="Arial-Rounded" pitchFamily="34" charset="0"/>
              </a:rPr>
              <a:t>!</a:t>
            </a:r>
            <a:endParaRPr lang="zh-CN" altLang="en-US" sz="6000" dirty="0">
              <a:ln>
                <a:solidFill>
                  <a:schemeClr val="tx1"/>
                </a:solidFill>
              </a:ln>
              <a:latin typeface="HP001 4 hàng" pitchFamily="34" charset="0"/>
              <a:ea typeface="Arial-Rounded" pitchFamily="34" charset="0"/>
              <a:cs typeface="Arial-Rounded" pitchFamily="34" charset="0"/>
            </a:endParaRPr>
          </a:p>
        </p:txBody>
      </p:sp>
      <p:pic>
        <p:nvPicPr>
          <p:cNvPr id="15" name="图片 14">
            <a:extLst>
              <a:ext uri="{FF2B5EF4-FFF2-40B4-BE49-F238E27FC236}">
                <a16:creationId xmlns:a16="http://schemas.microsoft.com/office/drawing/2014/main" xmlns="" id="{9E3180B5-DF7A-4514-94BA-D2ADC69E98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53" b="27899"/>
          <a:stretch/>
        </p:blipFill>
        <p:spPr>
          <a:xfrm>
            <a:off x="285675" y="5061328"/>
            <a:ext cx="2727774" cy="1373533"/>
          </a:xfrm>
          <a:prstGeom prst="rect">
            <a:avLst/>
          </a:prstGeom>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94" y="0"/>
            <a:ext cx="1008574" cy="127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a:extLst>
              <a:ext uri="{FF2B5EF4-FFF2-40B4-BE49-F238E27FC236}">
                <a16:creationId xmlns:a16="http://schemas.microsoft.com/office/drawing/2014/main" xmlns="" id="{06C86FA0-3CD2-49E2-8E61-816CE10BF0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658" t="5555" r="25103" b="15112"/>
          <a:stretch/>
        </p:blipFill>
        <p:spPr>
          <a:xfrm>
            <a:off x="7434169" y="931139"/>
            <a:ext cx="4757831" cy="4995722"/>
          </a:xfrm>
          <a:prstGeom prst="rect">
            <a:avLst/>
          </a:prstGeom>
        </p:spPr>
      </p:pic>
      <p:sp>
        <p:nvSpPr>
          <p:cNvPr id="16" name="TextBox 15"/>
          <p:cNvSpPr txBox="1"/>
          <p:nvPr/>
        </p:nvSpPr>
        <p:spPr>
          <a:xfrm>
            <a:off x="7086598" y="0"/>
            <a:ext cx="5105402" cy="338554"/>
          </a:xfrm>
          <a:prstGeom prst="rect">
            <a:avLst/>
          </a:prstGeom>
          <a:noFill/>
        </p:spPr>
        <p:txBody>
          <a:bodyPr wrap="square" rtlCol="0">
            <a:spAutoFit/>
          </a:bodyPr>
          <a:lstStyle/>
          <a:p>
            <a:r>
              <a:rPr lang="en-US" sz="1600" dirty="0" smtClean="0">
                <a:solidFill>
                  <a:srgbClr val="D3CDB1"/>
                </a:solidFill>
                <a:latin typeface="Arial-Rounded" pitchFamily="34" charset="0"/>
                <a:ea typeface="Arial-Rounded" pitchFamily="34" charset="0"/>
                <a:cs typeface="Arial-Rounded" pitchFamily="34" charset="0"/>
              </a:rPr>
              <a:t>TK:  </a:t>
            </a:r>
            <a:r>
              <a:rPr lang="en-US" sz="1600" dirty="0" err="1" smtClean="0">
                <a:solidFill>
                  <a:srgbClr val="D3CDB1"/>
                </a:solidFill>
                <a:latin typeface="Arial-Rounded" pitchFamily="34" charset="0"/>
                <a:ea typeface="Arial-Rounded" pitchFamily="34" charset="0"/>
                <a:cs typeface="Arial-Rounded" pitchFamily="34" charset="0"/>
              </a:rPr>
              <a:t>Vũ</a:t>
            </a:r>
            <a:r>
              <a:rPr lang="en-US" sz="1600" dirty="0" smtClean="0">
                <a:solidFill>
                  <a:srgbClr val="D3CDB1"/>
                </a:solidFill>
                <a:latin typeface="Arial-Rounded" pitchFamily="34" charset="0"/>
                <a:ea typeface="Arial-Rounded" pitchFamily="34" charset="0"/>
                <a:cs typeface="Arial-Rounded" pitchFamily="34" charset="0"/>
              </a:rPr>
              <a:t> </a:t>
            </a:r>
            <a:r>
              <a:rPr lang="en-US" sz="1600" dirty="0" err="1" smtClean="0">
                <a:solidFill>
                  <a:srgbClr val="D3CDB1"/>
                </a:solidFill>
                <a:latin typeface="Arial-Rounded" pitchFamily="34" charset="0"/>
                <a:ea typeface="Arial-Rounded" pitchFamily="34" charset="0"/>
                <a:cs typeface="Arial-Rounded" pitchFamily="34" charset="0"/>
              </a:rPr>
              <a:t>Hồng</a:t>
            </a:r>
            <a:r>
              <a:rPr lang="en-US" sz="1600" dirty="0" smtClean="0">
                <a:solidFill>
                  <a:srgbClr val="D3CDB1"/>
                </a:solidFill>
                <a:latin typeface="Arial-Rounded" pitchFamily="34" charset="0"/>
                <a:ea typeface="Arial-Rounded" pitchFamily="34" charset="0"/>
                <a:cs typeface="Arial-Rounded" pitchFamily="34" charset="0"/>
              </a:rPr>
              <a:t>: https</a:t>
            </a:r>
            <a:r>
              <a:rPr lang="en-US" sz="1600" dirty="0">
                <a:solidFill>
                  <a:srgbClr val="D3CDB1"/>
                </a:solidFill>
                <a:latin typeface="Arial-Rounded" pitchFamily="34" charset="0"/>
                <a:ea typeface="Arial-Rounded" pitchFamily="34" charset="0"/>
                <a:cs typeface="Arial-Rounded" pitchFamily="34" charset="0"/>
              </a:rPr>
              <a:t>://www.facebook.com/vuhong1972/</a:t>
            </a:r>
            <a:r>
              <a:rPr lang="en-US" sz="1600" dirty="0" smtClean="0">
                <a:solidFill>
                  <a:srgbClr val="D3CDB1"/>
                </a:solidFill>
                <a:latin typeface="Arial-Rounded" pitchFamily="34" charset="0"/>
                <a:ea typeface="Arial-Rounded" pitchFamily="34" charset="0"/>
                <a:cs typeface="Arial-Rounded" pitchFamily="34" charset="0"/>
              </a:rPr>
              <a:t> </a:t>
            </a:r>
            <a:endParaRPr lang="en-US" sz="1600" dirty="0">
              <a:solidFill>
                <a:srgbClr val="D3CDB1"/>
              </a:solidFill>
              <a:latin typeface="Arial-Rounded" pitchFamily="34" charset="0"/>
              <a:ea typeface="Arial-Rounded" pitchFamily="34" charset="0"/>
              <a:cs typeface="Arial-Rounded" pitchFamily="34" charset="0"/>
            </a:endParaRPr>
          </a:p>
        </p:txBody>
      </p:sp>
      <p:pic>
        <p:nvPicPr>
          <p:cNvPr id="1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15699" y="5996710"/>
            <a:ext cx="876301" cy="8763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8"/>
              </a:rPr>
              <a:t>https://www.facebook.com/vuhong1972</a:t>
            </a:r>
            <a:r>
              <a:rPr lang="en-US" sz="2000" dirty="0" smtClean="0">
                <a:latin typeface="Arial-Rounded" pitchFamily="34" charset="0"/>
                <a:ea typeface="Arial-Rounded" pitchFamily="34" charset="0"/>
                <a:cs typeface="Arial-Rounded" pitchFamily="34" charset="0"/>
                <a:hlinkClick r:id="rId8"/>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9"/>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9"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7">
            <a:extLst>
              <a:ext uri="{FF2B5EF4-FFF2-40B4-BE49-F238E27FC236}">
                <a16:creationId xmlns:a16="http://schemas.microsoft.com/office/drawing/2014/main" xmlns="" id="{FA35F3C1-03B6-4B1D-BBC1-5249881AEB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713" y="-1362771"/>
            <a:ext cx="14359426" cy="8974047"/>
          </a:xfrm>
          <a:prstGeom prst="rect">
            <a:avLst/>
          </a:prstGeom>
        </p:spPr>
      </p:pic>
    </p:spTree>
    <p:extLst>
      <p:ext uri="{BB962C8B-B14F-4D97-AF65-F5344CB8AC3E}">
        <p14:creationId xmlns:p14="http://schemas.microsoft.com/office/powerpoint/2010/main" val="83076576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E147E94-4722-45AA-9550-C2AD89CE0A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77" t="18444" r="5773" b="8001"/>
          <a:stretch/>
        </p:blipFill>
        <p:spPr>
          <a:xfrm>
            <a:off x="0" y="0"/>
            <a:ext cx="8527954" cy="5760720"/>
          </a:xfrm>
          <a:prstGeom prst="rect">
            <a:avLst/>
          </a:prstGeom>
        </p:spPr>
      </p:pic>
      <p:pic>
        <p:nvPicPr>
          <p:cNvPr id="4" name="图片 3">
            <a:extLst>
              <a:ext uri="{FF2B5EF4-FFF2-40B4-BE49-F238E27FC236}">
                <a16:creationId xmlns:a16="http://schemas.microsoft.com/office/drawing/2014/main" xmlns="" id="{6291E344-F2FC-4B62-9202-972F665B5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672" y="0"/>
            <a:ext cx="9724644" cy="6858000"/>
          </a:xfrm>
          <a:prstGeom prst="rect">
            <a:avLst/>
          </a:prstGeom>
        </p:spPr>
      </p:pic>
      <p:sp>
        <p:nvSpPr>
          <p:cNvPr id="5" name="文本框 4">
            <a:extLst>
              <a:ext uri="{FF2B5EF4-FFF2-40B4-BE49-F238E27FC236}">
                <a16:creationId xmlns:a16="http://schemas.microsoft.com/office/drawing/2014/main" xmlns="" id="{8BE186A4-3528-4B60-9A08-A6C2ABB30C4E}"/>
              </a:ext>
            </a:extLst>
          </p:cNvPr>
          <p:cNvSpPr txBox="1"/>
          <p:nvPr/>
        </p:nvSpPr>
        <p:spPr>
          <a:xfrm>
            <a:off x="2267537" y="2283824"/>
            <a:ext cx="3992880" cy="1569660"/>
          </a:xfrm>
          <a:prstGeom prst="rect">
            <a:avLst/>
          </a:prstGeom>
          <a:noFill/>
        </p:spPr>
        <p:txBody>
          <a:bodyPr wrap="square" rtlCol="0">
            <a:spAutoFit/>
          </a:bodyPr>
          <a:lstStyle/>
          <a:p>
            <a:pPr algn="ctr"/>
            <a:r>
              <a:rPr lang="en-US" altLang="zh-CN" sz="9600" dirty="0" smtClean="0">
                <a:ln>
                  <a:solidFill>
                    <a:schemeClr val="tx1"/>
                  </a:solidFill>
                </a:ln>
                <a:solidFill>
                  <a:schemeClr val="tx1">
                    <a:lumMod val="75000"/>
                    <a:lumOff val="25000"/>
                  </a:schemeClr>
                </a:solidFill>
                <a:latin typeface="Arial-Rounded" pitchFamily="34" charset="0"/>
                <a:ea typeface="Arial-Rounded" pitchFamily="34" charset="0"/>
                <a:cs typeface="Arial-Rounded" pitchFamily="34" charset="0"/>
              </a:rPr>
              <a:t>TIẾT 1, 2</a:t>
            </a:r>
            <a:endParaRPr lang="zh-CN" altLang="en-US" sz="9600" dirty="0">
              <a:ln>
                <a:solidFill>
                  <a:schemeClr val="tx1"/>
                </a:solidFill>
              </a:ln>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6" name="Rectangle 5"/>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4"/>
              </a:rPr>
              <a:t>https://www.facebook.com/vuhong1972</a:t>
            </a:r>
            <a:r>
              <a:rPr lang="en-US" sz="2000" dirty="0" smtClean="0">
                <a:latin typeface="Arial-Rounded" pitchFamily="34" charset="0"/>
                <a:ea typeface="Arial-Rounded" pitchFamily="34" charset="0"/>
                <a:cs typeface="Arial-Rounded" pitchFamily="34" charset="0"/>
                <a:hlinkClick r:id="rId4"/>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5"/>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8391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904" y="137161"/>
            <a:ext cx="11360187" cy="1643527"/>
          </a:xfrm>
          <a:prstGeom prst="rect">
            <a:avLst/>
          </a:prstGeom>
        </p:spPr>
        <p:txBody>
          <a:bodyPr wrap="square">
            <a:spAutoFit/>
          </a:bodyPr>
          <a:lstStyle/>
          <a:p>
            <a:pPr algn="ctr">
              <a:lnSpc>
                <a:spcPct val="120000"/>
              </a:lnSpc>
            </a:pPr>
            <a:r>
              <a:rPr lang="en-GB" sz="2800" dirty="0" smtClean="0"/>
              <a:t>1. </a:t>
            </a:r>
            <a:r>
              <a:rPr lang="vi-VN" sz="2800" dirty="0" smtClean="0"/>
              <a:t>Đánh </a:t>
            </a:r>
            <a:r>
              <a:rPr lang="vi-VN" sz="2800" dirty="0"/>
              <a:t>giá kĩ năng đọc thành tiếng, học thuộc lòng. Mỗi học sinh đọc một đoạn văn, đoạn thơ khoảng 60 tiếng hoặc đọc thuộc lòng một đoạn thơ (bài thơ) đã </a:t>
            </a:r>
            <a:r>
              <a:rPr lang="vi-VN" sz="2800" dirty="0" smtClean="0"/>
              <a:t>học</a:t>
            </a:r>
            <a:endParaRPr lang="en-US" sz="2800" dirty="0">
              <a:latin typeface="Arial-Rounded" pitchFamily="34" charset="0"/>
              <a:ea typeface="Arial-Rounded" pitchFamily="34" charset="0"/>
              <a:cs typeface="Arial-Rounded" pitchFamily="34" charset="0"/>
            </a:endParaRPr>
          </a:p>
        </p:txBody>
      </p:sp>
      <p:sp>
        <p:nvSpPr>
          <p:cNvPr id="3" name="Rectangle 2"/>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2"/>
              </a:rPr>
              <a:t>https://www.facebook.com/vuhong1972</a:t>
            </a:r>
            <a:r>
              <a:rPr lang="en-US" sz="2000" dirty="0" smtClean="0">
                <a:latin typeface="Arial-Rounded" pitchFamily="34" charset="0"/>
                <a:ea typeface="Arial-Rounded" pitchFamily="34" charset="0"/>
                <a:cs typeface="Arial-Rounded" pitchFamily="34" charset="0"/>
                <a:hlinkClick r:id="rId2"/>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3"/>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stretch>
            <a:fillRect/>
          </a:stretch>
        </p:blipFill>
        <p:spPr>
          <a:xfrm>
            <a:off x="1906524" y="1780688"/>
            <a:ext cx="7848600" cy="4504182"/>
          </a:xfrm>
          <a:prstGeom prst="rect">
            <a:avLst/>
          </a:prstGeom>
        </p:spPr>
      </p:pic>
    </p:spTree>
    <p:extLst>
      <p:ext uri="{BB962C8B-B14F-4D97-AF65-F5344CB8AC3E}">
        <p14:creationId xmlns:p14="http://schemas.microsoft.com/office/powerpoint/2010/main" val="28675313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846" y="497149"/>
            <a:ext cx="10244831" cy="1384995"/>
          </a:xfrm>
          <a:prstGeom prst="rect">
            <a:avLst/>
          </a:prstGeom>
          <a:noFill/>
        </p:spPr>
        <p:txBody>
          <a:bodyPr wrap="square" rtlCol="0">
            <a:spAutoFit/>
          </a:bodyPr>
          <a:lstStyle/>
          <a:p>
            <a:r>
              <a:rPr lang="en-GB" sz="2800" dirty="0" smtClean="0"/>
              <a:t>2. </a:t>
            </a:r>
            <a:r>
              <a:rPr lang="vi-VN" sz="2800" dirty="0" smtClean="0"/>
              <a:t>Trao </a:t>
            </a:r>
            <a:r>
              <a:rPr lang="vi-VN" sz="2800" dirty="0"/>
              <a:t>đổi về các bài đọc: Nêu tên bài đã đọc, chi tiết, nhân vật hoặc đoạn văn, đoạn thơ mình yêu thích nhất.</a:t>
            </a:r>
            <a:br>
              <a:rPr lang="vi-VN" sz="2800" dirty="0"/>
            </a:br>
            <a:endParaRPr lang="en-US" sz="2800" dirty="0"/>
          </a:p>
        </p:txBody>
      </p:sp>
      <p:sp>
        <p:nvSpPr>
          <p:cNvPr id="3" name="TextBox 2"/>
          <p:cNvSpPr txBox="1"/>
          <p:nvPr/>
        </p:nvSpPr>
        <p:spPr>
          <a:xfrm>
            <a:off x="736846" y="1535836"/>
            <a:ext cx="10431261" cy="1815882"/>
          </a:xfrm>
          <a:prstGeom prst="rect">
            <a:avLst/>
          </a:prstGeom>
          <a:noFill/>
        </p:spPr>
        <p:txBody>
          <a:bodyPr wrap="square" rtlCol="0">
            <a:spAutoFit/>
          </a:bodyPr>
          <a:lstStyle/>
          <a:p>
            <a:r>
              <a:rPr lang="en-US" sz="2800" dirty="0" err="1" smtClean="0"/>
              <a:t>Ví</a:t>
            </a:r>
            <a:r>
              <a:rPr lang="en-US" sz="2800" dirty="0" smtClean="0"/>
              <a:t> </a:t>
            </a:r>
            <a:r>
              <a:rPr lang="en-US" sz="2800" dirty="0" err="1" smtClean="0"/>
              <a:t>dụ</a:t>
            </a:r>
            <a:r>
              <a:rPr lang="en-US" sz="2800" dirty="0" smtClean="0"/>
              <a:t>: Bài </a:t>
            </a:r>
            <a:r>
              <a:rPr lang="en-US" sz="2800" dirty="0" err="1"/>
              <a:t>đọc</a:t>
            </a:r>
            <a:r>
              <a:rPr lang="en-US" sz="2800" dirty="0"/>
              <a:t> </a:t>
            </a:r>
            <a:r>
              <a:rPr lang="en-US" sz="2800" dirty="0" err="1"/>
              <a:t>em</a:t>
            </a:r>
            <a:r>
              <a:rPr lang="en-US" sz="2800" dirty="0"/>
              <a:t> </a:t>
            </a:r>
            <a:r>
              <a:rPr lang="en-US" sz="2800" dirty="0" err="1"/>
              <a:t>thích</a:t>
            </a:r>
            <a:r>
              <a:rPr lang="en-US" sz="2800" dirty="0"/>
              <a:t> </a:t>
            </a:r>
            <a:r>
              <a:rPr lang="en-US" sz="2800" dirty="0" err="1"/>
              <a:t>nhất</a:t>
            </a:r>
            <a:r>
              <a:rPr lang="en-US" sz="2800" dirty="0"/>
              <a:t> </a:t>
            </a:r>
            <a:r>
              <a:rPr lang="en-US" sz="2800" dirty="0" err="1"/>
              <a:t>là</a:t>
            </a:r>
            <a:r>
              <a:rPr lang="en-US" sz="2800" dirty="0"/>
              <a:t> </a:t>
            </a:r>
            <a:r>
              <a:rPr lang="en-US" sz="2800" dirty="0" err="1"/>
              <a:t>bài</a:t>
            </a:r>
            <a:r>
              <a:rPr lang="en-US" sz="2800" dirty="0"/>
              <a:t> </a:t>
            </a:r>
            <a:r>
              <a:rPr lang="en-US" sz="2800" i="1" dirty="0" err="1"/>
              <a:t>Chiếc</a:t>
            </a:r>
            <a:r>
              <a:rPr lang="en-US" sz="2800" i="1" dirty="0"/>
              <a:t> </a:t>
            </a:r>
            <a:r>
              <a:rPr lang="en-US" sz="2800" i="1" dirty="0" err="1"/>
              <a:t>rễ</a:t>
            </a:r>
            <a:r>
              <a:rPr lang="en-US" sz="2800" i="1" dirty="0"/>
              <a:t> </a:t>
            </a:r>
            <a:r>
              <a:rPr lang="en-US" sz="2800" i="1" dirty="0" err="1"/>
              <a:t>đa</a:t>
            </a:r>
            <a:r>
              <a:rPr lang="en-US" sz="2800" i="1" dirty="0"/>
              <a:t> </a:t>
            </a:r>
            <a:r>
              <a:rPr lang="en-US" sz="2800" i="1" dirty="0" err="1"/>
              <a:t>tròn</a:t>
            </a:r>
            <a:r>
              <a:rPr lang="en-US" sz="2800" i="1" dirty="0"/>
              <a:t>. </a:t>
            </a:r>
            <a:r>
              <a:rPr lang="en-US" sz="2800" dirty="0" err="1"/>
              <a:t>Bởi</a:t>
            </a:r>
            <a:r>
              <a:rPr lang="en-US" sz="2800" dirty="0"/>
              <a:t> </a:t>
            </a:r>
            <a:r>
              <a:rPr lang="en-US" sz="2800" dirty="0" err="1"/>
              <a:t>vì</a:t>
            </a:r>
            <a:r>
              <a:rPr lang="en-US" sz="2800" dirty="0"/>
              <a:t> </a:t>
            </a:r>
            <a:r>
              <a:rPr lang="en-US" sz="2800" dirty="0" err="1"/>
              <a:t>thông</a:t>
            </a:r>
            <a:r>
              <a:rPr lang="en-US" sz="2800" dirty="0"/>
              <a:t> qua </a:t>
            </a:r>
            <a:r>
              <a:rPr lang="en-US" sz="2800" dirty="0" err="1"/>
              <a:t>bài</a:t>
            </a:r>
            <a:r>
              <a:rPr lang="en-US" sz="2800" dirty="0"/>
              <a:t> </a:t>
            </a:r>
            <a:r>
              <a:rPr lang="en-US" sz="2800" dirty="0" err="1"/>
              <a:t>đọc</a:t>
            </a:r>
            <a:r>
              <a:rPr lang="en-US" sz="2800" dirty="0"/>
              <a:t> </a:t>
            </a:r>
            <a:r>
              <a:rPr lang="en-US" sz="2800" dirty="0" err="1"/>
              <a:t>này</a:t>
            </a:r>
            <a:r>
              <a:rPr lang="en-US" sz="2800" dirty="0"/>
              <a:t> </a:t>
            </a:r>
            <a:r>
              <a:rPr lang="en-US" sz="2800" dirty="0" err="1"/>
              <a:t>em</a:t>
            </a:r>
            <a:r>
              <a:rPr lang="en-US" sz="2800" dirty="0"/>
              <a:t> </a:t>
            </a:r>
            <a:r>
              <a:rPr lang="en-US" sz="2800" dirty="0" err="1"/>
              <a:t>lại</a:t>
            </a:r>
            <a:r>
              <a:rPr lang="en-US" sz="2800" dirty="0"/>
              <a:t> </a:t>
            </a:r>
            <a:r>
              <a:rPr lang="en-US" sz="2800" dirty="0" err="1"/>
              <a:t>biết</a:t>
            </a:r>
            <a:r>
              <a:rPr lang="en-US" sz="2800" dirty="0"/>
              <a:t> </a:t>
            </a:r>
            <a:r>
              <a:rPr lang="en-US" sz="2800" dirty="0" err="1"/>
              <a:t>thêm</a:t>
            </a:r>
            <a:r>
              <a:rPr lang="en-US" sz="2800" dirty="0"/>
              <a:t> </a:t>
            </a:r>
            <a:r>
              <a:rPr lang="en-US" sz="2800" dirty="0" err="1"/>
              <a:t>một</a:t>
            </a:r>
            <a:r>
              <a:rPr lang="en-US" sz="2800" dirty="0"/>
              <a:t> </a:t>
            </a:r>
            <a:r>
              <a:rPr lang="en-US" sz="2800" dirty="0" err="1"/>
              <a:t>câu</a:t>
            </a:r>
            <a:r>
              <a:rPr lang="en-US" sz="2800" dirty="0"/>
              <a:t> </a:t>
            </a:r>
            <a:r>
              <a:rPr lang="en-US" sz="2800" dirty="0" err="1"/>
              <a:t>chuyện</a:t>
            </a:r>
            <a:r>
              <a:rPr lang="en-US" sz="2800" dirty="0"/>
              <a:t> hay </a:t>
            </a:r>
            <a:r>
              <a:rPr lang="en-US" sz="2800" dirty="0" err="1"/>
              <a:t>về</a:t>
            </a:r>
            <a:r>
              <a:rPr lang="en-US" sz="2800" dirty="0"/>
              <a:t> </a:t>
            </a:r>
            <a:r>
              <a:rPr lang="en-US" sz="2800" dirty="0" err="1"/>
              <a:t>Bác</a:t>
            </a:r>
            <a:r>
              <a:rPr lang="en-US" sz="2800" dirty="0"/>
              <a:t> </a:t>
            </a:r>
            <a:r>
              <a:rPr lang="en-US" sz="2800" dirty="0" err="1"/>
              <a:t>Hồ</a:t>
            </a:r>
            <a:r>
              <a:rPr lang="en-US" sz="2800" dirty="0"/>
              <a:t>. Chi </a:t>
            </a:r>
            <a:r>
              <a:rPr lang="en-US" sz="2800" dirty="0" err="1"/>
              <a:t>tiết</a:t>
            </a:r>
            <a:r>
              <a:rPr lang="en-US" sz="2800" dirty="0"/>
              <a:t> </a:t>
            </a:r>
            <a:r>
              <a:rPr lang="en-US" sz="2800" dirty="0" err="1"/>
              <a:t>em</a:t>
            </a:r>
            <a:r>
              <a:rPr lang="en-US" sz="2800" dirty="0"/>
              <a:t> </a:t>
            </a:r>
            <a:r>
              <a:rPr lang="en-US" sz="2800" dirty="0" err="1"/>
              <a:t>thích</a:t>
            </a:r>
            <a:r>
              <a:rPr lang="en-US" sz="2800" dirty="0"/>
              <a:t> </a:t>
            </a:r>
            <a:r>
              <a:rPr lang="en-US" sz="2800" dirty="0" err="1"/>
              <a:t>nhất</a:t>
            </a:r>
            <a:r>
              <a:rPr lang="en-US" sz="2800" dirty="0"/>
              <a:t> </a:t>
            </a:r>
            <a:r>
              <a:rPr lang="en-US" sz="2800" dirty="0" err="1"/>
              <a:t>là</a:t>
            </a:r>
            <a:r>
              <a:rPr lang="en-US" sz="2800" dirty="0"/>
              <a:t> chi </a:t>
            </a:r>
            <a:r>
              <a:rPr lang="en-US" sz="2800" dirty="0" err="1"/>
              <a:t>tiết</a:t>
            </a:r>
            <a:r>
              <a:rPr lang="en-US" sz="2800" dirty="0"/>
              <a:t> </a:t>
            </a:r>
            <a:r>
              <a:rPr lang="en-US" sz="2800" dirty="0" err="1"/>
              <a:t>Bác</a:t>
            </a:r>
            <a:r>
              <a:rPr lang="en-US" sz="2800" dirty="0"/>
              <a:t> </a:t>
            </a:r>
            <a:r>
              <a:rPr lang="en-US" sz="2800" dirty="0" err="1"/>
              <a:t>Hồ</a:t>
            </a:r>
            <a:r>
              <a:rPr lang="en-US" sz="2800" dirty="0"/>
              <a:t> </a:t>
            </a:r>
            <a:r>
              <a:rPr lang="en-US" sz="2800" dirty="0" err="1"/>
              <a:t>tự</a:t>
            </a:r>
            <a:r>
              <a:rPr lang="en-US" sz="2800" dirty="0"/>
              <a:t> </a:t>
            </a:r>
            <a:r>
              <a:rPr lang="en-US" sz="2800" dirty="0" err="1"/>
              <a:t>tay</a:t>
            </a:r>
            <a:r>
              <a:rPr lang="en-US" sz="2800" dirty="0"/>
              <a:t> </a:t>
            </a:r>
            <a:r>
              <a:rPr lang="en-US" sz="2800" dirty="0" err="1"/>
              <a:t>trồng</a:t>
            </a:r>
            <a:r>
              <a:rPr lang="en-US" sz="2800" dirty="0"/>
              <a:t> </a:t>
            </a:r>
            <a:r>
              <a:rPr lang="en-US" sz="2800" dirty="0" err="1"/>
              <a:t>chiếc</a:t>
            </a:r>
            <a:r>
              <a:rPr lang="en-US" sz="2800" dirty="0"/>
              <a:t> </a:t>
            </a:r>
            <a:r>
              <a:rPr lang="en-US" sz="2800" dirty="0" err="1"/>
              <a:t>rễ</a:t>
            </a:r>
            <a:r>
              <a:rPr lang="en-US" sz="2800" dirty="0"/>
              <a:t> </a:t>
            </a:r>
            <a:r>
              <a:rPr lang="en-US" sz="2800" dirty="0" err="1"/>
              <a:t>đa</a:t>
            </a:r>
            <a:r>
              <a:rPr lang="en-US" sz="2800" dirty="0"/>
              <a:t>.</a:t>
            </a:r>
          </a:p>
          <a:p>
            <a:endParaRPr lang="en-US" sz="2800" dirty="0"/>
          </a:p>
        </p:txBody>
      </p:sp>
    </p:spTree>
    <p:extLst>
      <p:ext uri="{BB962C8B-B14F-4D97-AF65-F5344CB8AC3E}">
        <p14:creationId xmlns:p14="http://schemas.microsoft.com/office/powerpoint/2010/main" val="8516049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C5C2736B-5F16-4B03-B7D8-C6F08EBD2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97" y="224684"/>
            <a:ext cx="12458132" cy="6229066"/>
          </a:xfrm>
          <a:prstGeom prst="rect">
            <a:avLst/>
          </a:prstGeom>
        </p:spPr>
      </p:pic>
      <p:pic>
        <p:nvPicPr>
          <p:cNvPr id="17" name="图片 16">
            <a:extLst>
              <a:ext uri="{FF2B5EF4-FFF2-40B4-BE49-F238E27FC236}">
                <a16:creationId xmlns:a16="http://schemas.microsoft.com/office/drawing/2014/main" xmlns="" id="{EB3CCDF6-EE94-48BB-B2CE-8A4D51651E9C}"/>
              </a:ext>
            </a:extLst>
          </p:cNvPr>
          <p:cNvPicPr>
            <a:picLocks noChangeAspect="1"/>
          </p:cNvPicPr>
          <p:nvPr/>
        </p:nvPicPr>
        <p:blipFill rotWithShape="1">
          <a:blip r:embed="rId3">
            <a:extLst>
              <a:ext uri="{28A0092B-C50C-407E-A947-70E740481C1C}">
                <a14:useLocalDpi xmlns:a14="http://schemas.microsoft.com/office/drawing/2010/main" val="0"/>
              </a:ext>
            </a:extLst>
          </a:blip>
          <a:srcRect l="47336"/>
          <a:stretch/>
        </p:blipFill>
        <p:spPr>
          <a:xfrm>
            <a:off x="8224998" y="1857830"/>
            <a:ext cx="3885271" cy="4537182"/>
          </a:xfrm>
          <a:prstGeom prst="rect">
            <a:avLst/>
          </a:prstGeom>
        </p:spPr>
      </p:pic>
      <p:sp>
        <p:nvSpPr>
          <p:cNvPr id="18" name="Shape 233">
            <a:extLst>
              <a:ext uri="{FF2B5EF4-FFF2-40B4-BE49-F238E27FC236}">
                <a16:creationId xmlns:a16="http://schemas.microsoft.com/office/drawing/2014/main" xmlns="" id="{794FBD37-A599-43D1-821C-12ED59D25D45}"/>
              </a:ext>
            </a:extLst>
          </p:cNvPr>
          <p:cNvSpPr/>
          <p:nvPr/>
        </p:nvSpPr>
        <p:spPr>
          <a:xfrm rot="21207439">
            <a:off x="642911" y="2354109"/>
            <a:ext cx="2013124" cy="143629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vi-VN" sz="3000" dirty="0"/>
              <a:t>- Đọc to, rõ ràng, diễn cảm</a:t>
            </a:r>
            <a:r>
              <a:rPr lang="en-US" sz="3000" dirty="0"/>
              <a:t>.</a:t>
            </a:r>
            <a:endParaRPr lang="vi-VN" sz="3000" dirty="0"/>
          </a:p>
        </p:txBody>
      </p:sp>
      <p:sp>
        <p:nvSpPr>
          <p:cNvPr id="19" name="Shape 233">
            <a:extLst>
              <a:ext uri="{FF2B5EF4-FFF2-40B4-BE49-F238E27FC236}">
                <a16:creationId xmlns:a16="http://schemas.microsoft.com/office/drawing/2014/main" xmlns="" id="{2B62AF0F-E718-4E28-A7AE-3D9195AB61BF}"/>
              </a:ext>
            </a:extLst>
          </p:cNvPr>
          <p:cNvSpPr/>
          <p:nvPr/>
        </p:nvSpPr>
        <p:spPr>
          <a:xfrm rot="247884">
            <a:off x="3813317" y="1739849"/>
            <a:ext cx="2606533" cy="171329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vi-VN" sz="3600" dirty="0"/>
              <a:t>- Ngắt nghỉ rõ ràng, đúng chỗ</a:t>
            </a:r>
            <a:r>
              <a:rPr lang="en-US" sz="3600" dirty="0"/>
              <a:t>.</a:t>
            </a:r>
            <a:endParaRPr lang="vi-VN" sz="3600" dirty="0"/>
          </a:p>
        </p:txBody>
      </p:sp>
      <p:sp>
        <p:nvSpPr>
          <p:cNvPr id="20" name="Shape 233">
            <a:extLst>
              <a:ext uri="{FF2B5EF4-FFF2-40B4-BE49-F238E27FC236}">
                <a16:creationId xmlns:a16="http://schemas.microsoft.com/office/drawing/2014/main" xmlns="" id="{B7D84BAE-C44F-4116-88D4-B17154578156}"/>
              </a:ext>
            </a:extLst>
          </p:cNvPr>
          <p:cNvSpPr/>
          <p:nvPr/>
        </p:nvSpPr>
        <p:spPr>
          <a:xfrm rot="385237">
            <a:off x="6927055" y="4130184"/>
            <a:ext cx="1754079" cy="115929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vi-VN" sz="2400" dirty="0"/>
              <a:t>Chú ý đọc đúng những từ khó</a:t>
            </a:r>
            <a:r>
              <a:rPr lang="en-US" sz="2400" dirty="0"/>
              <a:t>.</a:t>
            </a:r>
            <a:endParaRPr lang="vi-VN" sz="2400" dirty="0"/>
          </a:p>
        </p:txBody>
      </p:sp>
      <p:sp>
        <p:nvSpPr>
          <p:cNvPr id="21" name="文本框 20">
            <a:extLst>
              <a:ext uri="{FF2B5EF4-FFF2-40B4-BE49-F238E27FC236}">
                <a16:creationId xmlns:a16="http://schemas.microsoft.com/office/drawing/2014/main" xmlns="" id="{C9DE1473-7266-4F89-8B5F-EF1EC7163CD8}"/>
              </a:ext>
            </a:extLst>
          </p:cNvPr>
          <p:cNvSpPr txBox="1"/>
          <p:nvPr/>
        </p:nvSpPr>
        <p:spPr>
          <a:xfrm>
            <a:off x="967905" y="5245343"/>
            <a:ext cx="4162128" cy="923330"/>
          </a:xfrm>
          <a:prstGeom prst="rect">
            <a:avLst/>
          </a:prstGeom>
          <a:noFill/>
        </p:spPr>
        <p:txBody>
          <a:bodyPr wrap="square" rtlCol="0">
            <a:spAutoFit/>
          </a:bodyPr>
          <a:lstStyle/>
          <a:p>
            <a:pPr algn="ctr"/>
            <a:r>
              <a:rPr lang="en-US" altLang="zh-CN" sz="5400" b="1" u="sng" dirty="0" err="1" smtClean="0">
                <a:solidFill>
                  <a:srgbClr val="FF0000"/>
                </a:solidFill>
                <a:latin typeface="Arial-Rounded" pitchFamily="34" charset="0"/>
                <a:ea typeface="Arial-Rounded" pitchFamily="34" charset="0"/>
                <a:cs typeface="Arial-Rounded" pitchFamily="34" charset="0"/>
              </a:rPr>
              <a:t>Đánh</a:t>
            </a:r>
            <a:r>
              <a:rPr lang="en-US" altLang="zh-CN" sz="5400" b="1" u="sng" dirty="0" smtClean="0">
                <a:solidFill>
                  <a:srgbClr val="FF0000"/>
                </a:solidFill>
                <a:latin typeface="Arial-Rounded" pitchFamily="34" charset="0"/>
                <a:ea typeface="Arial-Rounded" pitchFamily="34" charset="0"/>
                <a:cs typeface="Arial-Rounded" pitchFamily="34" charset="0"/>
              </a:rPr>
              <a:t> </a:t>
            </a:r>
            <a:r>
              <a:rPr lang="en-US" altLang="zh-CN" sz="5400" b="1" u="sng" dirty="0" err="1" smtClean="0">
                <a:solidFill>
                  <a:srgbClr val="FF0000"/>
                </a:solidFill>
                <a:latin typeface="Arial-Rounded" pitchFamily="34" charset="0"/>
                <a:ea typeface="Arial-Rounded" pitchFamily="34" charset="0"/>
                <a:cs typeface="Arial-Rounded" pitchFamily="34" charset="0"/>
              </a:rPr>
              <a:t>giá</a:t>
            </a:r>
            <a:r>
              <a:rPr lang="en-US" altLang="zh-CN" sz="5400" b="1" u="sng" dirty="0" smtClean="0">
                <a:solidFill>
                  <a:srgbClr val="FF0000"/>
                </a:solidFill>
                <a:latin typeface="Arial-Rounded" pitchFamily="34" charset="0"/>
                <a:ea typeface="Arial-Rounded" pitchFamily="34" charset="0"/>
                <a:cs typeface="Arial-Rounded" pitchFamily="34" charset="0"/>
              </a:rPr>
              <a:t>:</a:t>
            </a:r>
            <a:endParaRPr lang="zh-CN" altLang="en-US" sz="5400" b="1" u="sng" dirty="0">
              <a:solidFill>
                <a:srgbClr val="FF0000"/>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239" y="3140176"/>
            <a:ext cx="986245" cy="98624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3892368" y="3277557"/>
            <a:ext cx="986245" cy="98624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4890984" y="3368576"/>
            <a:ext cx="986245" cy="98624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6497262" y="5013442"/>
            <a:ext cx="740950" cy="74095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7077915" y="5175013"/>
            <a:ext cx="859430" cy="85943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7719248" y="5210988"/>
            <a:ext cx="840593" cy="840593"/>
          </a:xfrm>
          <a:prstGeom prst="rect">
            <a:avLst/>
          </a:prstGeom>
        </p:spPr>
      </p:pic>
      <p:sp>
        <p:nvSpPr>
          <p:cNvPr id="14" name="Rectangle 13"/>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5"/>
              </a:rPr>
              <a:t>https://www.facebook.com/vuhong1972</a:t>
            </a:r>
            <a:r>
              <a:rPr lang="en-US" sz="2000" dirty="0" smtClean="0">
                <a:latin typeface="Arial-Rounded" pitchFamily="34" charset="0"/>
                <a:ea typeface="Arial-Rounded" pitchFamily="34" charset="0"/>
                <a:cs typeface="Arial-Rounded" pitchFamily="34" charset="0"/>
                <a:hlinkClick r:id="rId5"/>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6"/>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7844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E147E94-4722-45AA-9550-C2AD89CE0A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77" t="18444" r="5773" b="8001"/>
          <a:stretch/>
        </p:blipFill>
        <p:spPr>
          <a:xfrm>
            <a:off x="0" y="0"/>
            <a:ext cx="8527954" cy="5760720"/>
          </a:xfrm>
          <a:prstGeom prst="rect">
            <a:avLst/>
          </a:prstGeom>
        </p:spPr>
      </p:pic>
      <p:pic>
        <p:nvPicPr>
          <p:cNvPr id="4" name="图片 3">
            <a:extLst>
              <a:ext uri="{FF2B5EF4-FFF2-40B4-BE49-F238E27FC236}">
                <a16:creationId xmlns:a16="http://schemas.microsoft.com/office/drawing/2014/main" xmlns="" id="{6291E344-F2FC-4B62-9202-972F665B5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672" y="0"/>
            <a:ext cx="9724644" cy="6858000"/>
          </a:xfrm>
          <a:prstGeom prst="rect">
            <a:avLst/>
          </a:prstGeom>
        </p:spPr>
      </p:pic>
      <p:sp>
        <p:nvSpPr>
          <p:cNvPr id="5" name="文本框 4">
            <a:extLst>
              <a:ext uri="{FF2B5EF4-FFF2-40B4-BE49-F238E27FC236}">
                <a16:creationId xmlns:a16="http://schemas.microsoft.com/office/drawing/2014/main" xmlns="" id="{8BE186A4-3528-4B60-9A08-A6C2ABB30C4E}"/>
              </a:ext>
            </a:extLst>
          </p:cNvPr>
          <p:cNvSpPr txBox="1"/>
          <p:nvPr/>
        </p:nvSpPr>
        <p:spPr>
          <a:xfrm>
            <a:off x="1799771" y="2283824"/>
            <a:ext cx="4460646" cy="1569660"/>
          </a:xfrm>
          <a:prstGeom prst="rect">
            <a:avLst/>
          </a:prstGeom>
          <a:noFill/>
        </p:spPr>
        <p:txBody>
          <a:bodyPr wrap="square" rtlCol="0">
            <a:spAutoFit/>
          </a:bodyPr>
          <a:lstStyle/>
          <a:p>
            <a:pPr algn="ctr"/>
            <a:r>
              <a:rPr lang="en-US" altLang="zh-CN" sz="9600" dirty="0" smtClean="0">
                <a:ln>
                  <a:solidFill>
                    <a:prstClr val="black"/>
                  </a:solidFill>
                </a:ln>
                <a:solidFill>
                  <a:prstClr val="black">
                    <a:lumMod val="75000"/>
                    <a:lumOff val="25000"/>
                  </a:prstClr>
                </a:solidFill>
                <a:ea typeface="Arial-Rounded" pitchFamily="34" charset="0"/>
                <a:cs typeface="Arial-Rounded" pitchFamily="34" charset="0"/>
              </a:rPr>
              <a:t>TIẾT 3, 4</a:t>
            </a:r>
            <a:endParaRPr lang="zh-CN" altLang="en-US" sz="9600" dirty="0">
              <a:ln>
                <a:solidFill>
                  <a:prstClr val="black"/>
                </a:solidFill>
              </a:ln>
              <a:solidFill>
                <a:prstClr val="black">
                  <a:lumMod val="75000"/>
                  <a:lumOff val="25000"/>
                </a:prstClr>
              </a:solidFill>
              <a:ea typeface="Arial-Rounded" pitchFamily="34" charset="0"/>
              <a:cs typeface="Arial-Rounded" pitchFamily="34" charset="0"/>
            </a:endParaRPr>
          </a:p>
        </p:txBody>
      </p:sp>
      <p:sp>
        <p:nvSpPr>
          <p:cNvPr id="6" name="Rectangle 5"/>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4"/>
              </a:rPr>
              <a:t>https://www.facebook.com/vuhong1972</a:t>
            </a:r>
            <a:r>
              <a:rPr lang="en-US" sz="2000" dirty="0" smtClean="0">
                <a:latin typeface="Arial-Rounded" pitchFamily="34" charset="0"/>
                <a:ea typeface="Arial-Rounded" pitchFamily="34" charset="0"/>
                <a:cs typeface="Arial-Rounded" pitchFamily="34" charset="0"/>
                <a:hlinkClick r:id="rId4"/>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5"/>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5438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306" y="2409371"/>
            <a:ext cx="5610249" cy="4038146"/>
          </a:xfrm>
          <a:prstGeom prst="rect">
            <a:avLst/>
          </a:prstGeom>
        </p:spPr>
      </p:pic>
      <p:grpSp>
        <p:nvGrpSpPr>
          <p:cNvPr id="5" name="Group 4"/>
          <p:cNvGrpSpPr/>
          <p:nvPr/>
        </p:nvGrpSpPr>
        <p:grpSpPr>
          <a:xfrm>
            <a:off x="5631546" y="551543"/>
            <a:ext cx="5834743" cy="2888343"/>
            <a:chOff x="5805714" y="551543"/>
            <a:chExt cx="5834743" cy="2888343"/>
          </a:xfrm>
        </p:grpSpPr>
        <p:sp>
          <p:nvSpPr>
            <p:cNvPr id="3" name="Cloud Callout 2"/>
            <p:cNvSpPr/>
            <p:nvPr/>
          </p:nvSpPr>
          <p:spPr>
            <a:xfrm>
              <a:off x="5805714" y="551543"/>
              <a:ext cx="5834743" cy="2888343"/>
            </a:xfrm>
            <a:prstGeom prst="cloudCallout">
              <a:avLst>
                <a:gd name="adj1" fmla="val -68345"/>
                <a:gd name="adj2" fmla="val 41394"/>
              </a:avLst>
            </a:prstGeom>
            <a:solidFill>
              <a:schemeClr val="bg1">
                <a:lumMod val="95000"/>
              </a:schemeClr>
            </a:solidFill>
            <a:ln w="76200">
              <a:solidFill>
                <a:schemeClr val="accent4">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344125" y="1123034"/>
              <a:ext cx="5109027" cy="1371786"/>
            </a:xfrm>
            <a:prstGeom prst="rect">
              <a:avLst/>
            </a:prstGeom>
            <a:noFill/>
          </p:spPr>
          <p:txBody>
            <a:bodyPr wrap="square" rtlCol="0">
              <a:spAutoFit/>
            </a:bodyPr>
            <a:lstStyle/>
            <a:p>
              <a:pPr algn="ctr">
                <a:lnSpc>
                  <a:spcPct val="130000"/>
                </a:lnSpc>
              </a:pPr>
              <a:r>
                <a:rPr lang="en-US" sz="3400" dirty="0" err="1" smtClean="0"/>
                <a:t>Đánh</a:t>
              </a:r>
              <a:r>
                <a:rPr lang="en-US" sz="3400" dirty="0" smtClean="0"/>
                <a:t> </a:t>
              </a:r>
              <a:r>
                <a:rPr lang="en-US" sz="3400" dirty="0" err="1" smtClean="0"/>
                <a:t>giá</a:t>
              </a:r>
              <a:r>
                <a:rPr lang="en-US" sz="3400" dirty="0" smtClean="0"/>
                <a:t> </a:t>
              </a:r>
              <a:r>
                <a:rPr lang="en-US" sz="3400" dirty="0" err="1" smtClean="0"/>
                <a:t>kĩ</a:t>
              </a:r>
              <a:r>
                <a:rPr lang="en-US" sz="3400" dirty="0" smtClean="0"/>
                <a:t> </a:t>
              </a:r>
              <a:r>
                <a:rPr lang="en-US" sz="3400" dirty="0" err="1" smtClean="0"/>
                <a:t>năng</a:t>
              </a:r>
              <a:r>
                <a:rPr lang="en-US" sz="3400" dirty="0" smtClean="0"/>
                <a:t> </a:t>
              </a:r>
              <a:r>
                <a:rPr lang="en-US" sz="3400" dirty="0" err="1" smtClean="0"/>
                <a:t>đọc</a:t>
              </a:r>
              <a:r>
                <a:rPr lang="en-US" sz="3400" dirty="0" smtClean="0"/>
                <a:t> </a:t>
              </a:r>
              <a:r>
                <a:rPr lang="en-US" sz="3400" dirty="0" err="1" smtClean="0"/>
                <a:t>thành</a:t>
              </a:r>
              <a:r>
                <a:rPr lang="en-US" sz="3400" dirty="0" smtClean="0"/>
                <a:t> </a:t>
              </a:r>
              <a:r>
                <a:rPr lang="en-US" sz="3400" dirty="0" err="1" smtClean="0"/>
                <a:t>tiếng</a:t>
              </a:r>
              <a:r>
                <a:rPr lang="en-US" sz="3400" dirty="0" smtClean="0"/>
                <a:t>, </a:t>
              </a:r>
              <a:r>
                <a:rPr lang="en-US" sz="3400" dirty="0" err="1" smtClean="0"/>
                <a:t>học</a:t>
              </a:r>
              <a:r>
                <a:rPr lang="en-US" sz="3400" dirty="0" smtClean="0"/>
                <a:t> </a:t>
              </a:r>
              <a:r>
                <a:rPr lang="en-US" sz="3400" dirty="0" err="1" smtClean="0"/>
                <a:t>thuộc</a:t>
              </a:r>
              <a:r>
                <a:rPr lang="en-US" sz="3400" dirty="0" smtClean="0"/>
                <a:t> </a:t>
              </a:r>
              <a:r>
                <a:rPr lang="en-US" sz="3400" dirty="0" err="1" smtClean="0"/>
                <a:t>lòng</a:t>
              </a:r>
              <a:endParaRPr lang="en-US" sz="3400"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00" b="98667" l="0" r="100000">
                          <a14:foregroundMark x1="29412" y1="46667" x2="64706" y2="66667"/>
                        </a14:backgroundRemoval>
                      </a14:imgEffect>
                    </a14:imgLayer>
                  </a14:imgProps>
                </a:ext>
                <a:ext uri="{28A0092B-C50C-407E-A947-70E740481C1C}">
                  <a14:useLocalDpi xmlns:a14="http://schemas.microsoft.com/office/drawing/2010/main" val="0"/>
                </a:ext>
              </a:extLst>
            </a:blip>
            <a:srcRect/>
            <a:stretch>
              <a:fillRect/>
            </a:stretch>
          </p:blipFill>
          <p:spPr bwMode="auto">
            <a:xfrm>
              <a:off x="6291989" y="1152062"/>
              <a:ext cx="6477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5"/>
              </a:rPr>
              <a:t>https://www.facebook.com/vuhong1972</a:t>
            </a:r>
            <a:r>
              <a:rPr lang="en-US" sz="2000" dirty="0" smtClean="0">
                <a:latin typeface="Arial-Rounded" pitchFamily="34" charset="0"/>
                <a:ea typeface="Arial-Rounded" pitchFamily="34" charset="0"/>
                <a:cs typeface="Arial-Rounded" pitchFamily="34" charset="0"/>
                <a:hlinkClick r:id="rId5"/>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6"/>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99916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5116" y="913125"/>
            <a:ext cx="8873036" cy="5679699"/>
          </a:xfrm>
          <a:prstGeom prst="rect">
            <a:avLst/>
          </a:prstGeom>
        </p:spPr>
      </p:pic>
      <p:pic>
        <p:nvPicPr>
          <p:cNvPr id="3"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772" b="100000" l="0" r="100000">
                        <a14:foregroundMark x1="27273" y1="31579" x2="90909" y2="91228"/>
                      </a14:backgroundRemoval>
                    </a14:imgEffect>
                  </a14:imgLayer>
                </a14:imgProps>
              </a:ext>
              <a:ext uri="{28A0092B-C50C-407E-A947-70E740481C1C}">
                <a14:useLocalDpi xmlns:a14="http://schemas.microsoft.com/office/drawing/2010/main" val="0"/>
              </a:ext>
            </a:extLst>
          </a:blip>
          <a:srcRect/>
          <a:stretch>
            <a:fillRect/>
          </a:stretch>
        </p:blipFill>
        <p:spPr bwMode="auto">
          <a:xfrm>
            <a:off x="342674" y="196623"/>
            <a:ext cx="818469" cy="84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61143" y="297572"/>
            <a:ext cx="10406743" cy="615553"/>
          </a:xfrm>
          <a:prstGeom prst="rect">
            <a:avLst/>
          </a:prstGeom>
          <a:noFill/>
        </p:spPr>
        <p:txBody>
          <a:bodyPr wrap="square" rtlCol="0">
            <a:spAutoFit/>
          </a:bodyPr>
          <a:lstStyle/>
          <a:p>
            <a:r>
              <a:rPr lang="en-US" sz="3400" dirty="0" err="1" smtClean="0"/>
              <a:t>Đọc</a:t>
            </a:r>
            <a:r>
              <a:rPr lang="en-US" sz="3400" dirty="0" smtClean="0"/>
              <a:t> </a:t>
            </a:r>
            <a:r>
              <a:rPr lang="en-US" sz="3400" dirty="0" err="1" smtClean="0"/>
              <a:t>và</a:t>
            </a:r>
            <a:r>
              <a:rPr lang="en-US" sz="3400" dirty="0" smtClean="0"/>
              <a:t> </a:t>
            </a:r>
            <a:r>
              <a:rPr lang="en-US" sz="3400" dirty="0" err="1" smtClean="0"/>
              <a:t>làm</a:t>
            </a:r>
            <a:r>
              <a:rPr lang="en-US" sz="3400" dirty="0" smtClean="0"/>
              <a:t> </a:t>
            </a:r>
            <a:r>
              <a:rPr lang="en-US" sz="3400" dirty="0" err="1" smtClean="0"/>
              <a:t>bài</a:t>
            </a:r>
            <a:r>
              <a:rPr lang="en-US" sz="3400" dirty="0" smtClean="0"/>
              <a:t> </a:t>
            </a:r>
            <a:r>
              <a:rPr lang="en-US" sz="3400" dirty="0" err="1" smtClean="0"/>
              <a:t>tập</a:t>
            </a:r>
            <a:endParaRPr lang="en-US" sz="3400" dirty="0"/>
          </a:p>
        </p:txBody>
      </p:sp>
      <p:grpSp>
        <p:nvGrpSpPr>
          <p:cNvPr id="5" name="139">
            <a:extLst>
              <a:ext uri="{FF2B5EF4-FFF2-40B4-BE49-F238E27FC236}">
                <a16:creationId xmlns="" xmlns:a16="http://schemas.microsoft.com/office/drawing/2014/main" id="{856D3597-4233-45C4-978F-CE7EA86CB373}"/>
              </a:ext>
            </a:extLst>
          </p:cNvPr>
          <p:cNvGrpSpPr/>
          <p:nvPr/>
        </p:nvGrpSpPr>
        <p:grpSpPr>
          <a:xfrm>
            <a:off x="756001" y="1121619"/>
            <a:ext cx="1379118" cy="1167259"/>
            <a:chOff x="1353570" y="1860082"/>
            <a:chExt cx="1425587" cy="1247005"/>
          </a:xfrm>
        </p:grpSpPr>
        <p:sp>
          <p:nvSpPr>
            <p:cNvPr id="6" name="16">
              <a:extLst>
                <a:ext uri="{FF2B5EF4-FFF2-40B4-BE49-F238E27FC236}">
                  <a16:creationId xmlns="" xmlns:a16="http://schemas.microsoft.com/office/drawing/2014/main" id="{E3DEC840-C65B-4021-AFDF-110A95503517}"/>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7">
                <a:solidFill>
                  <a:prstClr val="white"/>
                </a:solidFill>
                <a:cs typeface="+mn-ea"/>
                <a:sym typeface="+mn-lt"/>
              </a:endParaRPr>
            </a:p>
          </p:txBody>
        </p:sp>
        <p:sp>
          <p:nvSpPr>
            <p:cNvPr id="7" name="24">
              <a:extLst>
                <a:ext uri="{FF2B5EF4-FFF2-40B4-BE49-F238E27FC236}">
                  <a16:creationId xmlns="" xmlns:a16="http://schemas.microsoft.com/office/drawing/2014/main" id="{0CF8BDCA-CF83-4416-90E7-E584793304B4}"/>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err="1">
                  <a:solidFill>
                    <a:prstClr val="black"/>
                  </a:solidFill>
                  <a:cs typeface="+mn-ea"/>
                  <a:sym typeface="+mn-lt"/>
                </a:rPr>
                <a:t>Khởi</a:t>
              </a:r>
              <a:r>
                <a:rPr lang="en-US" altLang="zh-CN" sz="2400" b="1" dirty="0">
                  <a:solidFill>
                    <a:prstClr val="black"/>
                  </a:solidFill>
                  <a:cs typeface="+mn-ea"/>
                  <a:sym typeface="+mn-lt"/>
                </a:rPr>
                <a:t> </a:t>
              </a:r>
              <a:r>
                <a:rPr lang="en-US" altLang="zh-CN" sz="2400" b="1" dirty="0" err="1">
                  <a:solidFill>
                    <a:prstClr val="black"/>
                  </a:solidFill>
                  <a:cs typeface="+mn-ea"/>
                  <a:sym typeface="+mn-lt"/>
                </a:rPr>
                <a:t>động</a:t>
              </a:r>
              <a:endParaRPr lang="zh-CN" altLang="en-US" sz="2400" b="1" dirty="0">
                <a:solidFill>
                  <a:prstClr val="black"/>
                </a:solidFill>
                <a:cs typeface="+mn-ea"/>
                <a:sym typeface="+mn-lt"/>
              </a:endParaRPr>
            </a:p>
          </p:txBody>
        </p:sp>
        <p:sp>
          <p:nvSpPr>
            <p:cNvPr id="8" name="AutoShape 3">
              <a:extLst>
                <a:ext uri="{FF2B5EF4-FFF2-40B4-BE49-F238E27FC236}">
                  <a16:creationId xmlns="" xmlns:a16="http://schemas.microsoft.com/office/drawing/2014/main" id="{8E44DB74-ED1E-498B-AFE4-35693CF738EE}"/>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667">
                <a:solidFill>
                  <a:prstClr val="black"/>
                </a:solidFill>
                <a:cs typeface="+mn-ea"/>
                <a:sym typeface="+mn-lt"/>
              </a:endParaRPr>
            </a:p>
          </p:txBody>
        </p:sp>
      </p:grpSp>
      <p:sp>
        <p:nvSpPr>
          <p:cNvPr id="9" name="TextBox 8"/>
          <p:cNvSpPr txBox="1"/>
          <p:nvPr/>
        </p:nvSpPr>
        <p:spPr>
          <a:xfrm>
            <a:off x="4467960" y="1121619"/>
            <a:ext cx="3430249" cy="675576"/>
          </a:xfrm>
          <a:prstGeom prst="rect">
            <a:avLst/>
          </a:prstGeom>
          <a:noFill/>
        </p:spPr>
        <p:txBody>
          <a:bodyPr wrap="none" lIns="59443" tIns="29721" rIns="59443" bIns="29721" rtlCol="0">
            <a:spAutoFit/>
          </a:bodyPr>
          <a:lstStyle/>
          <a:p>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4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AE18B10A-EFF7-4A89-BBDF-3C8360CF3FE7}"/>
              </a:ext>
            </a:extLst>
          </p:cNvPr>
          <p:cNvSpPr txBox="1"/>
          <p:nvPr/>
        </p:nvSpPr>
        <p:spPr>
          <a:xfrm>
            <a:off x="3357186" y="1216028"/>
            <a:ext cx="5651797" cy="695543"/>
          </a:xfrm>
          <a:prstGeom prst="rect">
            <a:avLst/>
          </a:prstGeom>
          <a:solidFill>
            <a:schemeClr val="bg1"/>
          </a:solidFill>
        </p:spPr>
        <p:txBody>
          <a:bodyPr wrap="square" lIns="79214" tIns="39608" rIns="79214" bIns="39608" rtlCol="0">
            <a:spAutoFit/>
          </a:bodyP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vẽ</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40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2808515" y="1451207"/>
            <a:ext cx="2561772" cy="2246769"/>
          </a:xfrm>
          <a:prstGeom prst="rect">
            <a:avLst/>
          </a:prstGeom>
          <a:solidFill>
            <a:schemeClr val="bg1"/>
          </a:solidFill>
        </p:spPr>
        <p:txBody>
          <a:bodyPr wrap="square">
            <a:spAutoFit/>
          </a:bodyPr>
          <a:lstStyle/>
          <a:p>
            <a:pPr lvl="0" defTabSz="914400">
              <a:defRPr/>
            </a:pPr>
            <a:r>
              <a:rPr lang="en-US" sz="2000" dirty="0" err="1">
                <a:latin typeface="Arial-Rounded" pitchFamily="34" charset="0"/>
                <a:ea typeface="Arial-Rounded" pitchFamily="34" charset="0"/>
                <a:cs typeface="Arial-Rounded" pitchFamily="34" charset="0"/>
              </a:rPr>
              <a:t>Bài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giảng</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được</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thiết</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kế</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bởi</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endParaRPr lang="en-US" sz="2000" dirty="0">
              <a:latin typeface="Arial-Rounded" pitchFamily="34" charset="0"/>
              <a:ea typeface="Arial-Rounded" pitchFamily="34" charset="0"/>
              <a:cs typeface="Arial-Rounded" pitchFamily="34" charset="0"/>
            </a:endParaRPr>
          </a:p>
          <a:p>
            <a:pPr lvl="0" defTabSz="914400">
              <a:defRPr/>
            </a:pPr>
            <a:r>
              <a:rPr lang="en-US" sz="2000" dirty="0">
                <a:latin typeface="Arial-Rounded" pitchFamily="34" charset="0"/>
                <a:ea typeface="Arial-Rounded" pitchFamily="34" charset="0"/>
                <a:cs typeface="Arial-Rounded" pitchFamily="34" charset="0"/>
              </a:rPr>
              <a:t>LH: FB </a:t>
            </a:r>
            <a:r>
              <a:rPr lang="en-US" sz="2000" dirty="0" err="1">
                <a:latin typeface="Arial-Rounded" pitchFamily="34" charset="0"/>
                <a:ea typeface="Arial-Rounded" pitchFamily="34" charset="0"/>
                <a:cs typeface="Arial-Rounded" pitchFamily="34" charset="0"/>
              </a:rPr>
              <a:t>Vũ</a:t>
            </a:r>
            <a:r>
              <a:rPr lang="en-US" sz="2000" dirty="0">
                <a:latin typeface="Arial-Rounded" pitchFamily="34" charset="0"/>
                <a:ea typeface="Arial-Rounded" pitchFamily="34" charset="0"/>
                <a:cs typeface="Arial-Rounded" pitchFamily="34" charset="0"/>
              </a:rPr>
              <a:t> </a:t>
            </a:r>
            <a:r>
              <a:rPr lang="en-US" sz="2000" dirty="0" err="1">
                <a:latin typeface="Arial-Rounded" pitchFamily="34" charset="0"/>
                <a:ea typeface="Arial-Rounded" pitchFamily="34" charset="0"/>
                <a:cs typeface="Arial-Rounded" pitchFamily="34" charset="0"/>
              </a:rPr>
              <a:t>Hồng</a:t>
            </a:r>
            <a:r>
              <a:rPr lang="en-US" sz="2000" dirty="0">
                <a:latin typeface="Arial-Rounded" pitchFamily="34" charset="0"/>
                <a:ea typeface="Arial-Rounded" pitchFamily="34" charset="0"/>
                <a:cs typeface="Arial-Rounded" pitchFamily="34" charset="0"/>
              </a:rPr>
              <a:t> - </a:t>
            </a:r>
            <a:r>
              <a:rPr lang="en-US" sz="2000" dirty="0">
                <a:latin typeface="Arial-Rounded" pitchFamily="34" charset="0"/>
                <a:ea typeface="Arial-Rounded" pitchFamily="34" charset="0"/>
                <a:cs typeface="Arial-Rounded" pitchFamily="34" charset="0"/>
                <a:hlinkClick r:id="rId5"/>
              </a:rPr>
              <a:t>https://www.facebook.com/vuhong1972</a:t>
            </a:r>
            <a:r>
              <a:rPr lang="en-US" sz="2000" dirty="0" smtClean="0">
                <a:latin typeface="Arial-Rounded" pitchFamily="34" charset="0"/>
                <a:ea typeface="Arial-Rounded" pitchFamily="34" charset="0"/>
                <a:cs typeface="Arial-Rounded" pitchFamily="34" charset="0"/>
                <a:hlinkClick r:id="rId5"/>
              </a:rPr>
              <a:t>/</a:t>
            </a:r>
            <a:r>
              <a:rPr lang="en-US" sz="2000" dirty="0" smtClean="0">
                <a:latin typeface="Arial-Rounded" pitchFamily="34" charset="0"/>
                <a:ea typeface="Arial-Rounded" pitchFamily="34" charset="0"/>
                <a:cs typeface="Arial-Rounded" pitchFamily="34" charset="0"/>
              </a:rPr>
              <a:t> | </a:t>
            </a:r>
            <a:r>
              <a:rPr lang="en-US" sz="2000" dirty="0" smtClean="0">
                <a:latin typeface="Arial-Rounded" pitchFamily="34" charset="0"/>
                <a:ea typeface="Arial-Rounded" pitchFamily="34" charset="0"/>
                <a:cs typeface="Arial-Rounded" pitchFamily="34" charset="0"/>
                <a:hlinkClick r:id="rId6"/>
              </a:rPr>
              <a:t>hongvu7219@gmail.com</a:t>
            </a:r>
            <a:r>
              <a:rPr lang="en-US" sz="2000" dirty="0" smtClean="0">
                <a:latin typeface="Arial-Rounded" pitchFamily="34" charset="0"/>
                <a:ea typeface="Arial-Rounded" pitchFamily="34" charset="0"/>
                <a:cs typeface="Arial-Rounded" pitchFamily="34" charset="0"/>
              </a:rPr>
              <a:t> </a:t>
            </a:r>
            <a:endParaRPr lang="en-US" sz="2000" dirty="0">
              <a:latin typeface="Arial-Rounded" pitchFamily="34" charset="0"/>
              <a:ea typeface="Arial-Rounded" pitchFamily="34" charset="0"/>
              <a:cs typeface="Arial-Rounded" pitchFamily="34" charset="0"/>
            </a:endParaRP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6481" y="4012149"/>
            <a:ext cx="1984561" cy="19845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4409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barn(inVertical)">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3679</TotalTime>
  <Words>1354</Words>
  <Application>Microsoft Office PowerPoint</Application>
  <PresentationFormat>Widescreen</PresentationFormat>
  <Paragraphs>159</Paragraphs>
  <Slides>23</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23</vt:i4>
      </vt:variant>
    </vt:vector>
  </HeadingPairs>
  <TitlesOfParts>
    <vt:vector size="34" baseType="lpstr">
      <vt:lpstr>Arial</vt:lpstr>
      <vt:lpstr>HP001 4 hàng</vt:lpstr>
      <vt:lpstr>等线</vt:lpstr>
      <vt:lpstr>Arial-Rounded</vt:lpstr>
      <vt:lpstr>OpenSans</vt:lpstr>
      <vt:lpstr>iCiel Cadena</vt:lpstr>
      <vt:lpstr>Wingdings</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NANNY BOSS</cp:lastModifiedBy>
  <cp:revision>398</cp:revision>
  <dcterms:created xsi:type="dcterms:W3CDTF">2019-03-29T12:25:33Z</dcterms:created>
  <dcterms:modified xsi:type="dcterms:W3CDTF">2022-02-21T14:08:01Z</dcterms:modified>
</cp:coreProperties>
</file>