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84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5A41-6375-409D-86D9-D7DA1F97491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BF20-B0DE-47EB-99C7-FACBF74E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59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79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7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64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26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07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73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3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5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472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92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EF5-C740-47FD-838D-ADAB4604691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70D5D-94D0-4ADD-9F1E-E05B887C81E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19E65-88F8-408F-A661-8262E1A01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6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8206" y="2391805"/>
            <a:ext cx="7145873" cy="10467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38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38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r>
              <a:rPr lang="en-US" sz="138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138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TỰ NHIÊN VÀ XÃ HỘI</a:t>
            </a:r>
            <a:endParaRPr lang="en-US" sz="138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3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035D-E1F4-4BA2-BACB-8B2D1214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ình nguyện viên là gì? Tham gia làm tình nguyện bạn nhận được gì?">
            <a:extLst>
              <a:ext uri="{FF2B5EF4-FFF2-40B4-BE49-F238E27FC236}">
                <a16:creationId xmlns:a16="http://schemas.microsoft.com/office/drawing/2014/main" id="{50EB8893-5E7B-46A9-B7D4-5E1FB297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21180"/>
            <a:ext cx="9422674" cy="52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78743" y="2279375"/>
            <a:ext cx="7234863" cy="188381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2: Nghề 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nghiệp (Tiết 2)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74499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768181" y="3183730"/>
            <a:ext cx="3696231" cy="36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09379" y="528475"/>
            <a:ext cx="7667267" cy="142544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89240" y="1430254"/>
            <a:ext cx="9444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Biết  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kể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một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việc tình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Hiểu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được ý nghĩa của các công việc tình nguyện.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352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40" y="1281611"/>
            <a:ext cx="12059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1, 2 , 3 , 4 ( trang 12 – SGK 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466113" y="4023361"/>
            <a:ext cx="4624252" cy="2403566"/>
          </a:xfrm>
          <a:prstGeom prst="cloudCallout">
            <a:avLst>
              <a:gd name="adj1" fmla="val -76765"/>
              <a:gd name="adj2" fmla="val -41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Thảo luận nhóm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68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025E1-3650-4732-80EE-A711B16BC87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496389"/>
            <a:ext cx="10620103" cy="591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934D8712-659E-437D-B9B2-171268E8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672303"/>
            <a:ext cx="6374674" cy="5739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7322457" y="1649384"/>
            <a:ext cx="408141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Sinh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dạy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các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hoàn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cảnh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khó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khăn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8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922FBA7-D8C1-44BC-B84A-700AAA81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849085"/>
            <a:ext cx="6809580" cy="5447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4F0588-5C4F-4974-B947-FC3572B18D47}"/>
              </a:ext>
            </a:extLst>
          </p:cNvPr>
          <p:cNvSpPr txBox="1"/>
          <p:nvPr/>
        </p:nvSpPr>
        <p:spPr>
          <a:xfrm rot="10800000" flipV="1">
            <a:off x="7840617" y="1310532"/>
            <a:ext cx="36068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Thanh </a:t>
            </a:r>
            <a:r>
              <a:rPr lang="en-US" sz="4800" dirty="0" err="1">
                <a:solidFill>
                  <a:srgbClr val="FF0000"/>
                </a:solidFill>
              </a:rPr>
              <a:t>niên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dọn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dẹp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sinh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môi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trường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trong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sạch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739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FAD5CF90-6B68-458D-B1AB-5D7F7BEA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3" y="600891"/>
            <a:ext cx="6324746" cy="5473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4510E-CA69-4185-9300-0666945EF2AC}"/>
              </a:ext>
            </a:extLst>
          </p:cNvPr>
          <p:cNvSpPr txBox="1"/>
          <p:nvPr/>
        </p:nvSpPr>
        <p:spPr>
          <a:xfrm>
            <a:off x="7442926" y="1952171"/>
            <a:ext cx="424833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Thanh </a:t>
            </a:r>
            <a:r>
              <a:rPr lang="en-US" sz="4800" dirty="0" err="1">
                <a:solidFill>
                  <a:srgbClr val="FF0000"/>
                </a:solidFill>
              </a:rPr>
              <a:t>niên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trồng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rừng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226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FC987-45D1-414D-81E0-71BAC901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337" y="2460170"/>
            <a:ext cx="4856480" cy="23063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CC0000"/>
                </a:solidFill>
              </a:rPr>
              <a:t>Bác sĩ tình nguyện khám bệnh cho người </a:t>
            </a:r>
            <a:r>
              <a:rPr lang="en-US" sz="4800" dirty="0" smtClean="0">
                <a:solidFill>
                  <a:srgbClr val="CC0000"/>
                </a:solidFill>
              </a:rPr>
              <a:t>nghèo.</a:t>
            </a:r>
            <a:endParaRPr lang="en-US" sz="4800" dirty="0">
              <a:solidFill>
                <a:srgbClr val="CC0000"/>
              </a:solidFill>
            </a:endParaRP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56AE04-669A-46D6-A1D2-2224349BB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>
          <a:xfrm>
            <a:off x="143692" y="215625"/>
            <a:ext cx="6257109" cy="63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3" name="Cloud Callout 2"/>
          <p:cNvSpPr/>
          <p:nvPr/>
        </p:nvSpPr>
        <p:spPr>
          <a:xfrm>
            <a:off x="418011" y="326571"/>
            <a:ext cx="4232366" cy="30044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Em hãy kể một </a:t>
            </a:r>
            <a:r>
              <a:rPr lang="en-US" sz="3200" dirty="0" smtClean="0"/>
              <a:t>số công </a:t>
            </a:r>
            <a:r>
              <a:rPr lang="en-US" sz="3200" dirty="0"/>
              <a:t>việc </a:t>
            </a:r>
          </a:p>
          <a:p>
            <a:pPr algn="ctr"/>
            <a:r>
              <a:rPr lang="en-US" sz="3200" dirty="0"/>
              <a:t>tình nguyện </a:t>
            </a:r>
            <a:r>
              <a:rPr lang="en-US" sz="3200" dirty="0" smtClean="0"/>
              <a:t>khác.</a:t>
            </a:r>
            <a:endParaRPr lang="en-US" sz="3200" dirty="0"/>
          </a:p>
        </p:txBody>
      </p:sp>
      <p:sp>
        <p:nvSpPr>
          <p:cNvPr id="9" name="Cloud Callout 8"/>
          <p:cNvSpPr/>
          <p:nvPr/>
        </p:nvSpPr>
        <p:spPr>
          <a:xfrm>
            <a:off x="5664414" y="326571"/>
            <a:ext cx="5661083" cy="30044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3200" dirty="0" smtClean="0"/>
              <a:t>Vì </a:t>
            </a:r>
            <a:r>
              <a:rPr lang="en-US" sz="3200" dirty="0"/>
              <a:t>sao mọi người nên làm từ thiện và các công việc tình nguyện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96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279375"/>
            <a:ext cx="11834546" cy="3369584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nguyện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1956813" y="516424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2200" y="2191657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KẾT 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LUẬN: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Các công 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việc, 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nghề nghiệp có ý nghĩa đối với gia đình và xã hội đều được 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trân 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trọng  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19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0831"/>
            <a:ext cx="1211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BB188C-0BF6-4745-BE18-BD7A4BAF5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00983"/>
              </p:ext>
            </p:extLst>
          </p:nvPr>
        </p:nvGraphicFramePr>
        <p:xfrm>
          <a:off x="0" y="3091543"/>
          <a:ext cx="12192001" cy="306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66">
                  <a:extLst>
                    <a:ext uri="{9D8B030D-6E8A-4147-A177-3AD203B41FA5}">
                      <a16:colId xmlns:a16="http://schemas.microsoft.com/office/drawing/2014/main" val="2935185723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val="4137840354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val="1319746040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val="2612089335"/>
                    </a:ext>
                  </a:extLst>
                </a:gridCol>
              </a:tblGrid>
              <a:tr h="8771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Tên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người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Công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việc</a:t>
                      </a:r>
                      <a:r>
                        <a:rPr lang="en-US" sz="4000" dirty="0"/>
                        <a:t> , </a:t>
                      </a:r>
                      <a:r>
                        <a:rPr lang="en-US" sz="4000" dirty="0" err="1"/>
                        <a:t>nghề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nghiệp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thu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nhập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Tình</a:t>
                      </a:r>
                      <a:r>
                        <a:rPr lang="en-US" sz="4000" dirty="0"/>
                        <a:t>  </a:t>
                      </a:r>
                      <a:r>
                        <a:rPr lang="en-US" sz="4000" dirty="0" err="1"/>
                        <a:t>nguyện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73553"/>
                  </a:ext>
                </a:extLst>
              </a:tr>
              <a:tr h="8771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46739"/>
                  </a:ext>
                </a:extLst>
              </a:tr>
              <a:tr h="8771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983823"/>
                  </a:ext>
                </a:extLst>
              </a:tr>
            </a:tbl>
          </a:graphicData>
        </a:graphic>
      </p:graphicFrame>
      <p:sp>
        <p:nvSpPr>
          <p:cNvPr id="6" name="Cloud Callout 5"/>
          <p:cNvSpPr/>
          <p:nvPr/>
        </p:nvSpPr>
        <p:spPr>
          <a:xfrm>
            <a:off x="6191794" y="494774"/>
            <a:ext cx="5786846" cy="2090057"/>
          </a:xfrm>
          <a:prstGeom prst="cloudCallout">
            <a:avLst>
              <a:gd name="adj1" fmla="val -17447"/>
              <a:gd name="adj2" fmla="val 485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Hoàn thành bảng sau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7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5324" y="1444172"/>
            <a:ext cx="94400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KẾT </a:t>
            </a:r>
            <a:r>
              <a:rPr kumimoji="0" lang="en-US" altLang="zh-CN" sz="4400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LUẬN</a:t>
            </a:r>
            <a:endParaRPr lang="en-US" altLang="zh-CN" sz="4400" b="1" i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Trong</a:t>
            </a:r>
            <a:r>
              <a:rPr kumimoji="0" lang="en-US" altLang="zh-CN" sz="44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gia </a:t>
            </a:r>
            <a:r>
              <a:rPr kumimoji="0" lang="en-US" altLang="zh-CN" sz="4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đình người lớn thường có công </a:t>
            </a:r>
            <a:r>
              <a:rPr kumimoji="0" lang="en-US" altLang="zh-CN" sz="44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việc, </a:t>
            </a:r>
            <a:r>
              <a:rPr kumimoji="0" lang="en-US" altLang="zh-CN" sz="4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nghề nghiệp khác </a:t>
            </a:r>
            <a:r>
              <a:rPr kumimoji="0" lang="en-US" altLang="zh-CN" sz="44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nhau. </a:t>
            </a:r>
            <a:r>
              <a:rPr kumimoji="0" lang="en-US" altLang="zh-CN" sz="4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Các công </a:t>
            </a:r>
            <a:r>
              <a:rPr kumimoji="0" lang="en-US" altLang="zh-CN" sz="44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việc, </a:t>
            </a:r>
            <a:r>
              <a:rPr kumimoji="0" lang="en-US" altLang="zh-CN" sz="4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nghề nghiệp có ý nghĩa đối với gia đình và xã hội đều được trân </a:t>
            </a:r>
            <a:r>
              <a:rPr kumimoji="0" lang="en-US" altLang="zh-CN" sz="44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trọng. 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8206" y="2391805"/>
            <a:ext cx="7145873" cy="10467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</a:t>
            </a:r>
            <a:r>
              <a:rPr kumimoji="0" lang="en-US" sz="13800" b="1" i="0" u="none" strike="noStrike" kern="1200" cap="none" spc="0" normalizeH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tạm biệt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7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8FFB-7183-4AFD-BA84-3E46C225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hcmulaw.edu.vn/Resources/Images/SubDomain/HomePage/MHX202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50" y="483326"/>
            <a:ext cx="10005624" cy="59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51BF-4011-4231-8FE6-1C8222B1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ể hoạt động từ thiện có hiệu quả và ý nghĩa hơn | baotintuc.vn">
            <a:extLst>
              <a:ext uri="{FF2B5EF4-FFF2-40B4-BE49-F238E27FC236}">
                <a16:creationId xmlns:a16="http://schemas.microsoft.com/office/drawing/2014/main" id="{EED228DB-00B5-480F-AA71-07987AC79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9" y="600200"/>
            <a:ext cx="9481363" cy="53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85AF-2D43-4AD9-9950-0F4FCBFE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s://tinhdoanhatinh.vn/uploads/news/2020_08/z2016647825775_d858b4a5035473bdf651b638afdb4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4" y="600200"/>
            <a:ext cx="11422449" cy="56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684A-15D8-4708-A6FA-0D735102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HƯƠNG TRÌNH THIỆN NGUYỆN THẮP SÁNG NỤ CƯỜI VÙNG CAO NĂM 2020">
            <a:extLst>
              <a:ext uri="{FF2B5EF4-FFF2-40B4-BE49-F238E27FC236}">
                <a16:creationId xmlns:a16="http://schemas.microsoft.com/office/drawing/2014/main" id="{E176B344-445D-45C3-9CC2-B2D49FF8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9" y="431073"/>
            <a:ext cx="11547877" cy="58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9A2E-976E-44B0-97B3-B9BEDF77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an tỏa những hoạt động nhân đạo từ thiện vì cộng đồng | baoninhbinh.org.vn">
            <a:extLst>
              <a:ext uri="{FF2B5EF4-FFF2-40B4-BE49-F238E27FC236}">
                <a16:creationId xmlns:a16="http://schemas.microsoft.com/office/drawing/2014/main" id="{BB467D5D-584E-4AEA-8EB6-F5D2B4FC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62" y="531949"/>
            <a:ext cx="10065564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BA36-F709-45C7-B37D-803C8EF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kenh14cdn.com/thumb_w/600/YBmwyUOTNddqMQHuKexRjY2P9DqjI/Image/2015/07/44-7e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8" y="600200"/>
            <a:ext cx="10250542" cy="57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2FC-A4EE-4358-AD55-8A081AA7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quatangtiny.com/wp-content/uploads/2020/10/tinh-nguy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2" y="465909"/>
            <a:ext cx="10908667" cy="59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276</Words>
  <Application>Microsoft Office PowerPoint</Application>
  <PresentationFormat>Widescreen</PresentationFormat>
  <Paragraphs>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Microsoft YaHei</vt:lpstr>
      <vt:lpstr>SimSun</vt:lpstr>
      <vt:lpstr>Arial</vt:lpstr>
      <vt:lpstr>Calibri</vt:lpstr>
      <vt:lpstr>Calibri Light</vt:lpstr>
      <vt:lpstr>等线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HP</cp:lastModifiedBy>
  <cp:revision>5</cp:revision>
  <dcterms:created xsi:type="dcterms:W3CDTF">2021-07-19T13:50:11Z</dcterms:created>
  <dcterms:modified xsi:type="dcterms:W3CDTF">2022-09-10T16:42:05Z</dcterms:modified>
</cp:coreProperties>
</file>