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1" r:id="rId3"/>
    <p:sldMasterId id="2147483713" r:id="rId4"/>
  </p:sldMasterIdLst>
  <p:notesMasterIdLst>
    <p:notesMasterId r:id="rId36"/>
  </p:notesMasterIdLst>
  <p:sldIdLst>
    <p:sldId id="257" r:id="rId5"/>
    <p:sldId id="288" r:id="rId6"/>
    <p:sldId id="293" r:id="rId7"/>
    <p:sldId id="290" r:id="rId8"/>
    <p:sldId id="265" r:id="rId9"/>
    <p:sldId id="275" r:id="rId10"/>
    <p:sldId id="291" r:id="rId11"/>
    <p:sldId id="292" r:id="rId12"/>
    <p:sldId id="266" r:id="rId13"/>
    <p:sldId id="294" r:id="rId14"/>
    <p:sldId id="295" r:id="rId15"/>
    <p:sldId id="298" r:id="rId16"/>
    <p:sldId id="299" r:id="rId17"/>
    <p:sldId id="301" r:id="rId18"/>
    <p:sldId id="302" r:id="rId19"/>
    <p:sldId id="267" r:id="rId20"/>
    <p:sldId id="261" r:id="rId21"/>
    <p:sldId id="277" r:id="rId22"/>
    <p:sldId id="303" r:id="rId23"/>
    <p:sldId id="304" r:id="rId24"/>
    <p:sldId id="305" r:id="rId25"/>
    <p:sldId id="306" r:id="rId26"/>
    <p:sldId id="307" r:id="rId27"/>
    <p:sldId id="308" r:id="rId28"/>
    <p:sldId id="309" r:id="rId29"/>
    <p:sldId id="310" r:id="rId30"/>
    <p:sldId id="268" r:id="rId31"/>
    <p:sldId id="311" r:id="rId32"/>
    <p:sldId id="272" r:id="rId33"/>
    <p:sldId id="262" r:id="rId34"/>
    <p:sldId id="263"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3300"/>
    <a:srgbClr val="FFCCFF"/>
    <a:srgbClr val="BDEEFF"/>
    <a:srgbClr val="00A4DE"/>
    <a:srgbClr val="FF6600"/>
    <a:srgbClr val="9FE6FF"/>
    <a:srgbClr val="0033CC"/>
    <a:srgbClr val="FF99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D0F4CC-7C5D-4144-B484-E33079478B64}" type="datetimeFigureOut">
              <a:rPr lang="en-US" smtClean="0"/>
              <a:t>17/01/2024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B7984-A061-4991-88A1-611093F3D592}" type="slidenum">
              <a:rPr lang="en-US" smtClean="0"/>
              <a:t>‹#›</a:t>
            </a:fld>
            <a:endParaRPr lang="en-US"/>
          </a:p>
        </p:txBody>
      </p:sp>
    </p:spTree>
    <p:extLst>
      <p:ext uri="{BB962C8B-B14F-4D97-AF65-F5344CB8AC3E}">
        <p14:creationId xmlns:p14="http://schemas.microsoft.com/office/powerpoint/2010/main" val="197786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2358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10</a:t>
            </a:fld>
            <a:endParaRPr lang="en-US"/>
          </a:p>
        </p:txBody>
      </p:sp>
    </p:spTree>
    <p:extLst>
      <p:ext uri="{BB962C8B-B14F-4D97-AF65-F5344CB8AC3E}">
        <p14:creationId xmlns:p14="http://schemas.microsoft.com/office/powerpoint/2010/main" val="207450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11</a:t>
            </a:fld>
            <a:endParaRPr lang="en-US"/>
          </a:p>
        </p:txBody>
      </p:sp>
    </p:spTree>
    <p:extLst>
      <p:ext uri="{BB962C8B-B14F-4D97-AF65-F5344CB8AC3E}">
        <p14:creationId xmlns:p14="http://schemas.microsoft.com/office/powerpoint/2010/main" val="2342473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12</a:t>
            </a:fld>
            <a:endParaRPr lang="en-US"/>
          </a:p>
        </p:txBody>
      </p:sp>
    </p:spTree>
    <p:extLst>
      <p:ext uri="{BB962C8B-B14F-4D97-AF65-F5344CB8AC3E}">
        <p14:creationId xmlns:p14="http://schemas.microsoft.com/office/powerpoint/2010/main" val="90806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13</a:t>
            </a:fld>
            <a:endParaRPr lang="en-US"/>
          </a:p>
        </p:txBody>
      </p:sp>
    </p:spTree>
    <p:extLst>
      <p:ext uri="{BB962C8B-B14F-4D97-AF65-F5344CB8AC3E}">
        <p14:creationId xmlns:p14="http://schemas.microsoft.com/office/powerpoint/2010/main" val="294294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14</a:t>
            </a:fld>
            <a:endParaRPr lang="en-US"/>
          </a:p>
        </p:txBody>
      </p:sp>
    </p:spTree>
    <p:extLst>
      <p:ext uri="{BB962C8B-B14F-4D97-AF65-F5344CB8AC3E}">
        <p14:creationId xmlns:p14="http://schemas.microsoft.com/office/powerpoint/2010/main" val="1927868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15</a:t>
            </a:fld>
            <a:endParaRPr lang="en-US"/>
          </a:p>
        </p:txBody>
      </p:sp>
    </p:spTree>
    <p:extLst>
      <p:ext uri="{BB962C8B-B14F-4D97-AF65-F5344CB8AC3E}">
        <p14:creationId xmlns:p14="http://schemas.microsoft.com/office/powerpoint/2010/main" val="359701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16</a:t>
            </a:fld>
            <a:endParaRPr lang="en-US"/>
          </a:p>
        </p:txBody>
      </p:sp>
    </p:spTree>
    <p:extLst>
      <p:ext uri="{BB962C8B-B14F-4D97-AF65-F5344CB8AC3E}">
        <p14:creationId xmlns:p14="http://schemas.microsoft.com/office/powerpoint/2010/main" val="4057461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17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36836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18</a:t>
            </a:fld>
            <a:endParaRPr lang="en-US"/>
          </a:p>
        </p:txBody>
      </p:sp>
    </p:spTree>
    <p:extLst>
      <p:ext uri="{BB962C8B-B14F-4D97-AF65-F5344CB8AC3E}">
        <p14:creationId xmlns:p14="http://schemas.microsoft.com/office/powerpoint/2010/main" val="189080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19</a:t>
            </a:fld>
            <a:endParaRPr lang="en-US"/>
          </a:p>
        </p:txBody>
      </p:sp>
    </p:spTree>
    <p:extLst>
      <p:ext uri="{BB962C8B-B14F-4D97-AF65-F5344CB8AC3E}">
        <p14:creationId xmlns:p14="http://schemas.microsoft.com/office/powerpoint/2010/main" val="231320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a:t>
            </a:fld>
            <a:endParaRPr lang="en-US"/>
          </a:p>
        </p:txBody>
      </p:sp>
    </p:spTree>
    <p:extLst>
      <p:ext uri="{BB962C8B-B14F-4D97-AF65-F5344CB8AC3E}">
        <p14:creationId xmlns:p14="http://schemas.microsoft.com/office/powerpoint/2010/main" val="260095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20</a:t>
            </a:fld>
            <a:endParaRPr lang="en-US"/>
          </a:p>
        </p:txBody>
      </p:sp>
    </p:spTree>
    <p:extLst>
      <p:ext uri="{BB962C8B-B14F-4D97-AF65-F5344CB8AC3E}">
        <p14:creationId xmlns:p14="http://schemas.microsoft.com/office/powerpoint/2010/main" val="2155233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21</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22</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23</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24</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25</a:t>
            </a:fld>
            <a:endParaRPr lang="en-US"/>
          </a:p>
        </p:txBody>
      </p:sp>
    </p:spTree>
    <p:extLst>
      <p:ext uri="{BB962C8B-B14F-4D97-AF65-F5344CB8AC3E}">
        <p14:creationId xmlns:p14="http://schemas.microsoft.com/office/powerpoint/2010/main" val="1091676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26</a:t>
            </a:fld>
            <a:endParaRPr lang="en-US"/>
          </a:p>
        </p:txBody>
      </p:sp>
    </p:spTree>
    <p:extLst>
      <p:ext uri="{BB962C8B-B14F-4D97-AF65-F5344CB8AC3E}">
        <p14:creationId xmlns:p14="http://schemas.microsoft.com/office/powerpoint/2010/main" val="2463006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27</a:t>
            </a:fld>
            <a:endParaRPr lang="en-US"/>
          </a:p>
        </p:txBody>
      </p:sp>
    </p:spTree>
    <p:extLst>
      <p:ext uri="{BB962C8B-B14F-4D97-AF65-F5344CB8AC3E}">
        <p14:creationId xmlns:p14="http://schemas.microsoft.com/office/powerpoint/2010/main" val="254806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28</a:t>
            </a:fld>
            <a:endParaRPr lang="en-US"/>
          </a:p>
        </p:txBody>
      </p:sp>
    </p:spTree>
    <p:extLst>
      <p:ext uri="{BB962C8B-B14F-4D97-AF65-F5344CB8AC3E}">
        <p14:creationId xmlns:p14="http://schemas.microsoft.com/office/powerpoint/2010/main" val="1580188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29</a:t>
            </a:fld>
            <a:endParaRPr lang="en-US"/>
          </a:p>
        </p:txBody>
      </p:sp>
    </p:spTree>
    <p:extLst>
      <p:ext uri="{BB962C8B-B14F-4D97-AF65-F5344CB8AC3E}">
        <p14:creationId xmlns:p14="http://schemas.microsoft.com/office/powerpoint/2010/main" val="314208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3</a:t>
            </a:fld>
            <a:endParaRPr lang="en-US"/>
          </a:p>
        </p:txBody>
      </p:sp>
    </p:spTree>
    <p:extLst>
      <p:ext uri="{BB962C8B-B14F-4D97-AF65-F5344CB8AC3E}">
        <p14:creationId xmlns:p14="http://schemas.microsoft.com/office/powerpoint/2010/main" val="899680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30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35716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31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85077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4</a:t>
            </a:fld>
            <a:endParaRPr lang="en-US"/>
          </a:p>
        </p:txBody>
      </p:sp>
    </p:spTree>
    <p:extLst>
      <p:ext uri="{BB962C8B-B14F-4D97-AF65-F5344CB8AC3E}">
        <p14:creationId xmlns:p14="http://schemas.microsoft.com/office/powerpoint/2010/main" val="220047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5</a:t>
            </a:fld>
            <a:endParaRPr lang="en-US"/>
          </a:p>
        </p:txBody>
      </p:sp>
    </p:spTree>
    <p:extLst>
      <p:ext uri="{BB962C8B-B14F-4D97-AF65-F5344CB8AC3E}">
        <p14:creationId xmlns:p14="http://schemas.microsoft.com/office/powerpoint/2010/main" val="304436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6</a:t>
            </a:fld>
            <a:endParaRPr lang="en-US"/>
          </a:p>
        </p:txBody>
      </p:sp>
    </p:spTree>
    <p:extLst>
      <p:ext uri="{BB962C8B-B14F-4D97-AF65-F5344CB8AC3E}">
        <p14:creationId xmlns:p14="http://schemas.microsoft.com/office/powerpoint/2010/main" val="236786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7</a:t>
            </a:fld>
            <a:endParaRPr lang="en-US"/>
          </a:p>
        </p:txBody>
      </p:sp>
    </p:spTree>
    <p:extLst>
      <p:ext uri="{BB962C8B-B14F-4D97-AF65-F5344CB8AC3E}">
        <p14:creationId xmlns:p14="http://schemas.microsoft.com/office/powerpoint/2010/main" val="237140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8</a:t>
            </a:fld>
            <a:endParaRPr lang="en-US"/>
          </a:p>
        </p:txBody>
      </p:sp>
    </p:spTree>
    <p:extLst>
      <p:ext uri="{BB962C8B-B14F-4D97-AF65-F5344CB8AC3E}">
        <p14:creationId xmlns:p14="http://schemas.microsoft.com/office/powerpoint/2010/main" val="355353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9</a:t>
            </a:fld>
            <a:endParaRPr lang="en-US"/>
          </a:p>
        </p:txBody>
      </p:sp>
    </p:spTree>
    <p:extLst>
      <p:ext uri="{BB962C8B-B14F-4D97-AF65-F5344CB8AC3E}">
        <p14:creationId xmlns:p14="http://schemas.microsoft.com/office/powerpoint/2010/main" val="1526262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6150D-9BD7-4431-A7AE-F7F2F6223647}"/>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2B9BD1-79AC-4F0F-A15A-95D29A0E067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7FD74CA-8C03-4899-B07D-F5835C0F2788}"/>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37DD0F7-AA4E-4EB7-9EA3-05C5A1DD59A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5B81-33B6-43DD-9A43-48F4F48A39BE}"/>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839101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E790D4-7D59-4F98-B72C-446FDD553B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D00953D8-F2DA-468C-B4DA-612C2F6855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A22EE8E-0457-4700-A0B1-32CA76EDD4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7741BA-0E3D-46B7-9FA1-0DCB407F2CB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31DE3CE-6034-4637-B48D-2CCCCF4FCA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FBA9E94-481E-4BF4-96F1-01C74313F618}"/>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237203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BD72-5B62-44E5-93CD-9DB9E68CE55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D4EA0DB-37E3-467A-A58C-9A49946220D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D6684-2DBE-409A-AF20-734866F2BA4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9B064F5-F308-465D-AA2A-C095C8F7F3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B2883A-C328-4159-80CA-B00EFC39F6C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601777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4E825A-C17F-46FB-AE80-49C8F2EB7C44}"/>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968832-EE93-4CEB-B550-BC7BA7837E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83F80-2F95-4F6E-A7FC-8B2F3F1777B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A5F3FF1-F7FB-4DA6-A5BB-AE62F4FAB1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D041BA-56B5-47A2-9E17-FBBB19FBDD5B}"/>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565730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6413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C0050-85A2-4EFF-88AF-099E0AA1BB7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2B01C8E5-238D-4304-A43D-BB9B6D85E3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2E420E-A864-4D1B-9A67-299E03D85467}"/>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DE9505-9950-46FF-A4DE-B7C049B5F0D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DACC64F-542F-4B31-AA0B-6B7C97C5D789}"/>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247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05DA1-6FAC-498E-8F3A-38DE8A93B0E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67DC2D-1E8D-4FA9-AFDB-D4ECBB741B6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92DED3-A11D-465C-8728-58514E2B704E}"/>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FC36563-AD27-456C-808C-C5188A8EEB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35CDEAB-1C19-4500-872A-53B17F2D589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932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DFCF1-36DB-4A5B-B220-837FD9B44CE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B520516-5FE9-412A-BC5A-C84C5125762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A2CF01A-F308-41EA-A57C-9A7F788B7BC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F4A92F8-B30D-4E98-BA40-E6EC9774CE3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34E4A8E-3592-4081-BC88-6E2915F393D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69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982B13-D2E7-4A04-AC6A-A5BB0F26A1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4ABF17-57FA-4714-B506-2FA8C0D77D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682E90B-D9C6-4A00-A6FC-987F2C46EDA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E182E9C-CB2F-4BE4-80A8-BCE1FB3DEBE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3C29B4C-5B41-4543-A06A-4F85AA243B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606EA9-41B7-40F7-8073-5560A390DD7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147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C5CE85-F371-48A9-965F-7E9446ADAB3E}"/>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7E2072B-E6C5-4E16-B457-4A4CDABD579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7DA3F83-3CDA-4570-9049-EE7BA56BFC2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8731C3E-F10E-4198-84A7-974A7604F4C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7891C2-B757-4E2B-878B-1AA8E5DB8765}"/>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F196B08-8B2A-41ED-AB74-78E1030081DA}"/>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5F2208B-6A3E-4699-B1CC-CC6D5854653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F9A15B-5C20-46A9-9C49-AE2AC271C44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9599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6E412-F09E-4FB5-9B68-FDC3C85724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98955D-AEC7-4605-B506-8A61C054219C}"/>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25820F2C-CBF8-4C9B-8A93-C16ED64970F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7BF014D-ECF2-4614-9144-B6868E5929D1}"/>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59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B4E9FD-C10B-4CDE-B386-4A8583A07EC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D1B4F7-5BF5-410A-95B7-C41B092A5E6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FE91AF-766B-4041-A7EC-412054BEA85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8518DE-7C73-4607-B1BE-C21B7034C34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C643023-3659-4A77-998F-ACF676F6E20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612216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A06877-ECF2-4D69-970C-7C94CCDEAC26}"/>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6F8FCC9-CAFF-4FCE-B6EB-076E995FFFB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AC0A53E-CA5D-4A57-8AD3-E3EAF366302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3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A2EA4-8114-4B98-B5DE-E7C3E4221BF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BDA384B-D062-4630-8449-77EE527298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86BF00-A468-46F3-B707-9B9ABDB6C4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62EF645-90DC-4EC2-9791-2B0D58FC25C4}"/>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34C534-2C8B-4228-8ECA-6184BB825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29F9560-D7B8-485C-AD2A-4203BD6D4DE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7110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r>
              <a:rPr lang="en-US" sz="600" dirty="0" err="1" smtClean="0">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26160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r>
              <a:rPr lang="en-US" sz="600" dirty="0" err="1" smtClean="0">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06947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124328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474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BB1D59CA-A074-44BB-B1C6-A036436537C6}"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379023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6BAE8B1C-36EB-4094-B317-6A5BE1E8C433}"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914477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F6495225-CCDF-4246-988D-B65B589D3B58}"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396444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AC84F004-549C-491F-94CF-065F48D3F234}"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274957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1711BC-0FF9-4F0A-B13B-EB7196BFB5A8}"/>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B9665816-6806-48A2-9DB1-78324F69552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8917800-6B4F-4516-A2E1-34DE72DCDAE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50BFDD7-BFB9-426C-ADD3-DE5DE8365C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F491957-2D29-4E68-8FF1-0D19CAB8C99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336347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p:cNvPr>
          <p:cNvSpPr>
            <a:spLocks noGrp="1"/>
          </p:cNvSpPr>
          <p:nvPr>
            <p:ph type="sldNum" sz="quarter" idx="12"/>
          </p:nvPr>
        </p:nvSpPr>
        <p:spPr/>
        <p:txBody>
          <a:bodyPr/>
          <a:lstStyle>
            <a:lvl1pPr>
              <a:defRPr/>
            </a:lvl1pPr>
          </a:lstStyle>
          <a:p>
            <a:pPr>
              <a:defRPr/>
            </a:pPr>
            <a:fld id="{1116D152-2D5C-41A2-965E-2BF9C80EF12D}"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425254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p:cNvPr>
          <p:cNvSpPr>
            <a:spLocks noGrp="1"/>
          </p:cNvSpPr>
          <p:nvPr>
            <p:ph type="sldNum" sz="quarter" idx="12"/>
          </p:nvPr>
        </p:nvSpPr>
        <p:spPr/>
        <p:txBody>
          <a:bodyPr/>
          <a:lstStyle>
            <a:lvl1pPr>
              <a:defRPr/>
            </a:lvl1pPr>
          </a:lstStyle>
          <a:p>
            <a:pPr>
              <a:defRPr/>
            </a:pPr>
            <a:fld id="{60943605-D7BC-4C67-9084-B11E982BCAB8}"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88745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p:cNvPr>
          <p:cNvSpPr>
            <a:spLocks noGrp="1"/>
          </p:cNvSpPr>
          <p:nvPr>
            <p:ph type="sldNum" sz="quarter" idx="12"/>
          </p:nvPr>
        </p:nvSpPr>
        <p:spPr/>
        <p:txBody>
          <a:bodyPr/>
          <a:lstStyle>
            <a:lvl1pPr>
              <a:defRPr/>
            </a:lvl1pPr>
          </a:lstStyle>
          <a:p>
            <a:pPr>
              <a:defRPr/>
            </a:pPr>
            <a:fld id="{C3BE4F1E-FB06-4926-9CC8-7949C9FB5987}"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2490553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4CAC6F15-6574-413A-BAAD-12D3B170BA23}"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3070495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9590FE06-54D9-4B08-AC3D-A1FCBAB6958E}"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919137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CA67E46D-B75B-4E7F-8D72-608950A6EED9}"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680695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9241E9C2-DC7D-4410-AC8A-458390D3F5D6}"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179590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2024/1/17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7358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2024/1/17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917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2024/1/17</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5370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E199EC-D7F2-4239-B114-62C6C1DD49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622C7A-D0EB-4AF1-84B5-D273262B8D6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96A4632-3423-472D-B195-B0F2D7BB4EA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664D984-8A20-44AC-B2C8-C177ADE51750}"/>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21D14CF-07DB-44CE-BAC4-2B771A62BF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94E224-978F-49EE-90A4-41D649901D6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7800154"/>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2024/1/17</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44458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2024/1/17</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84282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2024/1/17</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701194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2024/1/17</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048532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2024/1/17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62348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2024/1/17</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859703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2024/1/17</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21735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A4292-2BE2-47A5-BEB8-78C08062DAF2}"/>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9AD5295-B27B-48EF-B66B-2199273FB0F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06E6A59-A290-44F3-9825-0D260C1BB9D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542507-3FF6-4F2D-9CDE-7C614FACC55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59169CD-65E7-4B0D-B1B6-4313874857C6}"/>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CBFDD24-6F61-430D-AD8C-BA4229BC78D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D6CF1F2-E143-4ACF-A888-18538BB4DEF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5CC745D-BD4D-42CC-86B6-E71A4D8B4E51}"/>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421612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790ECC-3C88-4A6C-BE75-685A073F60D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BACC22B-1862-4E35-8AA3-A41A1C2BF59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058AE13-4610-47F5-BAFC-AF1556389C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CF82D24-117B-4B97-A17A-35D0D61B7E13}"/>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013605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0" y="-16820"/>
            <a:ext cx="9144000" cy="516032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spTree>
    <p:extLst>
      <p:ext uri="{BB962C8B-B14F-4D97-AF65-F5344CB8AC3E}">
        <p14:creationId xmlns:p14="http://schemas.microsoft.com/office/powerpoint/2010/main" val="1978946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565485" y="538413"/>
            <a:ext cx="8013032" cy="4066674"/>
          </a:xfrm>
          <a:prstGeom prst="rect">
            <a:avLst/>
          </a:prstGeom>
          <a:solidFill>
            <a:schemeClr val="bg1">
              <a:alpha val="88000"/>
            </a:schemeClr>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cxnSp>
        <p:nvCxnSpPr>
          <p:cNvPr id="4" name="直接连接符 3">
            <a:extLst>
              <a:ext uri="{FF2B5EF4-FFF2-40B4-BE49-F238E27FC236}">
                <a16:creationId xmlns:a16="http://schemas.microsoft.com/office/drawing/2014/main" id="{807E8CA0-5710-4882-A075-77CE67D0C26F}"/>
              </a:ext>
            </a:extLst>
          </p:cNvPr>
          <p:cNvCxnSpPr>
            <a:cxnSpLocks/>
          </p:cNvCxnSpPr>
          <p:nvPr userDrawn="1"/>
        </p:nvCxnSpPr>
        <p:spPr>
          <a:xfrm>
            <a:off x="599775" y="685800"/>
            <a:ext cx="7122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E02D817-A4A2-4E66-8EE5-C87910B00BA3}"/>
              </a:ext>
            </a:extLst>
          </p:cNvPr>
          <p:cNvCxnSpPr>
            <a:cxnSpLocks/>
          </p:cNvCxnSpPr>
          <p:nvPr userDrawn="1"/>
        </p:nvCxnSpPr>
        <p:spPr>
          <a:xfrm>
            <a:off x="1323594" y="765810"/>
            <a:ext cx="71131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705F66AA-B10C-4A66-AD86-7CD196D2B5C2}"/>
              </a:ext>
            </a:extLst>
          </p:cNvPr>
          <p:cNvCxnSpPr>
            <a:cxnSpLocks/>
          </p:cNvCxnSpPr>
          <p:nvPr userDrawn="1"/>
        </p:nvCxnSpPr>
        <p:spPr>
          <a:xfrm>
            <a:off x="1419606" y="4448556"/>
            <a:ext cx="62685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3A70A57-079C-42C3-AB7E-9F5480B0EA8F}"/>
              </a:ext>
            </a:extLst>
          </p:cNvPr>
          <p:cNvCxnSpPr>
            <a:cxnSpLocks/>
          </p:cNvCxnSpPr>
          <p:nvPr userDrawn="1"/>
        </p:nvCxnSpPr>
        <p:spPr>
          <a:xfrm>
            <a:off x="699516" y="4528566"/>
            <a:ext cx="77372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DF24472-02CD-4571-AB9B-626D01A9ADC8}"/>
              </a:ext>
            </a:extLst>
          </p:cNvPr>
          <p:cNvCxnSpPr>
            <a:cxnSpLocks/>
          </p:cNvCxnSpPr>
          <p:nvPr userDrawn="1"/>
        </p:nvCxnSpPr>
        <p:spPr>
          <a:xfrm flipV="1">
            <a:off x="649224"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09F77F9-FA72-48BC-AA6E-A2D2A60E5848}"/>
              </a:ext>
            </a:extLst>
          </p:cNvPr>
          <p:cNvCxnSpPr>
            <a:cxnSpLocks/>
          </p:cNvCxnSpPr>
          <p:nvPr userDrawn="1"/>
        </p:nvCxnSpPr>
        <p:spPr>
          <a:xfrm flipV="1">
            <a:off x="8499348"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91C63EA-8084-4254-893F-BB11CD07768D}"/>
              </a:ext>
            </a:extLst>
          </p:cNvPr>
          <p:cNvCxnSpPr>
            <a:cxnSpLocks/>
          </p:cNvCxnSpPr>
          <p:nvPr userDrawn="1"/>
        </p:nvCxnSpPr>
        <p:spPr>
          <a:xfrm flipV="1">
            <a:off x="8436784" y="970347"/>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811C9887-8886-408F-9E59-DE59E3CEDE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317" r="62863" b="65186"/>
          <a:stretch/>
        </p:blipFill>
        <p:spPr>
          <a:xfrm>
            <a:off x="379639" y="2697874"/>
            <a:ext cx="504817" cy="1790688"/>
          </a:xfrm>
          <a:prstGeom prst="rect">
            <a:avLst/>
          </a:prstGeom>
        </p:spPr>
      </p:pic>
      <p:pic>
        <p:nvPicPr>
          <p:cNvPr id="27" name="图片 26">
            <a:extLst>
              <a:ext uri="{FF2B5EF4-FFF2-40B4-BE49-F238E27FC236}">
                <a16:creationId xmlns:a16="http://schemas.microsoft.com/office/drawing/2014/main" id="{02399EF0-80F2-4DFF-9992-0754C01AA33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8297" t="66408" r="26883" b="-1222"/>
          <a:stretch/>
        </p:blipFill>
        <p:spPr>
          <a:xfrm>
            <a:off x="710674" y="3241936"/>
            <a:ext cx="384289" cy="1363151"/>
          </a:xfrm>
          <a:prstGeom prst="rect">
            <a:avLst/>
          </a:prstGeom>
        </p:spPr>
      </p:pic>
      <p:pic>
        <p:nvPicPr>
          <p:cNvPr id="28" name="图片 27">
            <a:extLst>
              <a:ext uri="{FF2B5EF4-FFF2-40B4-BE49-F238E27FC236}">
                <a16:creationId xmlns:a16="http://schemas.microsoft.com/office/drawing/2014/main" id="{A06DD602-E0E5-433F-9A25-6FC94DAE61C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3002" t="248" r="21655" b="63917"/>
          <a:stretch/>
        </p:blipFill>
        <p:spPr>
          <a:xfrm rot="447877">
            <a:off x="887571" y="3278676"/>
            <a:ext cx="657129" cy="1403156"/>
          </a:xfrm>
          <a:prstGeom prst="rect">
            <a:avLst/>
          </a:prstGeom>
        </p:spPr>
      </p:pic>
    </p:spTree>
    <p:extLst>
      <p:ext uri="{BB962C8B-B14F-4D97-AF65-F5344CB8AC3E}">
        <p14:creationId xmlns:p14="http://schemas.microsoft.com/office/powerpoint/2010/main" val="308942278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A37369-7D56-4854-B29E-6491AD326ED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0909347-AF79-4ADF-930F-FE0A677242A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43B9B28-8418-48FD-87AA-77368E734E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51C5C0B-6789-4E84-A627-F18BC46CBE9B}"/>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C65FA4-745A-4E17-9C74-365C4C4067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9B5114A-6ED5-44B1-B94E-6624C254FC2F}"/>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9118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ags" Target="../tags/tag1.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D099A0D-D3BD-4AD7-8D92-73265E469FE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44E4B6A-1E24-47EE-9F72-22170EA21F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ACEB252-3AA3-49AD-B82D-DEC9207511C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FBCC69D-704E-4A77-9445-E37B87BB6B50}" type="datetimeFigureOut">
              <a:rPr lang="zh-CN" altLang="en-US" smtClean="0">
                <a:solidFill>
                  <a:prstClr val="black">
                    <a:tint val="75000"/>
                  </a:prstClr>
                </a:solidFill>
              </a:rPr>
              <a:pPr defTabSz="685800"/>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C57EF97-39F6-4C41-A27F-5621FAC3E7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E4AC3B6-C114-4D07-B515-13C48E1FDDB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5B30726-FAA8-428B-8B50-3DA1F130900E}"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656659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3ABBAF-4327-475C-9152-6409F93791B7}"/>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2AC7621-7AD8-44C7-9C81-458A58D3BE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2F8E6E-652B-49C9-90A5-330E3C4EC1C1}"/>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6C63777-D55C-433B-BDB7-5B988ABD35B4}" type="datetimeFigureOut">
              <a:rPr lang="zh-CN" altLang="en-US" smtClean="0">
                <a:solidFill>
                  <a:prstClr val="black">
                    <a:tint val="75000"/>
                  </a:prstClr>
                </a:solidFill>
              </a:rPr>
              <a:pPr defTabSz="685800"/>
              <a:t>2024/1/17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EC06620-889C-421D-9365-78D583EBCF0A}"/>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256628B-0A0B-4A53-AEAD-F2C7636190A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E41756-1028-422C-BFF9-8B936BE8D2B2}"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77884"/>
            <a:ext cx="533400" cy="184666"/>
          </a:xfrm>
          <a:prstGeom prst="rect">
            <a:avLst/>
          </a:prstGeom>
          <a:noFill/>
        </p:spPr>
        <p:txBody>
          <a:bodyPr wrap="square" rtlCol="0">
            <a:spAutoFit/>
          </a:bodyPr>
          <a:lstStyle/>
          <a:p>
            <a:r>
              <a:rPr lang="en-US" sz="600" dirty="0" err="1" smtClean="0">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21230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27463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vi-VN" smtClean="0"/>
              <a:t>Click to edit Master title style</a:t>
            </a:r>
          </a:p>
        </p:txBody>
      </p:sp>
      <p:sp>
        <p:nvSpPr>
          <p:cNvPr id="2051" name="Text Placeholder 2"/>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628650" y="4767264"/>
            <a:ext cx="2057400" cy="274637"/>
          </a:xfrm>
          <a:prstGeom prst="rect">
            <a:avLst/>
          </a:prstGeom>
        </p:spPr>
        <p:txBody>
          <a:bodyPr vert="horz" lIns="91438" tIns="45719" rIns="91438" bIns="45719" rtlCol="0" anchor="ctr"/>
          <a:lstStyle>
            <a:lvl1pPr algn="l" eaLnBrk="1" hangingPunct="1">
              <a:defRPr sz="900">
                <a:solidFill>
                  <a:schemeClr val="tx1">
                    <a:tint val="75000"/>
                  </a:schemeClr>
                </a:solidFill>
              </a:defRPr>
            </a:lvl1pPr>
          </a:lstStyle>
          <a:p>
            <a:pPr defTabSz="914378" fontAlgn="base">
              <a:spcBef>
                <a:spcPct val="0"/>
              </a:spcBef>
              <a:spcAft>
                <a:spcPct val="0"/>
              </a:spcAft>
              <a:defRPr/>
            </a:pPr>
            <a:endParaRPr lang="en-US">
              <a:solidFill>
                <a:prstClr val="black">
                  <a:tint val="75000"/>
                </a:prstClr>
              </a:solidFill>
            </a:endParaRPr>
          </a:p>
        </p:txBody>
      </p:sp>
      <p:sp>
        <p:nvSpPr>
          <p:cNvPr id="5" name="Footer Placeholder 4">
            <a:extLst/>
          </p:cNvPr>
          <p:cNvSpPr>
            <a:spLocks noGrp="1"/>
          </p:cNvSpPr>
          <p:nvPr>
            <p:ph type="ftr" sz="quarter" idx="3"/>
          </p:nvPr>
        </p:nvSpPr>
        <p:spPr>
          <a:xfrm>
            <a:off x="3028950" y="4767264"/>
            <a:ext cx="3086100" cy="274637"/>
          </a:xfrm>
          <a:prstGeom prst="rect">
            <a:avLst/>
          </a:prstGeom>
        </p:spPr>
        <p:txBody>
          <a:bodyPr vert="horz" lIns="91438" tIns="45719" rIns="91438" bIns="45719" rtlCol="0" anchor="ctr"/>
          <a:lstStyle>
            <a:lvl1pPr algn="ctr" eaLnBrk="1" hangingPunct="1">
              <a:defRPr sz="900">
                <a:solidFill>
                  <a:schemeClr val="tx1">
                    <a:tint val="75000"/>
                  </a:schemeClr>
                </a:solidFill>
              </a:defRPr>
            </a:lvl1pPr>
          </a:lstStyle>
          <a:p>
            <a:pPr defTabSz="914378" fontAlgn="base">
              <a:spcBef>
                <a:spcPct val="0"/>
              </a:spcBef>
              <a:spcAft>
                <a:spcPct val="0"/>
              </a:spcAft>
              <a:defRPr/>
            </a:pPr>
            <a:endParaRPr lang="en-US">
              <a:solidFill>
                <a:prstClr val="black">
                  <a:tint val="75000"/>
                </a:prstClr>
              </a:solidFill>
            </a:endParaRPr>
          </a:p>
        </p:txBody>
      </p:sp>
      <p:sp>
        <p:nvSpPr>
          <p:cNvPr id="6" name="Slide Number Placeholder 5">
            <a:extLst/>
          </p:cNvPr>
          <p:cNvSpPr>
            <a:spLocks noGrp="1"/>
          </p:cNvSpPr>
          <p:nvPr>
            <p:ph type="sldNum" sz="quarter" idx="4"/>
          </p:nvPr>
        </p:nvSpPr>
        <p:spPr>
          <a:xfrm>
            <a:off x="6457950" y="4767264"/>
            <a:ext cx="2057400" cy="274637"/>
          </a:xfrm>
          <a:prstGeom prst="rect">
            <a:avLst/>
          </a:prstGeom>
        </p:spPr>
        <p:txBody>
          <a:bodyPr vert="horz" wrap="square" lIns="91438" tIns="45719" rIns="91438" bIns="45719" numCol="1" anchor="ctr" anchorCtr="0" compatLnSpc="1">
            <a:prstTxWarp prst="textNoShape">
              <a:avLst/>
            </a:prstTxWarp>
          </a:bodyPr>
          <a:lstStyle>
            <a:lvl1pPr algn="r" eaLnBrk="1" hangingPunct="1">
              <a:defRPr sz="900" noProof="1" smtClean="0">
                <a:solidFill>
                  <a:srgbClr val="898989"/>
                </a:solidFill>
                <a:latin typeface="Arial" pitchFamily="34" charset="0"/>
              </a:defRPr>
            </a:lvl1pPr>
          </a:lstStyle>
          <a:p>
            <a:pPr defTabSz="914378" fontAlgn="base">
              <a:spcBef>
                <a:spcPct val="0"/>
              </a:spcBef>
              <a:spcAft>
                <a:spcPct val="0"/>
              </a:spcAft>
              <a:defRPr/>
            </a:pPr>
            <a:fld id="{71D2FB10-198F-4649-B385-CC7ECA5B259D}" type="slidenum">
              <a:rPr altLang="en-US"/>
              <a:pPr defTabSz="914378" fontAlgn="base">
                <a:spcBef>
                  <a:spcPct val="0"/>
                </a:spcBef>
                <a:spcAft>
                  <a:spcPct val="0"/>
                </a:spcAft>
                <a:defRPr/>
              </a:pPr>
              <a:t>‹#›</a:t>
            </a:fld>
            <a:endParaRPr lang="en-US" altLang="en-US">
              <a:latin typeface="Calibri" pitchFamily="34" charset="0"/>
            </a:endParaRPr>
          </a:p>
        </p:txBody>
      </p:sp>
    </p:spTree>
    <p:extLst>
      <p:ext uri="{BB962C8B-B14F-4D97-AF65-F5344CB8AC3E}">
        <p14:creationId xmlns:p14="http://schemas.microsoft.com/office/powerpoint/2010/main" val="34985441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8"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37" indent="-171446" algn="l" defTabSz="685783"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28" indent="-171446" algn="l" defTabSz="685783"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20" indent="-171446" algn="l" defTabSz="685783"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93070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17.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0.gif"/><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30.gif"/></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1.gif"/></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2.wdp"/><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12C8DA-570E-4C50-AECD-2E3A4657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a:extLst>
              <a:ext uri="{FF2B5EF4-FFF2-40B4-BE49-F238E27FC236}">
                <a16:creationId xmlns:a16="http://schemas.microsoft.com/office/drawing/2014/main" id="{306209E8-663B-42B2-9ABE-C9CF22BB8DAC}"/>
              </a:ext>
            </a:extLst>
          </p:cNvPr>
          <p:cNvPicPr>
            <a:picLocks noChangeAspect="1"/>
          </p:cNvPicPr>
          <p:nvPr/>
        </p:nvPicPr>
        <p:blipFill rotWithShape="1">
          <a:blip r:embed="rId4">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id="{EC0C944D-FF2E-420E-8961-D18C3C38D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6" name="文本框 17">
            <a:extLst>
              <a:ext uri="{FF2B5EF4-FFF2-40B4-BE49-F238E27FC236}">
                <a16:creationId xmlns:a16="http://schemas.microsoft.com/office/drawing/2014/main" id="{E98F4A8D-460D-4BA6-8069-DB703E9C73AB}"/>
              </a:ext>
            </a:extLst>
          </p:cNvPr>
          <p:cNvSpPr txBox="1"/>
          <p:nvPr/>
        </p:nvSpPr>
        <p:spPr>
          <a:xfrm>
            <a:off x="2561665" y="542588"/>
            <a:ext cx="5956565" cy="1221487"/>
          </a:xfrm>
          <a:prstGeom prst="rect">
            <a:avLst/>
          </a:prstGeom>
          <a:noFill/>
        </p:spPr>
        <p:txBody>
          <a:bodyPr wrap="square" lIns="51423" tIns="25717" rIns="51423" bIns="2571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210">
              <a:lnSpc>
                <a:spcPct val="100000"/>
              </a:lnSpc>
              <a:defRPr/>
            </a:pP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225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50" autoRev="1" fill="hold">
                                          <p:stCondLst>
                                            <p:cond delay="0"/>
                                          </p:stCondLst>
                                        </p:cTn>
                                        <p:tgtEl>
                                          <p:spTgt spid="6"/>
                                        </p:tgtEl>
                                        <p:attrNameLst>
                                          <p:attrName>ppt_w</p:attrName>
                                        </p:attrNameLst>
                                      </p:cBhvr>
                                    </p:anim>
                                    <p:anim by="(#ppt_w*0.50)" calcmode="lin" valueType="num">
                                      <p:cBhvr>
                                        <p:cTn id="21" dur="250" decel="50000" autoRev="1" fill="hold">
                                          <p:stCondLst>
                                            <p:cond delay="0"/>
                                          </p:stCondLst>
                                        </p:cTn>
                                        <p:tgtEl>
                                          <p:spTgt spid="6"/>
                                        </p:tgtEl>
                                        <p:attrNameLst>
                                          <p:attrName>ppt_x</p:attrName>
                                        </p:attrNameLst>
                                      </p:cBhvr>
                                    </p:anim>
                                    <p:anim from="(-#ppt_h/2)" to="(#ppt_y)" calcmode="lin" valueType="num">
                                      <p:cBhvr>
                                        <p:cTn id="22" dur="500" fill="hold">
                                          <p:stCondLst>
                                            <p:cond delay="0"/>
                                          </p:stCondLst>
                                        </p:cTn>
                                        <p:tgtEl>
                                          <p:spTgt spid="6"/>
                                        </p:tgtEl>
                                        <p:attrNameLst>
                                          <p:attrName>ppt_y</p:attrName>
                                        </p:attrNameLst>
                                      </p:cBhvr>
                                    </p:anim>
                                    <p:animRot by="21600000">
                                      <p:cBhvr>
                                        <p:cTn id="23"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324261"/>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5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dirty="0">
                <a:latin typeface="Arial-Rounded" panose="020B0500000000000000" pitchFamily="34" charset="0"/>
                <a:ea typeface="Arial-Rounded" panose="020B0500000000000000" pitchFamily="34" charset="0"/>
                <a:cs typeface="Arial-Rounded" panose="020B0500000000000000" pitchFamily="34" charset="0"/>
              </a:rPr>
              <a:t>ríu rít bên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Đúng thế con ạ.</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p:cNvCxnSpPr/>
          <p:nvPr/>
        </p:nvCxnSpPr>
        <p:spPr>
          <a:xfrm flipH="1">
            <a:off x="2286000" y="71812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72200" y="72099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52600" y="11239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562600" y="1124825"/>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7505699" y="1123950"/>
            <a:ext cx="114300" cy="352453"/>
            <a:chOff x="7516091" y="1104044"/>
            <a:chExt cx="114300" cy="352453"/>
          </a:xfrm>
        </p:grpSpPr>
        <p:cxnSp>
          <p:nvCxnSpPr>
            <p:cNvPr id="15" name="Straight Connector 1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372590" y="1476403"/>
            <a:ext cx="114300" cy="352453"/>
            <a:chOff x="7516091" y="1104044"/>
            <a:chExt cx="114300" cy="352453"/>
          </a:xfrm>
        </p:grpSpPr>
        <p:cxnSp>
          <p:nvCxnSpPr>
            <p:cNvPr id="19" name="Straight Connector 18"/>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171700" y="1885950"/>
            <a:ext cx="114300" cy="352453"/>
            <a:chOff x="7516091" y="1104044"/>
            <a:chExt cx="114300" cy="352453"/>
          </a:xfrm>
        </p:grpSpPr>
        <p:cxnSp>
          <p:nvCxnSpPr>
            <p:cNvPr id="22" name="Straight Connector 21"/>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3886200" y="2239278"/>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410690" y="2653091"/>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128129" y="2626257"/>
            <a:ext cx="114300" cy="352453"/>
            <a:chOff x="7516091" y="1104044"/>
            <a:chExt cx="114300" cy="352453"/>
          </a:xfrm>
        </p:grpSpPr>
        <p:cxnSp>
          <p:nvCxnSpPr>
            <p:cNvPr id="27" name="Straight Connector 26"/>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722034" y="3004669"/>
            <a:ext cx="114300" cy="352453"/>
            <a:chOff x="7516091" y="1104044"/>
            <a:chExt cx="114300" cy="352453"/>
          </a:xfrm>
        </p:grpSpPr>
        <p:cxnSp>
          <p:nvCxnSpPr>
            <p:cNvPr id="30" name="Straight Connector 29"/>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2729345" y="337790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048465" y="337790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3604272" y="3790950"/>
            <a:ext cx="114300" cy="352453"/>
            <a:chOff x="7516091" y="1104044"/>
            <a:chExt cx="114300" cy="352453"/>
          </a:xfrm>
        </p:grpSpPr>
        <p:cxnSp>
          <p:nvCxnSpPr>
            <p:cNvPr id="35" name="Straight Connector 3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flipH="1">
            <a:off x="8090029" y="4153798"/>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09664" y="45529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6836334" y="149400"/>
            <a:ext cx="2231467"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dài</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28784" y="-103884"/>
            <a:ext cx="822007" cy="822007"/>
          </a:xfrm>
          <a:prstGeom prst="rect">
            <a:avLst/>
          </a:prstGeom>
        </p:spPr>
      </p:pic>
    </p:spTree>
    <p:extLst>
      <p:ext uri="{BB962C8B-B14F-4D97-AF65-F5344CB8AC3E}">
        <p14:creationId xmlns:p14="http://schemas.microsoft.com/office/powerpoint/2010/main" val="151257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par>
                                <p:cTn id="19" presetID="53" presetClass="entr" presetSubtype="16"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up)">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wipe(up)">
                                      <p:cBhvr>
                                        <p:cTn id="98" dur="5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477875"/>
          </a:xfrm>
          <a:prstGeom prst="rect">
            <a:avLst/>
          </a:prstGeom>
        </p:spPr>
        <p:txBody>
          <a:bodyPr wrap="square">
            <a:spAutoFit/>
          </a:bodyPr>
          <a:lstStyle/>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Mẹ âu yếm nhìn Minh và bảo:</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6858000" y="149400"/>
            <a:ext cx="220980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dài</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48400" y="-75368"/>
            <a:ext cx="822007" cy="822007"/>
          </a:xfrm>
          <a:prstGeom prst="rect">
            <a:avLst/>
          </a:prstGeom>
        </p:spPr>
      </p:pic>
      <p:cxnSp>
        <p:nvCxnSpPr>
          <p:cNvPr id="9" name="Straight Connector 8"/>
          <p:cNvCxnSpPr/>
          <p:nvPr/>
        </p:nvCxnSpPr>
        <p:spPr>
          <a:xfrm flipH="1">
            <a:off x="4903092" y="72099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38600" y="110692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34491" y="145937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515100" y="1106920"/>
            <a:ext cx="114300" cy="352453"/>
            <a:chOff x="7516091" y="1104044"/>
            <a:chExt cx="114300" cy="352453"/>
          </a:xfrm>
        </p:grpSpPr>
        <p:cxnSp>
          <p:nvCxnSpPr>
            <p:cNvPr id="15" name="Straight Connector 1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8853685" y="1484782"/>
            <a:ext cx="114300" cy="352453"/>
            <a:chOff x="7516091" y="1104044"/>
            <a:chExt cx="114300" cy="352453"/>
          </a:xfrm>
        </p:grpSpPr>
        <p:cxnSp>
          <p:nvCxnSpPr>
            <p:cNvPr id="19" name="Straight Connector 18"/>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3200400" y="184102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267700" y="1862782"/>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248400" y="1862782"/>
            <a:ext cx="114300" cy="352453"/>
            <a:chOff x="7516091" y="1104044"/>
            <a:chExt cx="114300" cy="352453"/>
          </a:xfrm>
        </p:grpSpPr>
        <p:cxnSp>
          <p:nvCxnSpPr>
            <p:cNvPr id="24" name="Straight Connector 23"/>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1524000" y="221971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410200" y="22669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7165657" y="2266950"/>
            <a:ext cx="114300" cy="352453"/>
            <a:chOff x="7516091" y="1104044"/>
            <a:chExt cx="114300" cy="352453"/>
          </a:xfrm>
        </p:grpSpPr>
        <p:cxnSp>
          <p:nvCxnSpPr>
            <p:cNvPr id="29" name="Straight Connector 28"/>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a:off x="2552700" y="261940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438900" y="2619403"/>
            <a:ext cx="114300" cy="352453"/>
            <a:chOff x="7516091" y="1104044"/>
            <a:chExt cx="114300" cy="352453"/>
          </a:xfrm>
        </p:grpSpPr>
        <p:cxnSp>
          <p:nvCxnSpPr>
            <p:cNvPr id="33" name="Straight Connector 32"/>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2320636" y="297185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00500" y="2994370"/>
            <a:ext cx="114300" cy="352453"/>
            <a:chOff x="7516091" y="1104044"/>
            <a:chExt cx="114300" cy="352453"/>
          </a:xfrm>
        </p:grpSpPr>
        <p:cxnSp>
          <p:nvCxnSpPr>
            <p:cNvPr id="37" name="Straight Connector 36"/>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flipH="1">
            <a:off x="2971800" y="334682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76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up)">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up)">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up)">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up)">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up)">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up)">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wipe(up)">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5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dirty="0">
                <a:latin typeface="Arial-Rounded" panose="020B0500000000000000" pitchFamily="34" charset="0"/>
                <a:ea typeface="Arial-Rounded" panose="020B0500000000000000" pitchFamily="34" charset="0"/>
                <a:cs typeface="Arial-Rounded" panose="020B0500000000000000" pitchFamily="34" charset="0"/>
              </a:rPr>
              <a:t>ríu rít bên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781800" y="111848"/>
            <a:ext cx="2286001"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oạn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v</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ă</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a:xfrm>
            <a:off x="831272" y="666750"/>
            <a:ext cx="8149381" cy="1545951"/>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1733" y="1305586"/>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p:cNvSpPr/>
          <p:nvPr/>
        </p:nvSpPr>
        <p:spPr>
          <a:xfrm>
            <a:off x="831273" y="2266950"/>
            <a:ext cx="8149381" cy="19050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53604" y="303106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831273" y="4248150"/>
            <a:ext cx="8149381" cy="19050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172200" y="-103884"/>
            <a:ext cx="822007" cy="822007"/>
          </a:xfrm>
          <a:prstGeom prst="rect">
            <a:avLst/>
          </a:prstGeom>
        </p:spPr>
      </p:pic>
    </p:spTree>
    <p:extLst>
      <p:ext uri="{BB962C8B-B14F-4D97-AF65-F5344CB8AC3E}">
        <p14:creationId xmlns:p14="http://schemas.microsoft.com/office/powerpoint/2010/main" val="287822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Mẹ âu yếm nhìn Minh và bảo:</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6781800" y="99775"/>
            <a:ext cx="2286001" cy="41457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oạn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v</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ă</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818604" y="656568"/>
            <a:ext cx="8149381" cy="2372382"/>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18603" y="3105150"/>
            <a:ext cx="8149381" cy="772182"/>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3604" y="165437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444381" y="330285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01880" y="-95250"/>
            <a:ext cx="822007" cy="822007"/>
          </a:xfrm>
          <a:prstGeom prst="rect">
            <a:avLst/>
          </a:prstGeom>
        </p:spPr>
      </p:pic>
    </p:spTree>
    <p:extLst>
      <p:ext uri="{BB962C8B-B14F-4D97-AF65-F5344CB8AC3E}">
        <p14:creationId xmlns:p14="http://schemas.microsoft.com/office/powerpoint/2010/main" val="209811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1000"/>
                            </p:stCondLst>
                            <p:childTnLst>
                              <p:par>
                                <p:cTn id="46" presetID="53" presetClass="entr" presetSubtype="16"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9" grpId="0" animBg="1"/>
      <p:bldP spid="10"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dìu dịu</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Biển lúa vàng ươm. Gió nổi lên và sóng lúc vàng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dập dờn</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trải tới chân trời.</a:t>
            </a: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ríu rít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bên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988734" y="111847"/>
            <a:ext cx="2002866"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861214" y="703301"/>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5200" y="2241141"/>
            <a:ext cx="377668" cy="376776"/>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6999" y="-101008"/>
            <a:ext cx="822007" cy="822007"/>
          </a:xfrm>
          <a:prstGeom prst="rect">
            <a:avLst/>
          </a:prstGeom>
        </p:spPr>
      </p:pic>
      <p:sp>
        <p:nvSpPr>
          <p:cNvPr id="17" name="Oval 16"/>
          <p:cNvSpPr/>
          <p:nvPr/>
        </p:nvSpPr>
        <p:spPr>
          <a:xfrm>
            <a:off x="861214" y="4248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3158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3" grpId="0" animBg="1"/>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 yếm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Minh và bảo:</a:t>
            </a:r>
          </a:p>
          <a:p>
            <a:pPr algn="just"/>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 mầm</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mưa nắng, hạn hán, họ phải chăm sóc vườn cây, ruộng đồng. Nhờ thế mà cây lớn dần, ra hoa kết trái và chín rộ đấy</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0374" y="3105150"/>
            <a:ext cx="377668" cy="376776"/>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101008"/>
            <a:ext cx="822007" cy="822007"/>
          </a:xfrm>
          <a:prstGeom prst="rect">
            <a:avLst/>
          </a:prstGeom>
        </p:spPr>
      </p:pic>
    </p:spTree>
    <p:extLst>
      <p:ext uri="{BB962C8B-B14F-4D97-AF65-F5344CB8AC3E}">
        <p14:creationId xmlns:p14="http://schemas.microsoft.com/office/powerpoint/2010/main" val="2919853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3"/>
          <a:stretch>
            <a:fillRect/>
          </a:stretch>
        </p:blipFill>
        <p:spPr>
          <a:xfrm>
            <a:off x="152400" y="1968825"/>
            <a:ext cx="8878187" cy="3166016"/>
          </a:xfrm>
          <a:prstGeom prst="rect">
            <a:avLst/>
          </a:prstGeom>
        </p:spPr>
      </p:pic>
      <p:pic>
        <p:nvPicPr>
          <p:cNvPr id="5"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4">
            <a:extLst>
              <a:ext uri="{28A0092B-C50C-407E-A947-70E740481C1C}">
                <a14:useLocalDpi xmlns:a14="http://schemas.microsoft.com/office/drawing/2010/main" val="0"/>
              </a:ext>
            </a:extLst>
          </a:blip>
          <a:srcRect l="4489" t="76829" r="54853" b="15846"/>
          <a:stretch/>
        </p:blipFill>
        <p:spPr>
          <a:xfrm rot="21413944">
            <a:off x="2125091" y="-23622"/>
            <a:ext cx="5537252" cy="2652566"/>
          </a:xfrm>
          <a:prstGeom prst="rect">
            <a:avLst/>
          </a:prstGeom>
        </p:spPr>
      </p:pic>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8" r="76667" b="57763"/>
          <a:stretch/>
        </p:blipFill>
        <p:spPr>
          <a:xfrm>
            <a:off x="-22058" y="0"/>
            <a:ext cx="1168156" cy="772171"/>
          </a:xfrm>
          <a:prstGeom prst="rect">
            <a:avLst/>
          </a:prstGeom>
        </p:spPr>
      </p:pic>
      <p:sp>
        <p:nvSpPr>
          <p:cNvPr id="7" name="TextBox 6"/>
          <p:cNvSpPr txBox="1"/>
          <p:nvPr/>
        </p:nvSpPr>
        <p:spPr>
          <a:xfrm rot="21404393">
            <a:off x="2476357" y="375517"/>
            <a:ext cx="3923414" cy="1446550"/>
          </a:xfrm>
          <a:prstGeom prst="rect">
            <a:avLst/>
          </a:prstGeom>
          <a:noFill/>
        </p:spPr>
        <p:txBody>
          <a:bodyPr wrap="square" rtlCol="0">
            <a:spAutoFit/>
          </a:bodyPr>
          <a:lstStyle/>
          <a:p>
            <a:pPr algn="ctr"/>
            <a:r>
              <a:rPr lang="en-US" sz="4400" dirty="0" smtClean="0">
                <a:latin typeface="Arial-Rounded" panose="020B0500000000000000" pitchFamily="34" charset="0"/>
                <a:ea typeface="Arial-Rounded" panose="020B0500000000000000" pitchFamily="34" charset="0"/>
                <a:cs typeface="Arial-Rounded" panose="020B0500000000000000" pitchFamily="34" charset="0"/>
              </a:rPr>
              <a:t>LUYỆN ĐỌC TRONG NHÓM</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070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69EE207-2E82-41A4-BEED-05B829494FD9}"/>
              </a:ext>
            </a:extLst>
          </p:cNvPr>
          <p:cNvPicPr>
            <a:picLocks noChangeAspect="1"/>
          </p:cNvPicPr>
          <p:nvPr/>
        </p:nvPicPr>
        <p:blipFill>
          <a:blip r:embed="rId3"/>
          <a:stretch>
            <a:fillRect/>
          </a:stretch>
        </p:blipFill>
        <p:spPr>
          <a:xfrm>
            <a:off x="4737456" y="1293495"/>
            <a:ext cx="3914775" cy="3914775"/>
          </a:xfrm>
          <a:prstGeom prst="rect">
            <a:avLst/>
          </a:prstGeom>
        </p:spPr>
      </p:pic>
      <p:pic>
        <p:nvPicPr>
          <p:cNvPr id="4" name="图片 3">
            <a:extLst>
              <a:ext uri="{FF2B5EF4-FFF2-40B4-BE49-F238E27FC236}">
                <a16:creationId xmlns:a16="http://schemas.microsoft.com/office/drawing/2014/main" id="{D4BC1BEB-E26D-4DBF-BD67-3AFB6B83FACD}"/>
              </a:ext>
            </a:extLst>
          </p:cNvPr>
          <p:cNvPicPr>
            <a:picLocks noChangeAspect="1"/>
          </p:cNvPicPr>
          <p:nvPr/>
        </p:nvPicPr>
        <p:blipFill>
          <a:blip r:embed="rId4"/>
          <a:stretch>
            <a:fillRect/>
          </a:stretch>
        </p:blipFill>
        <p:spPr>
          <a:xfrm rot="2499262">
            <a:off x="189524" y="220980"/>
            <a:ext cx="2628900" cy="2628900"/>
          </a:xfrm>
          <a:prstGeom prst="rect">
            <a:avLst/>
          </a:prstGeom>
        </p:spPr>
      </p:pic>
      <p:sp>
        <p:nvSpPr>
          <p:cNvPr id="5" name="TextBox 4">
            <a:extLst>
              <a:ext uri="{FF2B5EF4-FFF2-40B4-BE49-F238E27FC236}">
                <a16:creationId xmlns:a16="http://schemas.microsoft.com/office/drawing/2014/main" id="{437745E8-8517-4EC3-B08E-2439510FF394}"/>
              </a:ext>
            </a:extLst>
          </p:cNvPr>
          <p:cNvSpPr txBox="1"/>
          <p:nvPr/>
        </p:nvSpPr>
        <p:spPr>
          <a:xfrm>
            <a:off x="2834640" y="1656119"/>
            <a:ext cx="3257550" cy="1300352"/>
          </a:xfrm>
          <a:prstGeom prst="rect">
            <a:avLst/>
          </a:prstGeom>
          <a:noFill/>
        </p:spPr>
        <p:txBody>
          <a:bodyPr wrap="square" lIns="68576" tIns="34288" rIns="68576" bIns="34288" rtlCol="0">
            <a:spAutoFit/>
          </a:bodyPr>
          <a:lstStyle/>
          <a:p>
            <a:pPr algn="ctr" defTabSz="342704"/>
            <a:r>
              <a:rPr lang="en-US" sz="8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6687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descr="e7d195523061f1c0220a3acd2f99070e22f7f2176c6c61f4AB5BC6AF3DF28E09514168BD2F6654DA4347BEC42B9A9B38EB2139F52FD80B94EB8F1B847F5BC18ECD11DB8433CCABD6DAEA8D49E99C31D369F6504303A5EBA93D57AE2B08D60B2420F9B0510537C26339B22B158E86E271C6AC6D991C2894815CAEC5EFF4F121584C09D83D95E7A9C7">
            <a:extLst>
              <a:ext uri="{FF2B5EF4-FFF2-40B4-BE49-F238E27FC236}">
                <a16:creationId xmlns:a16="http://schemas.microsoft.com/office/drawing/2014/main" id="{4427291C-A992-4D11-9AA4-357EB5F8B23D}"/>
              </a:ext>
            </a:extLst>
          </p:cNvPr>
          <p:cNvSpPr/>
          <p:nvPr/>
        </p:nvSpPr>
        <p:spPr>
          <a:xfrm>
            <a:off x="609600" y="1200149"/>
            <a:ext cx="7125587" cy="1228901"/>
          </a:xfrm>
          <a:prstGeom prst="rect">
            <a:avLst/>
          </a:prstGeom>
          <a:solidFill>
            <a:srgbClr val="F5B633"/>
          </a:solidFill>
          <a:ln w="12700" cap="flat" cmpd="sng" algn="ctr">
            <a:noFill/>
            <a:prstDash val="solid"/>
            <a:miter lim="800000"/>
          </a:ln>
          <a:effectLst/>
        </p:spPr>
        <p:txBody>
          <a:bodyPr lIns="68579" tIns="34289" rIns="68579" bIns="34289" rtlCol="0" anchor="ctr"/>
          <a:lstStyle/>
          <a:p>
            <a:pPr algn="ctr" defTabSz="685783">
              <a:defRPr/>
            </a:pPr>
            <a:endParaRPr lang="en-US" sz="1400" kern="0">
              <a:solidFill>
                <a:prstClr val="white"/>
              </a:solidFill>
              <a:latin typeface="思源黑体 CN Medium" panose="020B0600000000000000" pitchFamily="34" charset="-122"/>
              <a:ea typeface="思源黑体 CN Medium" panose="020B0600000000000000" pitchFamily="34" charset="-122"/>
            </a:endParaRPr>
          </a:p>
        </p:txBody>
      </p:sp>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 r="76667" b="57763"/>
          <a:stretch/>
        </p:blipFill>
        <p:spPr>
          <a:xfrm>
            <a:off x="-10391" y="49249"/>
            <a:ext cx="1752600" cy="1158498"/>
          </a:xfrm>
          <a:prstGeom prst="rect">
            <a:avLst/>
          </a:prstGeom>
        </p:spPr>
      </p:pic>
      <p:pic>
        <p:nvPicPr>
          <p:cNvPr id="11" name="图片 10">
            <a:extLst>
              <a:ext uri="{FF2B5EF4-FFF2-40B4-BE49-F238E27FC236}">
                <a16:creationId xmlns:a16="http://schemas.microsoft.com/office/drawing/2014/main" id="{5A9E202F-B3C5-4CBD-9597-53F9EF2D229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80" b="100000" l="1389" r="89899"/>
                    </a14:imgEffect>
                  </a14:imgLayer>
                </a14:imgProps>
              </a:ext>
              <a:ext uri="{28A0092B-C50C-407E-A947-70E740481C1C}">
                <a14:useLocalDpi xmlns:a14="http://schemas.microsoft.com/office/drawing/2010/main"/>
              </a:ext>
            </a:extLst>
          </a:blip>
          <a:stretch>
            <a:fillRect/>
          </a:stretch>
        </p:blipFill>
        <p:spPr>
          <a:xfrm>
            <a:off x="5321839" y="-171450"/>
            <a:ext cx="3811770" cy="5412896"/>
          </a:xfrm>
          <a:prstGeom prst="rect">
            <a:avLst/>
          </a:prstGeom>
        </p:spPr>
      </p:pic>
      <p:sp>
        <p:nvSpPr>
          <p:cNvPr id="5" name="TextBox 4"/>
          <p:cNvSpPr txBox="1"/>
          <p:nvPr/>
        </p:nvSpPr>
        <p:spPr>
          <a:xfrm>
            <a:off x="609601" y="1429879"/>
            <a:ext cx="4712238" cy="769439"/>
          </a:xfrm>
          <a:prstGeom prst="rect">
            <a:avLst/>
          </a:prstGeom>
          <a:noFill/>
        </p:spPr>
        <p:txBody>
          <a:bodyPr wrap="square" lIns="91438" tIns="45719" rIns="91438" bIns="45719" rtlCol="0">
            <a:spAutoFit/>
          </a:bodyPr>
          <a:lstStyle/>
          <a:p>
            <a:pPr algn="ctr"/>
            <a:r>
              <a:rPr lang="en-US" sz="44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6" name="图片 47">
            <a:extLst>
              <a:ext uri="{FF2B5EF4-FFF2-40B4-BE49-F238E27FC236}">
                <a16:creationId xmlns:a16="http://schemas.microsoft.com/office/drawing/2014/main" id="{E79296B6-9734-4DEF-9927-B751423E79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45" y="742950"/>
            <a:ext cx="5374784" cy="5374784"/>
          </a:xfrm>
          <a:prstGeom prst="rect">
            <a:avLst/>
          </a:prstGeom>
        </p:spPr>
      </p:pic>
    </p:spTree>
    <p:extLst>
      <p:ext uri="{BB962C8B-B14F-4D97-AF65-F5344CB8AC3E}">
        <p14:creationId xmlns:p14="http://schemas.microsoft.com/office/powerpoint/2010/main" val="19084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dìu dịu</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Biển lúa vàng ươm. Gió nổi lên và sóng lúc vàng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dập dờn</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trải tới chân trời.</a:t>
            </a: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ríu rít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bên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836335" y="111847"/>
            <a:ext cx="2002866"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861214" y="703301"/>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5200" y="2241141"/>
            <a:ext cx="377668" cy="376776"/>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24600" y="-101008"/>
            <a:ext cx="822007" cy="822007"/>
          </a:xfrm>
          <a:prstGeom prst="rect">
            <a:avLst/>
          </a:prstGeom>
        </p:spPr>
      </p:pic>
      <p:sp>
        <p:nvSpPr>
          <p:cNvPr id="17" name="Oval 16"/>
          <p:cNvSpPr/>
          <p:nvPr/>
        </p:nvSpPr>
        <p:spPr>
          <a:xfrm>
            <a:off x="861214" y="4248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1048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3" grpId="0" animBg="1"/>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779"/>
            <a:ext cx="9169493" cy="4877721"/>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352024"/>
            <a:ext cx="4724400" cy="477054"/>
          </a:xfrm>
          <a:prstGeom prst="rect">
            <a:avLst/>
          </a:prstGeom>
          <a:noFill/>
        </p:spPr>
        <p:txBody>
          <a:bodyPr wrap="square" rtlCol="0">
            <a:spAutoFit/>
          </a:bodyPr>
          <a:lstStyle/>
          <a:p>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sát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vẽ</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29491" y="856789"/>
            <a:ext cx="5661784" cy="1631216"/>
          </a:xfrm>
          <a:prstGeom prst="rect">
            <a:avLst/>
          </a:prstGeom>
          <a:noFill/>
        </p:spPr>
        <p:txBody>
          <a:bodyPr wrap="square" rtlCol="0">
            <a:spAutoFit/>
          </a:bodyPr>
          <a:lstStyle/>
          <a:p>
            <a:pPr algn="just"/>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trĩu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Giỏ</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nâu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hoạch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07339">
            <a:off x="5986842" y="142153"/>
            <a:ext cx="1113414" cy="109716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2203496"/>
            <a:ext cx="1600200" cy="1600200"/>
          </a:xfrm>
          <a:prstGeom prst="rect">
            <a:avLst/>
          </a:prstGeom>
        </p:spPr>
      </p:pic>
    </p:spTree>
    <p:extLst>
      <p:ext uri="{BB962C8B-B14F-4D97-AF65-F5344CB8AC3E}">
        <p14:creationId xmlns:p14="http://schemas.microsoft.com/office/powerpoint/2010/main" val="81977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 yếm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Minh và bảo:</a:t>
            </a:r>
          </a:p>
          <a:p>
            <a:pPr algn="just"/>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 mầm</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mưa nắng, hạn hán, họ phải chăm sóc vườn cây, ruộng đồng. Nhờ thế mà cây lớn dần, ra hoa kết trái và chín rộ đấy</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0374" y="3105150"/>
            <a:ext cx="377668" cy="376776"/>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101008"/>
            <a:ext cx="822007" cy="822007"/>
          </a:xfrm>
          <a:prstGeom prst="rect">
            <a:avLst/>
          </a:prstGeom>
        </p:spPr>
      </p:pic>
    </p:spTree>
    <p:extLst>
      <p:ext uri="{BB962C8B-B14F-4D97-AF65-F5344CB8AC3E}">
        <p14:creationId xmlns:p14="http://schemas.microsoft.com/office/powerpoint/2010/main" val="4278394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5344" y="3240944"/>
            <a:ext cx="2320611" cy="1961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e Animated GIF - Cute Animated Chipmunk - Discover &amp;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2944462"/>
            <a:ext cx="2667232" cy="2250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711056" cy="1263996"/>
          </a:xfrm>
          <a:prstGeom prst="rect">
            <a:avLst/>
          </a:prstGeom>
          <a:noFill/>
        </p:spPr>
        <p:txBody>
          <a:bodyPr wrap="square" lIns="108780" tIns="54386" rIns="108780" bIns="54386" rtlCol="0">
            <a:spAutoFit/>
          </a:bodyPr>
          <a:lstStyle/>
          <a:p>
            <a:pPr defTabSz="1089247"/>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Những loài cây, loại quả nào được nói đến khi mùa thu về?</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105400" y="1200150"/>
            <a:ext cx="3803022"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loài cây, loại quả được nói đến khi mùa thu về là: quả hồng đỏ mọng, hạt dẻ nâu bóng, quả na mở to mắt, thơm dìu dịu, biển lúa vàng ươm.</a:t>
            </a:r>
          </a:p>
        </p:txBody>
      </p:sp>
      <p:sp>
        <p:nvSpPr>
          <p:cNvPr id="4" name="Notched Right Arrow 3"/>
          <p:cNvSpPr/>
          <p:nvPr/>
        </p:nvSpPr>
        <p:spPr>
          <a:xfrm>
            <a:off x="99767" y="34607"/>
            <a:ext cx="2291523" cy="845237"/>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1</a:t>
            </a:r>
            <a:endParaRPr lang="en-US" sz="25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4519" y="1047750"/>
            <a:ext cx="3033541"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228600" y="1636285"/>
            <a:ext cx="4496082" cy="3108543"/>
          </a:xfrm>
          <a:prstGeom prst="rect">
            <a:avLst/>
          </a:prstGeom>
        </p:spPr>
        <p:txBody>
          <a:bodyPr wrap="square">
            <a:spAutoFit/>
          </a:bodyPr>
          <a:lstStyle/>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800" dirty="0">
                <a:latin typeface="Arial-Rounded" panose="020B0500000000000000" pitchFamily="34" charset="0"/>
                <a:ea typeface="Arial-Rounded" panose="020B0500000000000000" pitchFamily="34" charset="0"/>
                <a:cs typeface="Arial-Rounded" panose="020B0500000000000000" pitchFamily="34" charset="0"/>
              </a:rPr>
              <a:t>dìu dịu. Biển lúa vàng ươm. Gió nổi lên và sóng lúc vàng dập dờn trải tới chân trời.</a:t>
            </a:r>
          </a:p>
        </p:txBody>
      </p:sp>
    </p:spTree>
    <p:extLst>
      <p:ext uri="{BB962C8B-B14F-4D97-AF65-F5344CB8AC3E}">
        <p14:creationId xmlns:p14="http://schemas.microsoft.com/office/powerpoint/2010/main" val="22969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786983"/>
            <a:ext cx="2857555" cy="24159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umbs Up GIF - ThumbsUp GIFs | Chip and dale, Funny emoticons,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07186" y="2647949"/>
            <a:ext cx="3022002" cy="2554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711056" cy="971609"/>
          </a:xfrm>
          <a:prstGeom prst="rect">
            <a:avLst/>
          </a:prstGeom>
          <a:noFill/>
        </p:spPr>
        <p:txBody>
          <a:bodyPr wrap="square" lIns="108780" tIns="54386" rIns="108780" bIns="54386" rtlCol="0">
            <a:spAutoFit/>
          </a:bodyPr>
          <a:lstStyle/>
          <a:p>
            <a:pPr defTabSz="1089247"/>
            <a:r>
              <a:rPr lang="en-US" altLang="zh-CN" sz="28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nhỏ</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nghĩ</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nhìn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thấy</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quả</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chín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105400" y="1200150"/>
            <a:ext cx="3803022" cy="2001509"/>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thấy quả chín, bạn nhỏ nghĩ rằng: các quả chín đang mong có người đến hái.</a:t>
            </a:r>
          </a:p>
        </p:txBody>
      </p:sp>
      <p:sp>
        <p:nvSpPr>
          <p:cNvPr id="4" name="Notched Right Arrow 3"/>
          <p:cNvSpPr/>
          <p:nvPr/>
        </p:nvSpPr>
        <p:spPr>
          <a:xfrm>
            <a:off x="99767" y="34607"/>
            <a:ext cx="2291523" cy="845237"/>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2</a:t>
            </a:r>
            <a:endParaRPr lang="en-US" sz="25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4518" y="874971"/>
            <a:ext cx="3033541"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228600" y="1330650"/>
            <a:ext cx="4496082" cy="3539430"/>
          </a:xfrm>
          <a:prstGeom prst="rect">
            <a:avLst/>
          </a:prstGeom>
        </p:spPr>
        <p:txBody>
          <a:bodyPr wrap="square">
            <a:spAutoFit/>
          </a:bodyPr>
          <a:lstStyle/>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Minh ríu rít bên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ơi, con thấy quả trên cây đều chín hết cả rồi. Các bạn ấy đang mong có người đến hái đấy. Nhìn quả chín ngon thế này, chắc các bác nông dân vui lắm mẹ nhỉ?</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thế con ạ.</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2793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5371" y="3486149"/>
            <a:ext cx="2030584" cy="17167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umbs Up GIF - ThumbsUp GIFs | Chip and dale, Funny emoticons,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98522" y="3508523"/>
            <a:ext cx="2004120" cy="1694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711056" cy="1263996"/>
          </a:xfrm>
          <a:prstGeom prst="rect">
            <a:avLst/>
          </a:prstGeom>
          <a:noFill/>
        </p:spPr>
        <p:txBody>
          <a:bodyPr wrap="square" lIns="108780" tIns="54386" rIns="108780" bIns="54386" rtlCol="0">
            <a:spAutoFit/>
          </a:bodyPr>
          <a:lstStyle/>
          <a:p>
            <a:pPr defTabSz="1089247"/>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Kể tên những công việc người nông dân phải làm để có mùa thu hoạch.</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029200" y="1200150"/>
            <a:ext cx="3879222"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mà người nông dân phải làm để có mùa thu hoạch là: cày bừa, gieo hạt, ươm mầm; mùa nắng, hạn hán phải chăm sóc vườn cây, ruộng đồng.</a:t>
            </a:r>
          </a:p>
        </p:txBody>
      </p:sp>
      <p:sp>
        <p:nvSpPr>
          <p:cNvPr id="4" name="Notched Right Arrow 3"/>
          <p:cNvSpPr/>
          <p:nvPr/>
        </p:nvSpPr>
        <p:spPr>
          <a:xfrm>
            <a:off x="97996" y="34608"/>
            <a:ext cx="1807004" cy="6990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3</a:t>
            </a:r>
            <a:endParaRPr lang="en-US" sz="20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15675" y="514104"/>
            <a:ext cx="3033541" cy="437386"/>
          </a:xfrm>
          <a:prstGeom prst="rect">
            <a:avLst/>
          </a:prstGeom>
          <a:noFill/>
        </p:spPr>
        <p:txBody>
          <a:bodyPr wrap="square" lIns="67370" tIns="33698" rIns="67370" bIns="33698" rtlCol="0">
            <a:spAutoFit/>
          </a:bodyPr>
          <a:lstStyle/>
          <a:p>
            <a:pPr algn="ctr" defTabSz="1089247"/>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182526" y="839033"/>
            <a:ext cx="4496082" cy="4247317"/>
          </a:xfrm>
          <a:prstGeom prst="rect">
            <a:avLst/>
          </a:prstGeom>
        </p:spPr>
        <p:txBody>
          <a:bodyPr wrap="square">
            <a:spAutoFit/>
          </a:bodyPr>
          <a:lstStyle/>
          <a:p>
            <a:pPr algn="just"/>
            <a:r>
              <a:rPr lang="en-US"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vi-VN"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a:t>
            </a:r>
            <a:r>
              <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cũng được thu hoạch thì thích lắm, phải không mẹ</a:t>
            </a:r>
            <a:r>
              <a:rPr lang="vi-VN"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5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50" dirty="0" smtClean="0">
                <a:latin typeface="Arial-Rounded" panose="020B0500000000000000" pitchFamily="34" charset="0"/>
                <a:ea typeface="Arial-Rounded" panose="020B0500000000000000" pitchFamily="34" charset="0"/>
                <a:cs typeface="Arial-Rounded" panose="020B0500000000000000" pitchFamily="34" charset="0"/>
              </a:rPr>
              <a:t>Mẹ </a:t>
            </a:r>
            <a:r>
              <a:rPr lang="vi-VN" sz="2250" dirty="0">
                <a:latin typeface="Arial-Rounded" panose="020B0500000000000000" pitchFamily="34" charset="0"/>
                <a:ea typeface="Arial-Rounded" panose="020B0500000000000000" pitchFamily="34" charset="0"/>
                <a:cs typeface="Arial-Rounded" panose="020B0500000000000000" pitchFamily="34" charset="0"/>
              </a:rPr>
              <a:t>âu yếm nhìn Minh và bảo:</a:t>
            </a:r>
          </a:p>
          <a:p>
            <a:pPr algn="just"/>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vi-VN" sz="225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vi-VN" sz="2250" dirty="0">
                <a:latin typeface="Arial-Rounded" panose="020B0500000000000000" pitchFamily="34" charset="0"/>
                <a:ea typeface="Arial-Rounded" panose="020B0500000000000000" pitchFamily="34" charset="0"/>
                <a:cs typeface="Arial-Rounded" panose="020B0500000000000000" pitchFamily="34" charset="0"/>
              </a:rPr>
              <a:t>Mùa nào thức ấy.</a:t>
            </a:r>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vi-VN" sz="2250" dirty="0">
                <a:latin typeface="Arial-Rounded" panose="020B0500000000000000" pitchFamily="34" charset="0"/>
                <a:ea typeface="Arial-Rounded" panose="020B0500000000000000" pitchFamily="34" charset="0"/>
                <a:cs typeface="Arial-Rounded" panose="020B0500000000000000" pitchFamily="34" charset="0"/>
              </a:rPr>
              <a:t>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vi-VN" sz="225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5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93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02075"/>
            <a:ext cx="2557429" cy="21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Animated GIF - Cute Animated Chipmunk - Discover &amp;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37413" y="2800350"/>
            <a:ext cx="2925615" cy="2468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4999543" y="16074"/>
            <a:ext cx="3879223" cy="879276"/>
          </a:xfrm>
          <a:prstGeom prst="rect">
            <a:avLst/>
          </a:prstGeom>
          <a:noFill/>
        </p:spPr>
        <p:txBody>
          <a:bodyPr wrap="square" lIns="108780" tIns="54386" rIns="108780" bIns="54386" rtlCol="0">
            <a:spAutoFit/>
          </a:bodyPr>
          <a:lstStyle/>
          <a:p>
            <a:pPr algn="just" defTabSz="1089247"/>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Bài đọc giúp em hiểu điều gì?</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029200" y="776958"/>
            <a:ext cx="3879222"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có cái thu hoạch, người nông dân đã rất vất vả. Vì vây chúng ta cần có thái độ biết ơn những người nông dân và trân trọng những gì họ đã làm ra</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97996" y="34608"/>
            <a:ext cx="1807004" cy="6990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4</a:t>
            </a:r>
            <a:endParaRPr lang="en-US" sz="20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15675" y="683708"/>
            <a:ext cx="3033541"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219740" y="1213491"/>
            <a:ext cx="4496082" cy="1384995"/>
          </a:xfrm>
          <a:prstGeom prst="rect">
            <a:avLst/>
          </a:prstGeom>
        </p:spPr>
        <p:txBody>
          <a:bodyPr wrap="square">
            <a:spAutoFit/>
          </a:bodyPr>
          <a:lstStyle/>
          <a:p>
            <a:pPr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ơi, con hiểu rồi. Công việc của các bác nông dân vất vả quá mẹ nhỉ?</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3" y="2522532"/>
            <a:ext cx="4730967" cy="2614324"/>
          </a:xfrm>
          <a:prstGeom prst="rect">
            <a:avLst/>
          </a:prstGeom>
        </p:spPr>
      </p:pic>
    </p:spTree>
    <p:extLst>
      <p:ext uri="{BB962C8B-B14F-4D97-AF65-F5344CB8AC3E}">
        <p14:creationId xmlns:p14="http://schemas.microsoft.com/office/powerpoint/2010/main" val="18610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dìu dịu</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Biển lúa vàng ươm. Gió nổi lên và sóng lúc vàng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dập dờn</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trải tới chân trời.</a:t>
            </a: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ríu rít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bên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836335" y="111847"/>
            <a:ext cx="2002866"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861214" y="703301"/>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5200" y="2241141"/>
            <a:ext cx="377668" cy="376776"/>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24600" y="-101008"/>
            <a:ext cx="822007" cy="822007"/>
          </a:xfrm>
          <a:prstGeom prst="rect">
            <a:avLst/>
          </a:prstGeom>
        </p:spPr>
      </p:pic>
      <p:sp>
        <p:nvSpPr>
          <p:cNvPr id="17" name="Oval 16"/>
          <p:cNvSpPr/>
          <p:nvPr/>
        </p:nvSpPr>
        <p:spPr>
          <a:xfrm>
            <a:off x="861214" y="4248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681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3"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 yếm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Minh và bảo:</a:t>
            </a:r>
          </a:p>
          <a:p>
            <a:pPr algn="just"/>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 mầm</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mưa nắng, hạn hán, họ phải chăm sóc vườn cây, ruộng đồng. Nhờ thế mà cây lớn dần, ra hoa kết trái và chín rộ đấy</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0374" y="3105150"/>
            <a:ext cx="377668" cy="376776"/>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101008"/>
            <a:ext cx="822007" cy="822007"/>
          </a:xfrm>
          <a:prstGeom prst="rect">
            <a:avLst/>
          </a:prstGeom>
        </p:spPr>
      </p:pic>
    </p:spTree>
    <p:extLst>
      <p:ext uri="{BB962C8B-B14F-4D97-AF65-F5344CB8AC3E}">
        <p14:creationId xmlns:p14="http://schemas.microsoft.com/office/powerpoint/2010/main" val="1268326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Other_1">
            <a:extLst>
              <a:ext uri="{FF2B5EF4-FFF2-40B4-BE49-F238E27FC236}">
                <a16:creationId xmlns:a16="http://schemas.microsoft.com/office/drawing/2014/main" id="{A8F595DE-D1F7-4CBB-8BF8-77FB8F0F472F}"/>
              </a:ext>
            </a:extLst>
          </p:cNvPr>
          <p:cNvSpPr>
            <a:spLocks/>
          </p:cNvSpPr>
          <p:nvPr/>
        </p:nvSpPr>
        <p:spPr bwMode="auto">
          <a:xfrm>
            <a:off x="3581400" y="971550"/>
            <a:ext cx="5105400" cy="2971800"/>
          </a:xfrm>
          <a:custGeom>
            <a:avLst/>
            <a:gdLst>
              <a:gd name="T0" fmla="*/ 1633211 w 3744416"/>
              <a:gd name="T1" fmla="*/ 0 h 1872208"/>
              <a:gd name="T2" fmla="*/ 3266422 w 3744416"/>
              <a:gd name="T3" fmla="*/ 1634694 h 1872208"/>
              <a:gd name="T4" fmla="*/ 0 w 3744416"/>
              <a:gd name="T5" fmla="*/ 1634694 h 1872208"/>
              <a:gd name="T6" fmla="*/ 163321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9525" cap="flat" cmpd="sng">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lIns="68579" tIns="34289" rIns="68579" bIns="34289" anchor="ctr"/>
          <a:lstStyle/>
          <a:p>
            <a:pPr defTabSz="685783"/>
            <a:endParaRPr lang="zh-CN" altLang="en-US">
              <a:solidFill>
                <a:prstClr val="black"/>
              </a:solidFill>
              <a:latin typeface="思源黑体 CN Medium" panose="020B0600000000000000" pitchFamily="34" charset="-122"/>
              <a:ea typeface="思源黑体 CN Medium" panose="020B0600000000000000" pitchFamily="34" charset="-122"/>
            </a:endParaRPr>
          </a:p>
        </p:txBody>
      </p:sp>
      <p:sp>
        <p:nvSpPr>
          <p:cNvPr id="7" name="MH_SubTitle_1">
            <a:extLst>
              <a:ext uri="{FF2B5EF4-FFF2-40B4-BE49-F238E27FC236}">
                <a16:creationId xmlns:a16="http://schemas.microsoft.com/office/drawing/2014/main" id="{70D3C0A1-28E9-4952-85FC-457BB818333C}"/>
              </a:ext>
            </a:extLst>
          </p:cNvPr>
          <p:cNvSpPr>
            <a:spLocks noChangeArrowheads="1"/>
          </p:cNvSpPr>
          <p:nvPr/>
        </p:nvSpPr>
        <p:spPr bwMode="auto">
          <a:xfrm>
            <a:off x="3105290" y="3333750"/>
            <a:ext cx="1085710" cy="1021392"/>
          </a:xfrm>
          <a:prstGeom prst="ellipse">
            <a:avLst/>
          </a:prstGeom>
          <a:solidFill>
            <a:srgbClr val="F1B51D"/>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latinLnBrk="1"/>
            <a:endParaRPr lang="en-US" altLang="zh-CN" sz="1200" dirty="0">
              <a:solidFill>
                <a:prstClr val="white"/>
              </a:solidFill>
              <a:latin typeface="思源黑体 CN Medium" panose="020B0600000000000000" pitchFamily="34" charset="-122"/>
              <a:ea typeface="思源黑体 CN Medium" panose="020B0600000000000000" pitchFamily="34" charset="-122"/>
            </a:endParaRPr>
          </a:p>
        </p:txBody>
      </p:sp>
      <p:sp>
        <p:nvSpPr>
          <p:cNvPr id="8" name="MH_SubTitle_3">
            <a:extLst>
              <a:ext uri="{FF2B5EF4-FFF2-40B4-BE49-F238E27FC236}">
                <a16:creationId xmlns:a16="http://schemas.microsoft.com/office/drawing/2014/main" id="{87859498-9DDB-4504-92FC-B20CC347C5D7}"/>
              </a:ext>
            </a:extLst>
          </p:cNvPr>
          <p:cNvSpPr>
            <a:spLocks noChangeArrowheads="1"/>
          </p:cNvSpPr>
          <p:nvPr/>
        </p:nvSpPr>
        <p:spPr bwMode="auto">
          <a:xfrm>
            <a:off x="8001000" y="3333750"/>
            <a:ext cx="1085710" cy="1021392"/>
          </a:xfrm>
          <a:prstGeom prst="ellipse">
            <a:avLst/>
          </a:prstGeom>
          <a:solidFill>
            <a:srgbClr val="F1B51D"/>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latinLnBrk="1"/>
            <a:endParaRPr lang="en-US" altLang="zh-CN" sz="1200" dirty="0">
              <a:solidFill>
                <a:prstClr val="white"/>
              </a:solidFill>
              <a:latin typeface="思源黑体 CN Medium" panose="020B0600000000000000" pitchFamily="34" charset="-122"/>
              <a:ea typeface="思源黑体 CN Medium" panose="020B0600000000000000" pitchFamily="34" charset="-122"/>
            </a:endParaRPr>
          </a:p>
        </p:txBody>
      </p:sp>
      <p:sp>
        <p:nvSpPr>
          <p:cNvPr id="9" name="MH_SubTitle_2">
            <a:extLst>
              <a:ext uri="{FF2B5EF4-FFF2-40B4-BE49-F238E27FC236}">
                <a16:creationId xmlns:a16="http://schemas.microsoft.com/office/drawing/2014/main" id="{133F084A-B72F-4BFA-ADAE-BF71A1895E98}"/>
              </a:ext>
            </a:extLst>
          </p:cNvPr>
          <p:cNvSpPr>
            <a:spLocks noChangeArrowheads="1"/>
          </p:cNvSpPr>
          <p:nvPr/>
        </p:nvSpPr>
        <p:spPr bwMode="auto">
          <a:xfrm>
            <a:off x="5410200" y="461607"/>
            <a:ext cx="1085710" cy="1019885"/>
          </a:xfrm>
          <a:prstGeom prst="ellipse">
            <a:avLst/>
          </a:prstGeom>
          <a:solidFill>
            <a:srgbClr val="FFCB29"/>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latinLnBrk="1"/>
            <a:endParaRPr lang="en-US" altLang="zh-CN" sz="1200" dirty="0">
              <a:solidFill>
                <a:prstClr val="white"/>
              </a:solidFill>
              <a:latin typeface="思源黑体 CN Medium" panose="020B0600000000000000" pitchFamily="34" charset="-122"/>
              <a:ea typeface="思源黑体 CN Medium" panose="020B0600000000000000" pitchFamily="34" charset="-122"/>
            </a:endParaRPr>
          </a:p>
        </p:txBody>
      </p:sp>
      <p:pic>
        <p:nvPicPr>
          <p:cNvPr id="14" name="图片 13">
            <a:extLst>
              <a:ext uri="{FF2B5EF4-FFF2-40B4-BE49-F238E27FC236}">
                <a16:creationId xmlns:a16="http://schemas.microsoft.com/office/drawing/2014/main" id="{F340440E-512A-4E54-8588-2D2F0D433E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80188"/>
            <a:ext cx="5150433" cy="5150433"/>
          </a:xfrm>
          <a:prstGeom prst="rect">
            <a:avLst/>
          </a:prstGeom>
        </p:spPr>
      </p:pic>
      <p:sp>
        <p:nvSpPr>
          <p:cNvPr id="10" name="TextBox 9"/>
          <p:cNvSpPr txBox="1"/>
          <p:nvPr/>
        </p:nvSpPr>
        <p:spPr>
          <a:xfrm>
            <a:off x="4191000" y="2055239"/>
            <a:ext cx="3816511" cy="1477328"/>
          </a:xfrm>
          <a:prstGeom prst="rect">
            <a:avLst/>
          </a:prstGeom>
          <a:noFill/>
          <a:ln>
            <a:noFill/>
          </a:ln>
        </p:spPr>
        <p:txBody>
          <a:bodyPr wrap="square" rtlCol="0">
            <a:spAutoFit/>
          </a:bodyPr>
          <a:lstStyle/>
          <a:p>
            <a:pPr algn="ctr"/>
            <a:r>
              <a:rPr lang="en-US" sz="45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5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tập</a:t>
            </a:r>
            <a:r>
              <a:rPr lang="en-US" sz="45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theo</a:t>
            </a:r>
            <a:r>
              <a:rPr lang="en-US" sz="45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văn</a:t>
            </a:r>
            <a:r>
              <a:rPr lang="en-US" sz="45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bản</a:t>
            </a:r>
            <a:r>
              <a:rPr lang="en-US" sz="45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5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781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1" presetClass="entr" presetSubtype="0" fill="hold" grpId="0" nodeType="afterEffect">
                                  <p:stCondLst>
                                    <p:cond delay="0"/>
                                  </p:stCondLst>
                                  <p:iterate type="wd">
                                    <p:tmAbs val="100"/>
                                  </p:iterate>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7524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5772" y="923487"/>
            <a:ext cx="457200" cy="523220"/>
          </a:xfrm>
          <a:prstGeom prst="rect">
            <a:avLst/>
          </a:prstGeom>
          <a:noFill/>
        </p:spPr>
        <p:txBody>
          <a:bodyPr wrap="square" rtlCol="0">
            <a:spAutoFit/>
          </a:bodyPr>
          <a:lstStyle/>
          <a:p>
            <a:pPr algn="ctr"/>
            <a:r>
              <a:rPr lang="en-US" sz="2800" b="1" dirty="0" smtClean="0">
                <a:solidFill>
                  <a:srgbClr val="00A4DE"/>
                </a:solidFill>
                <a:latin typeface="Arial-Rounded" panose="020B0500000000000000" pitchFamily="34" charset="0"/>
                <a:ea typeface="Arial-Rounded" panose="020B0500000000000000" pitchFamily="34" charset="0"/>
                <a:cs typeface="Arial-Rounded" panose="020B0500000000000000" pitchFamily="34" charset="0"/>
              </a:rPr>
              <a:t>A</a:t>
            </a:r>
            <a:endParaRPr lang="en-US" sz="2800" b="1" dirty="0">
              <a:solidFill>
                <a:srgbClr val="00A4D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6978502" y="895350"/>
            <a:ext cx="457200" cy="523220"/>
          </a:xfrm>
          <a:prstGeom prst="rect">
            <a:avLst/>
          </a:prstGeom>
          <a:noFill/>
        </p:spPr>
        <p:txBody>
          <a:bodyPr wrap="square" rtlCol="0">
            <a:spAutoFit/>
          </a:bodyPr>
          <a:lstStyle/>
          <a:p>
            <a:pPr algn="ctr"/>
            <a:r>
              <a:rPr lang="en-US" sz="28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B</a:t>
            </a:r>
            <a:endPar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Terminator 6"/>
          <p:cNvSpPr/>
          <p:nvPr/>
        </p:nvSpPr>
        <p:spPr>
          <a:xfrm>
            <a:off x="606054" y="1637825"/>
            <a:ext cx="2560675" cy="510900"/>
          </a:xfrm>
          <a:prstGeom prst="flowChartTerminator">
            <a:avLst/>
          </a:prstGeom>
          <a:solidFill>
            <a:srgbClr val="B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752475" y="33576"/>
            <a:ext cx="8077200" cy="861774"/>
          </a:xfrm>
          <a:prstGeom prst="rect">
            <a:avLst/>
          </a:prstGeom>
        </p:spPr>
        <p:txBody>
          <a:bodyPr wrap="square">
            <a:spAutoFit/>
          </a:bodyPr>
          <a:lstStyle/>
          <a:p>
            <a:r>
              <a:rPr lang="en-US" sz="2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Kết </a:t>
            </a:r>
            <a:r>
              <a:rPr lang="vi-VN" sz="2500" dirty="0">
                <a:latin typeface="Arial-Rounded" panose="020B0500000000000000" pitchFamily="34" charset="0"/>
                <a:ea typeface="Arial-Rounded" panose="020B0500000000000000" pitchFamily="34" charset="0"/>
                <a:cs typeface="Arial-Rounded" panose="020B0500000000000000" pitchFamily="34" charset="0"/>
              </a:rPr>
              <a:t>hợp từ ngữ ở cột A với từ ngữ ở cột B để tạo câu nêu đặc điểm</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Terminator 9"/>
          <p:cNvSpPr/>
          <p:nvPr/>
        </p:nvSpPr>
        <p:spPr>
          <a:xfrm>
            <a:off x="613141" y="2215558"/>
            <a:ext cx="2560675" cy="533399"/>
          </a:xfrm>
          <a:prstGeom prst="flowChartTerminator">
            <a:avLst/>
          </a:prstGeom>
          <a:solidFill>
            <a:srgbClr val="B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dẻ</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lowchart: Terminator 10"/>
          <p:cNvSpPr/>
          <p:nvPr/>
        </p:nvSpPr>
        <p:spPr>
          <a:xfrm>
            <a:off x="613142" y="2826569"/>
            <a:ext cx="2560675" cy="510900"/>
          </a:xfrm>
          <a:prstGeom prst="flowChartTerminator">
            <a:avLst/>
          </a:prstGeom>
          <a:solidFill>
            <a:srgbClr val="B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na</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lowchart: Terminator 11"/>
          <p:cNvSpPr/>
          <p:nvPr/>
        </p:nvSpPr>
        <p:spPr>
          <a:xfrm>
            <a:off x="613142" y="3409950"/>
            <a:ext cx="2560675" cy="510900"/>
          </a:xfrm>
          <a:prstGeom prst="flowChartTerminator">
            <a:avLst/>
          </a:prstGeom>
          <a:solidFill>
            <a:srgbClr val="B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lúa</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lowchart: Terminator 13"/>
          <p:cNvSpPr/>
          <p:nvPr/>
        </p:nvSpPr>
        <p:spPr>
          <a:xfrm>
            <a:off x="5860312" y="1603980"/>
            <a:ext cx="2560675" cy="510900"/>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àng</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ươ</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lowchart: Terminator 14"/>
          <p:cNvSpPr/>
          <p:nvPr/>
        </p:nvSpPr>
        <p:spPr>
          <a:xfrm>
            <a:off x="5867399" y="2181713"/>
            <a:ext cx="2560675" cy="533399"/>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r>
              <a:rPr lang="vi-VN"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dìu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dịu</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Terminator 15"/>
          <p:cNvSpPr/>
          <p:nvPr/>
        </p:nvSpPr>
        <p:spPr>
          <a:xfrm>
            <a:off x="5867400" y="2792724"/>
            <a:ext cx="2560675" cy="510900"/>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đỏ</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mọng</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Terminator 16"/>
          <p:cNvSpPr/>
          <p:nvPr/>
        </p:nvSpPr>
        <p:spPr>
          <a:xfrm>
            <a:off x="5867400" y="3376105"/>
            <a:ext cx="2560675" cy="510900"/>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âu</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descr="Funny Cartoon Farmer Royalty Free Cliparts, Vectors, And Stock  Illustration. Image 1342936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848" r="96228">
                        <a14:foregroundMark x1="60816" y1="75000" x2="61586" y2="84231"/>
                      </a14:backgroundRemoval>
                    </a14:imgEffect>
                  </a14:imgLayer>
                </a14:imgProps>
              </a:ext>
              <a:ext uri="{28A0092B-C50C-407E-A947-70E740481C1C}">
                <a14:useLocalDpi xmlns:a14="http://schemas.microsoft.com/office/drawing/2010/main" val="0"/>
              </a:ext>
            </a:extLst>
          </a:blip>
          <a:srcRect/>
          <a:stretch>
            <a:fillRect/>
          </a:stretch>
        </p:blipFill>
        <p:spPr bwMode="auto">
          <a:xfrm>
            <a:off x="3231633" y="2792724"/>
            <a:ext cx="2614502" cy="26165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468 Cartoon farmer painting Vector Images, Cartoon farmer painting  Illustrations | Depositphoto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76465" y1="18066" x2="78516" y2="30762"/>
                        <a14:foregroundMark x1="30859" y1="17871" x2="52930" y2="85645"/>
                        <a14:foregroundMark x1="75977" y1="22363" x2="70117" y2="81250"/>
                        <a14:foregroundMark x1="54199" y1="21094" x2="53125" y2="47266"/>
                      </a14:backgroundRemoval>
                    </a14:imgEffect>
                  </a14:imgLayer>
                </a14:imgProps>
              </a:ext>
              <a:ext uri="{28A0092B-C50C-407E-A947-70E740481C1C}">
                <a14:useLocalDpi xmlns:a14="http://schemas.microsoft.com/office/drawing/2010/main" val="0"/>
              </a:ext>
            </a:extLst>
          </a:blip>
          <a:srcRect/>
          <a:stretch>
            <a:fillRect/>
          </a:stretch>
        </p:blipFill>
        <p:spPr bwMode="auto">
          <a:xfrm>
            <a:off x="3510184" y="3303624"/>
            <a:ext cx="2057400" cy="205740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a:stCxn id="7" idx="3"/>
            <a:endCxn id="16" idx="1"/>
          </p:cNvCxnSpPr>
          <p:nvPr/>
        </p:nvCxnSpPr>
        <p:spPr>
          <a:xfrm>
            <a:off x="3166729" y="1893275"/>
            <a:ext cx="2700671" cy="11548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56096" y="2521492"/>
            <a:ext cx="2721936" cy="11210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5" idx="1"/>
          </p:cNvCxnSpPr>
          <p:nvPr/>
        </p:nvCxnSpPr>
        <p:spPr>
          <a:xfrm flipV="1">
            <a:off x="3133060" y="2448413"/>
            <a:ext cx="2734339" cy="6564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4" idx="1"/>
          </p:cNvCxnSpPr>
          <p:nvPr/>
        </p:nvCxnSpPr>
        <p:spPr>
          <a:xfrm flipV="1">
            <a:off x="3156096" y="1859430"/>
            <a:ext cx="2704216" cy="18062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9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2" presetClass="entr" presetSubtype="4" fill="hold" nodeType="withEffect">
                                  <p:stCondLst>
                                    <p:cond delay="0"/>
                                  </p:stCondLst>
                                  <p:childTnLst>
                                    <p:set>
                                      <p:cBhvr>
                                        <p:cTn id="58" dur="1" fill="hold">
                                          <p:stCondLst>
                                            <p:cond delay="0"/>
                                          </p:stCondLst>
                                        </p:cTn>
                                        <p:tgtEl>
                                          <p:spTgt spid="2054"/>
                                        </p:tgtEl>
                                        <p:attrNameLst>
                                          <p:attrName>style.visibility</p:attrName>
                                        </p:attrNameLst>
                                      </p:cBhvr>
                                      <p:to>
                                        <p:strVal val="visible"/>
                                      </p:to>
                                    </p:set>
                                    <p:anim calcmode="lin" valueType="num">
                                      <p:cBhvr additive="base">
                                        <p:cTn id="59" dur="500" fill="hold"/>
                                        <p:tgtEl>
                                          <p:spTgt spid="2054"/>
                                        </p:tgtEl>
                                        <p:attrNameLst>
                                          <p:attrName>ppt_x</p:attrName>
                                        </p:attrNameLst>
                                      </p:cBhvr>
                                      <p:tavLst>
                                        <p:tav tm="0">
                                          <p:val>
                                            <p:strVal val="#ppt_x"/>
                                          </p:val>
                                        </p:tav>
                                        <p:tav tm="100000">
                                          <p:val>
                                            <p:strVal val="#ppt_x"/>
                                          </p:val>
                                        </p:tav>
                                      </p:tavLst>
                                    </p:anim>
                                    <p:anim calcmode="lin" valueType="num">
                                      <p:cBhvr additive="base">
                                        <p:cTn id="6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54"/>
                                        </p:tgtEl>
                                      </p:cBhvr>
                                    </p:animEffect>
                                    <p:set>
                                      <p:cBhvr>
                                        <p:cTn id="65" dur="1" fill="hold">
                                          <p:stCondLst>
                                            <p:cond delay="499"/>
                                          </p:stCondLst>
                                        </p:cTn>
                                        <p:tgtEl>
                                          <p:spTgt spid="2054"/>
                                        </p:tgtEl>
                                        <p:attrNameLst>
                                          <p:attrName>style.visibility</p:attrName>
                                        </p:attrNameLst>
                                      </p:cBhvr>
                                      <p:to>
                                        <p:strVal val="hidden"/>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2056"/>
                                        </p:tgtEl>
                                        <p:attrNameLst>
                                          <p:attrName>style.visibility</p:attrName>
                                        </p:attrNameLst>
                                      </p:cBhvr>
                                      <p:to>
                                        <p:strVal val="visible"/>
                                      </p:to>
                                    </p:se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down)">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10" grpId="0" animBg="1"/>
      <p:bldP spid="11" grpId="0" animBg="1"/>
      <p:bldP spid="12"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BB9D569B-0934-4E9F-986B-C7806FAEC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834" y="1325729"/>
            <a:ext cx="4588116" cy="4248061"/>
          </a:xfrm>
          <a:prstGeom prst="rect">
            <a:avLst/>
          </a:prstGeom>
        </p:spPr>
      </p:pic>
      <p:sp>
        <p:nvSpPr>
          <p:cNvPr id="13" name="Rectangle 12"/>
          <p:cNvSpPr/>
          <p:nvPr/>
        </p:nvSpPr>
        <p:spPr>
          <a:xfrm>
            <a:off x="304800" y="83463"/>
            <a:ext cx="8686800" cy="954107"/>
          </a:xfrm>
          <a:prstGeom prst="rect">
            <a:avLst/>
          </a:prstGeom>
        </p:spPr>
        <p:txBody>
          <a:bodyPr wrap="square">
            <a:spAutoFit/>
          </a:bodyPr>
          <a:lstStyle/>
          <a:p>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Đặt một câu nêu đặc điểm của loài cây hoặc loại quả mà em thích</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4665" y="1067533"/>
            <a:ext cx="8208336" cy="1246495"/>
          </a:xfrm>
          <a:prstGeom prst="rect">
            <a:avLst/>
          </a:prstGeom>
        </p:spPr>
        <p:txBody>
          <a:bodyPr wrap="square">
            <a:spAutoFit/>
          </a:bodyPr>
          <a:lstStyle/>
          <a:p>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ý:</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a:t>
            </a:r>
            <a:r>
              <a:rPr lang="vi-VN" sz="2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hãy nêu đặc điểm về màu sắc, hình dáng, mùi hương hoặc mùi vị của loại quả mà em thích</a:t>
            </a:r>
            <a:r>
              <a:rPr lang="vi-VN" sz="2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36181" y="2495550"/>
            <a:ext cx="4572000" cy="2015936"/>
          </a:xfrm>
          <a:prstGeom prst="rect">
            <a:avLst/>
          </a:prstGeom>
        </p:spPr>
        <p:txBody>
          <a:bodyPr>
            <a:spAutoFit/>
          </a:bodyPr>
          <a:lstStyle/>
          <a:p>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Quả </a:t>
            </a:r>
            <a:r>
              <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na có vị thơm ngọt.</a:t>
            </a:r>
          </a:p>
          <a:p>
            <a:r>
              <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Quả na có nhiều hạt màu đen nhánh.</a:t>
            </a:r>
          </a:p>
          <a:p>
            <a:r>
              <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Múi mít có màu vàng tươi</a:t>
            </a:r>
            <a:r>
              <a:rPr lang="vi-VN"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950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324261"/>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5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dirty="0">
                <a:latin typeface="Arial-Rounded" panose="020B0500000000000000" pitchFamily="34" charset="0"/>
                <a:ea typeface="Arial-Rounded" panose="020B0500000000000000" pitchFamily="34" charset="0"/>
                <a:cs typeface="Arial-Rounded" panose="020B0500000000000000" pitchFamily="34" charset="0"/>
              </a:rPr>
              <a:t>ríu rít bên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Đúng thế con ạ.</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anhtrangso.nxbgd.vn] HĐ đọc văn bản_ Mùa vàng_HTS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4355" y="819150"/>
            <a:ext cx="481445" cy="481445"/>
          </a:xfrm>
          <a:prstGeom prst="rect">
            <a:avLst/>
          </a:prstGeom>
        </p:spPr>
      </p:pic>
      <p:sp>
        <p:nvSpPr>
          <p:cNvPr id="10" name="Rounded Rectangle 9"/>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a:extLst/>
          </p:cNvPr>
          <p:cNvCxnSpPr>
            <a:cxnSpLocks/>
          </p:cNvCxnSpPr>
          <p:nvPr/>
        </p:nvCxnSpPr>
        <p:spPr>
          <a:xfrm>
            <a:off x="4835236" y="1047750"/>
            <a:ext cx="11845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p:cNvPr>
          <p:cNvCxnSpPr>
            <a:cxnSpLocks/>
          </p:cNvCxnSpPr>
          <p:nvPr/>
        </p:nvCxnSpPr>
        <p:spPr>
          <a:xfrm>
            <a:off x="6569419" y="1428750"/>
            <a:ext cx="8219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990600" y="180975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6629400" y="1809750"/>
            <a:ext cx="11727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a:off x="2057400" y="25717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p:cNvPr>
          <p:cNvCxnSpPr>
            <a:cxnSpLocks/>
          </p:cNvCxnSpPr>
          <p:nvPr/>
        </p:nvCxnSpPr>
        <p:spPr>
          <a:xfrm>
            <a:off x="5011882" y="4476750"/>
            <a:ext cx="12365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04" y="-101008"/>
            <a:ext cx="822007" cy="822007"/>
          </a:xfrm>
          <a:prstGeom prst="rect">
            <a:avLst/>
          </a:prstGeom>
        </p:spPr>
      </p:pic>
    </p:spTree>
    <p:extLst>
      <p:ext uri="{BB962C8B-B14F-4D97-AF65-F5344CB8AC3E}">
        <p14:creationId xmlns:p14="http://schemas.microsoft.com/office/powerpoint/2010/main" val="128818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type="lt">
                                    <p:tmAbs val="100"/>
                                  </p:iterate>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1" fill="hold" display="0">
                  <p:stCondLst>
                    <p:cond delay="indefinite"/>
                  </p:stCondLst>
                  <p:endCondLst>
                    <p:cond evt="onStopAudio" delay="0">
                      <p:tgtEl>
                        <p:sldTgt/>
                      </p:tgtEl>
                    </p:cond>
                  </p:endCondLst>
                </p:cTn>
                <p:tgtEl>
                  <p:spTgt spid="7"/>
                </p:tgtEl>
              </p:cMediaNode>
            </p:audio>
          </p:childTnLst>
        </p:cTn>
      </p:par>
    </p:tnLst>
    <p:bldLst>
      <p:bldP spid="5" grpId="0"/>
      <p:bldP spid="6" grpId="0"/>
      <p:bldP spid="2"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E76CE3-0012-44F9-859F-479EAFEE5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98801">
            <a:off x="5195727" y="1543189"/>
            <a:ext cx="3245225" cy="3245225"/>
          </a:xfrm>
          <a:prstGeom prst="rect">
            <a:avLst/>
          </a:prstGeom>
        </p:spPr>
      </p:pic>
      <p:sp>
        <p:nvSpPr>
          <p:cNvPr id="10" name="矩形 19">
            <a:extLst>
              <a:ext uri="{FF2B5EF4-FFF2-40B4-BE49-F238E27FC236}">
                <a16:creationId xmlns:a16="http://schemas.microsoft.com/office/drawing/2014/main" id="{53CC25EA-7E47-4BC7-8307-8DF68AB7B502}"/>
              </a:ext>
            </a:extLst>
          </p:cNvPr>
          <p:cNvSpPr>
            <a:spLocks noChangeArrowheads="1"/>
          </p:cNvSpPr>
          <p:nvPr/>
        </p:nvSpPr>
        <p:spPr bwMode="auto">
          <a:xfrm>
            <a:off x="1833395" y="884592"/>
            <a:ext cx="5573712" cy="9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50000"/>
              </a:lnSpc>
            </a:pP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pic>
        <p:nvPicPr>
          <p:cNvPr id="1026" name="Picture 2" descr="Hình ảnh Thu Hoạch Lúa Mì Nông Dân Vẽ Minh Họa Cho Tài Liệu Hoạt Hình, Mang  Chủng, Lúa Mì, Nông Dân miễn phí tải tập tin PNG PSDComment và Vector">
            <a:extLst>
              <a:ext uri="{FF2B5EF4-FFF2-40B4-BE49-F238E27FC236}">
                <a16:creationId xmlns:a16="http://schemas.microsoft.com/office/drawing/2014/main" id="{101EC90F-77D3-4525-B8EB-3042765B26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844" l="156" r="98438">
                        <a14:foregroundMark x1="313" y1="56250" x2="16406" y2="62344"/>
                        <a14:foregroundMark x1="11094" y1="46563" x2="16094" y2="53906"/>
                        <a14:foregroundMark x1="49844" y1="36250" x2="55781" y2="61250"/>
                        <a14:foregroundMark x1="41250" y1="35469" x2="50000" y2="61094"/>
                        <a14:foregroundMark x1="60625" y1="33594" x2="59062" y2="53438"/>
                        <a14:foregroundMark x1="59062" y1="53438" x2="55781" y2="59375"/>
                        <a14:foregroundMark x1="45313" y1="37344" x2="59375" y2="34219"/>
                        <a14:foregroundMark x1="90781" y1="48594" x2="83281" y2="65469"/>
                        <a14:foregroundMark x1="96094" y1="54375" x2="89844" y2="70938"/>
                        <a14:foregroundMark x1="89844" y1="70938" x2="84531" y2="77500"/>
                        <a14:foregroundMark x1="34063" y1="88594" x2="43594" y2="96719"/>
                        <a14:foregroundMark x1="27813" y1="85781" x2="38750" y2="94844"/>
                        <a14:foregroundMark x1="66563" y1="95625" x2="67031" y2="99531"/>
                        <a14:foregroundMark x1="85781" y1="83281" x2="83215" y2="97622"/>
                        <a14:foregroundMark x1="81305" y1="99303" x2="80469" y2="99844"/>
                        <a14:foregroundMark x1="87813" y1="47344" x2="86719" y2="53594"/>
                        <a14:foregroundMark x1="86094" y1="45938" x2="85000" y2="55000"/>
                        <a14:foregroundMark x1="88750" y1="44688" x2="84375" y2="55000"/>
                        <a14:foregroundMark x1="14844" y1="45625" x2="25313" y2="56250"/>
                        <a14:foregroundMark x1="25313" y1="56250" x2="25625" y2="56250"/>
                        <a14:foregroundMark x1="19219" y1="46406" x2="24063" y2="49688"/>
                        <a14:foregroundMark x1="72188" y1="55625" x2="72344" y2="65156"/>
                        <a14:foregroundMark x1="72500" y1="55469" x2="76250" y2="61875"/>
                        <a14:foregroundMark x1="91406" y1="47813" x2="92031" y2="56094"/>
                        <a14:foregroundMark x1="98438" y1="50469" x2="98438" y2="55625"/>
                        <a14:foregroundMark x1="781" y1="61875" x2="4844" y2="65625"/>
                        <a14:foregroundMark x1="156" y1="52812" x2="7344" y2="57188"/>
                        <a14:foregroundMark x1="10313" y1="51406" x2="18281" y2="57500"/>
                        <a14:foregroundMark x1="78750" y1="51563" x2="78594" y2="55937"/>
                        <a14:backgroundMark x1="7500" y1="82031" x2="12344" y2="86719"/>
                        <a14:backgroundMark x1="90625" y1="80938" x2="93438" y2="90469"/>
                        <a14:backgroundMark x1="83281" y1="97656" x2="82656" y2="98750"/>
                        <a14:backgroundMark x1="82344" y1="98281" x2="81406" y2="99375"/>
                      </a14:backgroundRemoval>
                    </a14:imgEffect>
                  </a14:imgLayer>
                </a14:imgProps>
              </a:ext>
              <a:ext uri="{28A0092B-C50C-407E-A947-70E740481C1C}">
                <a14:useLocalDpi xmlns:a14="http://schemas.microsoft.com/office/drawing/2010/main" val="0"/>
              </a:ext>
            </a:extLst>
          </a:blip>
          <a:srcRect/>
          <a:stretch>
            <a:fillRect/>
          </a:stretch>
        </p:blipFill>
        <p:spPr bwMode="auto">
          <a:xfrm>
            <a:off x="510637" y="1210235"/>
            <a:ext cx="3247465" cy="324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728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7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Phim Hoạt Hình Trẻ Em Phim Hoạt Hình Cậu Bé Dễ Thương Thu Hoạch Lúa  Mì Mùa Thu, Thương, Cậu Bé Dễ Thương Thu Hoạch Lúa Mì, Phim Hoạt Hình">
            <a:extLst>
              <a:ext uri="{FF2B5EF4-FFF2-40B4-BE49-F238E27FC236}">
                <a16:creationId xmlns:a16="http://schemas.microsoft.com/office/drawing/2014/main" id="{493BC7D7-B764-44DB-A26F-94D9B7E4EB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33" b="90000" l="5750" r="93000">
                        <a14:foregroundMark x1="9250" y1="37583" x2="14167" y2="36083"/>
                        <a14:foregroundMark x1="8250" y1="52833" x2="20500" y2="42500"/>
                        <a14:foregroundMark x1="20500" y1="42500" x2="20500" y2="42500"/>
                        <a14:foregroundMark x1="27917" y1="13500" x2="59750" y2="60750"/>
                        <a14:foregroundMark x1="59750" y1="60750" x2="65000" y2="65083"/>
                        <a14:foregroundMark x1="86083" y1="19917" x2="55917" y2="83167"/>
                        <a14:foregroundMark x1="55917" y1="83167" x2="55667" y2="83333"/>
                        <a14:foregroundMark x1="25667" y1="19417" x2="20500" y2="33917"/>
                        <a14:foregroundMark x1="20500" y1="33917" x2="21167" y2="52917"/>
                        <a14:foregroundMark x1="21167" y1="52917" x2="30083" y2="64833"/>
                        <a14:foregroundMark x1="74833" y1="24333" x2="77250" y2="40667"/>
                        <a14:foregroundMark x1="77250" y1="40667" x2="71667" y2="63500"/>
                        <a14:foregroundMark x1="71667" y1="63500" x2="67417" y2="67333"/>
                        <a14:foregroundMark x1="84667" y1="29750" x2="84333" y2="49500"/>
                        <a14:foregroundMark x1="84333" y1="49500" x2="72167" y2="63833"/>
                        <a14:foregroundMark x1="72167" y1="63833" x2="68167" y2="64833"/>
                        <a14:foregroundMark x1="23750" y1="11583" x2="11500" y2="42917"/>
                        <a14:foregroundMark x1="11500" y1="42917" x2="14167" y2="59250"/>
                        <a14:foregroundMark x1="14167" y1="59250" x2="7750" y2="66083"/>
                        <a14:foregroundMark x1="5750" y1="72750" x2="12917" y2="74167"/>
                        <a14:foregroundMark x1="89833" y1="21417" x2="93000" y2="40417"/>
                        <a14:foregroundMark x1="93000" y1="40417" x2="90500" y2="53333"/>
                        <a14:foregroundMark x1="47583" y1="49917" x2="58833" y2="60417"/>
                        <a14:foregroundMark x1="31833" y1="52083" x2="44500" y2="62417"/>
                        <a14:foregroundMark x1="44500" y1="62417" x2="44833" y2="62417"/>
                        <a14:foregroundMark x1="63750" y1="35167" x2="59083" y2="61667"/>
                        <a14:foregroundMark x1="42667" y1="57750" x2="53167" y2="59250"/>
                        <a14:foregroundMark x1="26417" y1="9833" x2="32833" y2="11333"/>
                      </a14:backgroundRemoval>
                    </a14:imgEffect>
                  </a14:imgLayer>
                </a14:imgProps>
              </a:ext>
              <a:ext uri="{28A0092B-C50C-407E-A947-70E740481C1C}">
                <a14:useLocalDpi xmlns:a14="http://schemas.microsoft.com/office/drawing/2010/main" val="0"/>
              </a:ext>
            </a:extLst>
          </a:blip>
          <a:srcRect/>
          <a:stretch>
            <a:fillRect/>
          </a:stretch>
        </p:blipFill>
        <p:spPr bwMode="auto">
          <a:xfrm>
            <a:off x="5589270" y="1915369"/>
            <a:ext cx="3101340" cy="310134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DDE40E38-311A-4075-B631-034A3CE43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15350" y="-701579"/>
            <a:ext cx="3475260" cy="3475260"/>
          </a:xfrm>
          <a:prstGeom prst="rect">
            <a:avLst/>
          </a:prstGeom>
        </p:spPr>
      </p:pic>
      <p:pic>
        <p:nvPicPr>
          <p:cNvPr id="9" name="Picture 8">
            <a:extLst>
              <a:ext uri="{FF2B5EF4-FFF2-40B4-BE49-F238E27FC236}">
                <a16:creationId xmlns:a16="http://schemas.microsoft.com/office/drawing/2014/main" id="{95A7474B-21A1-4614-8064-2C48054D8F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38" l="1875" r="99063">
                        <a14:foregroundMark x1="7344" y1="22656" x2="11563" y2="26406"/>
                        <a14:foregroundMark x1="8750" y1="18281" x2="12188" y2="26719"/>
                        <a14:foregroundMark x1="12344" y1="20938" x2="12812" y2="34844"/>
                        <a14:foregroundMark x1="1875" y1="48438" x2="8906" y2="49688"/>
                        <a14:foregroundMark x1="5938" y1="36563" x2="10156" y2="37656"/>
                        <a14:foregroundMark x1="48125" y1="89531" x2="70938" y2="73906"/>
                        <a14:foregroundMark x1="70938" y1="73906" x2="84844" y2="71094"/>
                        <a14:foregroundMark x1="84844" y1="71094" x2="96719" y2="61563"/>
                        <a14:foregroundMark x1="96719" y1="61563" x2="99063" y2="53750"/>
                        <a14:foregroundMark x1="49844" y1="87813" x2="58438" y2="91875"/>
                        <a14:foregroundMark x1="62187" y1="93750" x2="71719" y2="95938"/>
                      </a14:backgroundRemoval>
                    </a14:imgEffect>
                  </a14:imgLayer>
                </a14:imgProps>
              </a:ext>
              <a:ext uri="{28A0092B-C50C-407E-A947-70E740481C1C}">
                <a14:useLocalDpi xmlns:a14="http://schemas.microsoft.com/office/drawing/2010/main" val="0"/>
              </a:ext>
            </a:extLst>
          </a:blip>
          <a:stretch>
            <a:fillRect/>
          </a:stretch>
        </p:blipFill>
        <p:spPr>
          <a:xfrm>
            <a:off x="514355" y="-176321"/>
            <a:ext cx="3018581" cy="3018581"/>
          </a:xfrm>
          <a:prstGeom prst="rect">
            <a:avLst/>
          </a:prstGeom>
        </p:spPr>
      </p:pic>
      <p:sp>
        <p:nvSpPr>
          <p:cNvPr id="11" name="文本框 34">
            <a:extLst>
              <a:ext uri="{FF2B5EF4-FFF2-40B4-BE49-F238E27FC236}">
                <a16:creationId xmlns:a16="http://schemas.microsoft.com/office/drawing/2014/main" id="{850FFA21-EE5A-4E20-8605-0DD11A1CFC86}"/>
              </a:ext>
            </a:extLst>
          </p:cNvPr>
          <p:cNvSpPr txBox="1">
            <a:spLocks noChangeArrowheads="1"/>
          </p:cNvSpPr>
          <p:nvPr/>
        </p:nvSpPr>
        <p:spPr bwMode="auto">
          <a:xfrm>
            <a:off x="1559766" y="2804319"/>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800"/>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2821586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anim calcmode="lin" valueType="num">
                                      <p:cBhvr>
                                        <p:cTn id="19" dur="500" fill="hold"/>
                                        <p:tgtEl>
                                          <p:spTgt spid="6146"/>
                                        </p:tgtEl>
                                        <p:attrNameLst>
                                          <p:attrName>ppt_x</p:attrName>
                                        </p:attrNameLst>
                                      </p:cBhvr>
                                      <p:tavLst>
                                        <p:tav tm="0">
                                          <p:val>
                                            <p:strVal val="#ppt_x"/>
                                          </p:val>
                                        </p:tav>
                                        <p:tav tm="100000">
                                          <p:val>
                                            <p:strVal val="#ppt_x"/>
                                          </p:val>
                                        </p:tav>
                                      </p:tavLst>
                                    </p:anim>
                                    <p:anim calcmode="lin" valueType="num">
                                      <p:cBhvr>
                                        <p:cTn id="20" dur="5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250" autoRev="1" fill="hold">
                                          <p:stCondLst>
                                            <p:cond delay="0"/>
                                          </p:stCondLst>
                                        </p:cTn>
                                        <p:tgtEl>
                                          <p:spTgt spid="11"/>
                                        </p:tgtEl>
                                        <p:attrNameLst>
                                          <p:attrName>ppt_w</p:attrName>
                                        </p:attrNameLst>
                                      </p:cBhvr>
                                    </p:anim>
                                    <p:anim by="(#ppt_w*0.50)" calcmode="lin" valueType="num">
                                      <p:cBhvr>
                                        <p:cTn id="26" dur="250" decel="50000" autoRev="1" fill="hold">
                                          <p:stCondLst>
                                            <p:cond delay="0"/>
                                          </p:stCondLst>
                                        </p:cTn>
                                        <p:tgtEl>
                                          <p:spTgt spid="11"/>
                                        </p:tgtEl>
                                        <p:attrNameLst>
                                          <p:attrName>ppt_x</p:attrName>
                                        </p:attrNameLst>
                                      </p:cBhvr>
                                    </p:anim>
                                    <p:anim from="(-#ppt_h/2)" to="(#ppt_y)" calcmode="lin" valueType="num">
                                      <p:cBhvr>
                                        <p:cTn id="27" dur="500" fill="hold">
                                          <p:stCondLst>
                                            <p:cond delay="0"/>
                                          </p:stCondLst>
                                        </p:cTn>
                                        <p:tgtEl>
                                          <p:spTgt spid="11"/>
                                        </p:tgtEl>
                                        <p:attrNameLst>
                                          <p:attrName>ppt_y</p:attrName>
                                        </p:attrNameLst>
                                      </p:cBhvr>
                                    </p:anim>
                                    <p:animRot by="21600000">
                                      <p:cBhvr>
                                        <p:cTn id="28"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477875"/>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Mẹ </a:t>
            </a:r>
            <a:r>
              <a:rPr lang="vi-VN" sz="2500" dirty="0">
                <a:latin typeface="Arial-Rounded" panose="020B0500000000000000" pitchFamily="34" charset="0"/>
                <a:ea typeface="Arial-Rounded" panose="020B0500000000000000" pitchFamily="34" charset="0"/>
                <a:cs typeface="Arial-Rounded" panose="020B0500000000000000" pitchFamily="34" charset="0"/>
              </a:rPr>
              <a:t>âu yếm nhìn Minh và bảo:</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ounded Rectangle 9"/>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a:extLst/>
          </p:cNvPr>
          <p:cNvCxnSpPr>
            <a:cxnSpLocks/>
          </p:cNvCxnSpPr>
          <p:nvPr/>
        </p:nvCxnSpPr>
        <p:spPr>
          <a:xfrm>
            <a:off x="1447800" y="1047750"/>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a:off x="4903092" y="2190750"/>
            <a:ext cx="12691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8382000" y="2190750"/>
            <a:ext cx="5071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940692" y="2571750"/>
            <a:ext cx="5071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75367"/>
            <a:ext cx="822007" cy="822007"/>
          </a:xfrm>
          <a:prstGeom prst="rect">
            <a:avLst/>
          </a:prstGeom>
        </p:spPr>
      </p:pic>
    </p:spTree>
    <p:extLst>
      <p:ext uri="{BB962C8B-B14F-4D97-AF65-F5344CB8AC3E}">
        <p14:creationId xmlns:p14="http://schemas.microsoft.com/office/powerpoint/2010/main" val="357802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601"/>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E7DC8BA-3174-482C-AE40-4230FBC791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4953000" y="895350"/>
            <a:ext cx="854558" cy="837930"/>
          </a:xfrm>
          <a:prstGeom prst="rect">
            <a:avLst/>
          </a:prstGeom>
        </p:spPr>
      </p:pic>
      <p:pic>
        <p:nvPicPr>
          <p:cNvPr id="2" name="图片 1">
            <a:extLst>
              <a:ext uri="{FF2B5EF4-FFF2-40B4-BE49-F238E27FC236}">
                <a16:creationId xmlns:a16="http://schemas.microsoft.com/office/drawing/2014/main" id="{858228CA-9A06-4BAF-A8B0-F9E5348A2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4936642" y="57420"/>
            <a:ext cx="854558" cy="837930"/>
          </a:xfrm>
          <a:prstGeom prst="rect">
            <a:avLst/>
          </a:prstGeom>
        </p:spPr>
      </p:pic>
      <p:pic>
        <p:nvPicPr>
          <p:cNvPr id="35" name="图片 34">
            <a:extLst>
              <a:ext uri="{FF2B5EF4-FFF2-40B4-BE49-F238E27FC236}">
                <a16:creationId xmlns:a16="http://schemas.microsoft.com/office/drawing/2014/main" id="{FB5BC43A-7254-4A11-8897-69B1F32CE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5029795" y="2648220"/>
            <a:ext cx="854558" cy="837930"/>
          </a:xfrm>
          <a:prstGeom prst="rect">
            <a:avLst/>
          </a:prstGeom>
        </p:spPr>
      </p:pic>
      <p:pic>
        <p:nvPicPr>
          <p:cNvPr id="36" name="图片 35">
            <a:extLst>
              <a:ext uri="{FF2B5EF4-FFF2-40B4-BE49-F238E27FC236}">
                <a16:creationId xmlns:a16="http://schemas.microsoft.com/office/drawing/2014/main" id="{8C04A61C-0906-4170-95C5-A5D174C077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5023385" y="1780055"/>
            <a:ext cx="854558" cy="837930"/>
          </a:xfrm>
          <a:prstGeom prst="rect">
            <a:avLst/>
          </a:prstGeom>
        </p:spPr>
      </p:pic>
      <p:sp>
        <p:nvSpPr>
          <p:cNvPr id="6" name="Rounded Rectangle 5"/>
          <p:cNvSpPr/>
          <p:nvPr/>
        </p:nvSpPr>
        <p:spPr>
          <a:xfrm>
            <a:off x="2337681" y="224425"/>
            <a:ext cx="1015119" cy="181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78"/>
            <a:r>
              <a:rPr lang="en-GB" sz="2400" b="1" dirty="0" err="1">
                <a:solidFill>
                  <a:srgbClr val="0D0D97"/>
                </a:solidFill>
                <a:latin typeface="Arial-Rounded" pitchFamily="34" charset="0"/>
                <a:ea typeface="Arial-Rounded" pitchFamily="34" charset="0"/>
                <a:cs typeface="Arial-Rounded" pitchFamily="34" charset="0"/>
              </a:rPr>
              <a:t>Luyện</a:t>
            </a:r>
            <a:r>
              <a:rPr lang="en-GB" sz="2400" b="1" dirty="0">
                <a:solidFill>
                  <a:srgbClr val="0D0D97"/>
                </a:solidFill>
                <a:latin typeface="Arial-Rounded" pitchFamily="34" charset="0"/>
                <a:ea typeface="Arial-Rounded" pitchFamily="34" charset="0"/>
                <a:cs typeface="Arial-Rounded" pitchFamily="34" charset="0"/>
              </a:rPr>
              <a:t> </a:t>
            </a:r>
            <a:r>
              <a:rPr lang="en-GB" sz="2400" b="1" dirty="0" err="1">
                <a:solidFill>
                  <a:srgbClr val="0D0D97"/>
                </a:solidFill>
                <a:latin typeface="Arial-Rounded" pitchFamily="34" charset="0"/>
                <a:ea typeface="Arial-Rounded" pitchFamily="34" charset="0"/>
                <a:cs typeface="Arial-Rounded" pitchFamily="34" charset="0"/>
              </a:rPr>
              <a:t>đọc</a:t>
            </a:r>
            <a:r>
              <a:rPr lang="en-GB" sz="2400" b="1" dirty="0">
                <a:solidFill>
                  <a:srgbClr val="0D0D97"/>
                </a:solidFill>
                <a:latin typeface="Arial-Rounded" pitchFamily="34" charset="0"/>
                <a:ea typeface="Arial-Rounded" pitchFamily="34" charset="0"/>
                <a:cs typeface="Arial-Rounded" pitchFamily="34" charset="0"/>
              </a:rPr>
              <a:t> </a:t>
            </a:r>
            <a:endParaRPr lang="en-GB" sz="2400" b="1" dirty="0" smtClean="0">
              <a:solidFill>
                <a:srgbClr val="0D0D97"/>
              </a:solidFill>
              <a:latin typeface="Arial-Rounded" pitchFamily="34" charset="0"/>
              <a:ea typeface="Arial-Rounded" pitchFamily="34" charset="0"/>
              <a:cs typeface="Arial-Rounded" pitchFamily="34" charset="0"/>
            </a:endParaRPr>
          </a:p>
          <a:p>
            <a:pPr algn="ctr" defTabSz="914378"/>
            <a:r>
              <a:rPr lang="en-GB" sz="2400" b="1" dirty="0" err="1" smtClean="0">
                <a:solidFill>
                  <a:srgbClr val="0D0D97"/>
                </a:solidFill>
                <a:latin typeface="Arial-Rounded" pitchFamily="34" charset="0"/>
                <a:ea typeface="Arial-Rounded" pitchFamily="34" charset="0"/>
                <a:cs typeface="Arial-Rounded" pitchFamily="34" charset="0"/>
              </a:rPr>
              <a:t>từ</a:t>
            </a:r>
            <a:endParaRPr lang="en-GB" sz="2400" b="1" dirty="0" smtClean="0">
              <a:solidFill>
                <a:srgbClr val="0D0D97"/>
              </a:solidFill>
              <a:latin typeface="Arial-Rounded" pitchFamily="34" charset="0"/>
              <a:ea typeface="Arial-Rounded" pitchFamily="34" charset="0"/>
              <a:cs typeface="Arial-Rounded" pitchFamily="34" charset="0"/>
            </a:endParaRPr>
          </a:p>
          <a:p>
            <a:pPr algn="ctr" defTabSz="914378"/>
            <a:r>
              <a:rPr lang="en-GB" sz="2400" b="1" dirty="0" smtClean="0">
                <a:solidFill>
                  <a:srgbClr val="0D0D97"/>
                </a:solidFill>
                <a:latin typeface="Arial-Rounded" pitchFamily="34" charset="0"/>
                <a:ea typeface="Arial-Rounded" pitchFamily="34" charset="0"/>
                <a:cs typeface="Arial-Rounded" pitchFamily="34" charset="0"/>
              </a:rPr>
              <a:t> </a:t>
            </a:r>
            <a:r>
              <a:rPr lang="en-GB" sz="2400" b="1" dirty="0" err="1">
                <a:solidFill>
                  <a:srgbClr val="0D0D97"/>
                </a:solidFill>
                <a:latin typeface="Arial-Rounded" pitchFamily="34" charset="0"/>
                <a:ea typeface="Arial-Rounded" pitchFamily="34" charset="0"/>
                <a:cs typeface="Arial-Rounded" pitchFamily="34" charset="0"/>
              </a:rPr>
              <a:t>khó</a:t>
            </a:r>
            <a:endParaRPr lang="en-US" sz="2400" b="1" dirty="0">
              <a:solidFill>
                <a:srgbClr val="0D0D97"/>
              </a:solidFill>
              <a:latin typeface="Arial-Rounded" pitchFamily="34" charset="0"/>
              <a:ea typeface="Arial-Rounded" pitchFamily="34" charset="0"/>
              <a:cs typeface="Arial-Rounded" pitchFamily="34" charset="0"/>
            </a:endParaRPr>
          </a:p>
        </p:txBody>
      </p:sp>
      <p:sp>
        <p:nvSpPr>
          <p:cNvPr id="9" name="TextBox 16"/>
          <p:cNvSpPr txBox="1">
            <a:spLocks noChangeArrowheads="1"/>
          </p:cNvSpPr>
          <p:nvPr/>
        </p:nvSpPr>
        <p:spPr bwMode="auto">
          <a:xfrm>
            <a:off x="5459704" y="153218"/>
            <a:ext cx="2693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lang="en-US"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ìu</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7"/>
          <p:cNvSpPr txBox="1">
            <a:spLocks noChangeArrowheads="1"/>
          </p:cNvSpPr>
          <p:nvPr/>
        </p:nvSpPr>
        <p:spPr bwMode="auto">
          <a:xfrm>
            <a:off x="5916043" y="991149"/>
            <a:ext cx="18221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lang="en-US"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ập</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dờn</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8"/>
          <p:cNvSpPr txBox="1">
            <a:spLocks noChangeArrowheads="1"/>
          </p:cNvSpPr>
          <p:nvPr/>
        </p:nvSpPr>
        <p:spPr bwMode="auto">
          <a:xfrm>
            <a:off x="5884353" y="1875854"/>
            <a:ext cx="2108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en-US"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íu</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8"/>
          <p:cNvSpPr txBox="1">
            <a:spLocks noChangeArrowheads="1"/>
          </p:cNvSpPr>
          <p:nvPr/>
        </p:nvSpPr>
        <p:spPr bwMode="auto">
          <a:xfrm>
            <a:off x="6196607" y="2774797"/>
            <a:ext cx="1620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18"/>
          <p:cNvSpPr txBox="1">
            <a:spLocks noChangeArrowheads="1"/>
          </p:cNvSpPr>
          <p:nvPr/>
        </p:nvSpPr>
        <p:spPr bwMode="auto">
          <a:xfrm>
            <a:off x="1627910" y="2715679"/>
            <a:ext cx="2199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mầm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图片 35">
            <a:extLst>
              <a:ext uri="{FF2B5EF4-FFF2-40B4-BE49-F238E27FC236}">
                <a16:creationId xmlns:a16="http://schemas.microsoft.com/office/drawing/2014/main" id="{8C04A61C-0906-4170-95C5-A5D174C077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773352" y="2615194"/>
            <a:ext cx="854558" cy="837930"/>
          </a:xfrm>
          <a:prstGeom prst="rect">
            <a:avLst/>
          </a:prstGeom>
        </p:spPr>
      </p:pic>
      <p:sp>
        <p:nvSpPr>
          <p:cNvPr id="3" name="AutoShape 2" descr="UNIT 5: HAVE TO | Baambooz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IT 5: HAVE TO | Baambooz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97" y="37108"/>
            <a:ext cx="2193068" cy="21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6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9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P spid="15" grpId="0"/>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 r="76667" b="57763"/>
          <a:stretch/>
        </p:blipFill>
        <p:spPr>
          <a:xfrm>
            <a:off x="3861245" y="106247"/>
            <a:ext cx="1168156" cy="772171"/>
          </a:xfrm>
          <a:prstGeom prst="rect">
            <a:avLst/>
          </a:prstGeom>
        </p:spPr>
      </p:pic>
      <p:sp>
        <p:nvSpPr>
          <p:cNvPr id="17" name="Oval Callout 16"/>
          <p:cNvSpPr/>
          <p:nvPr/>
        </p:nvSpPr>
        <p:spPr>
          <a:xfrm>
            <a:off x="808367" y="553671"/>
            <a:ext cx="3069014" cy="1299559"/>
          </a:xfrm>
          <a:prstGeom prst="wedgeEllipseCallout">
            <a:avLst>
              <a:gd name="adj1" fmla="val -12862"/>
              <a:gd name="adj2" fmla="val 60983"/>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751" tIns="30875" rIns="61751" bIns="30875"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iệu</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từng</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83C8FAFC-C1D0-49BB-A45E-D744951A028F}"/>
              </a:ext>
            </a:extLst>
          </p:cNvPr>
          <p:cNvSpPr txBox="1"/>
          <p:nvPr/>
        </p:nvSpPr>
        <p:spPr>
          <a:xfrm>
            <a:off x="4781280" y="90458"/>
            <a:ext cx="3209219" cy="650499"/>
          </a:xfrm>
          <a:prstGeom prst="rect">
            <a:avLst/>
          </a:prstGeom>
          <a:noFill/>
        </p:spPr>
        <p:txBody>
          <a:bodyPr wrap="square" rtlCol="0">
            <a:spAutoFit/>
          </a:bodyPr>
          <a:lstStyle/>
          <a:p>
            <a:pPr>
              <a:lnSpc>
                <a:spcPct val="150000"/>
              </a:lnSpc>
            </a:pPr>
            <a:r>
              <a:rPr lang="vi-VN" sz="28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Cách đọc </a:t>
            </a:r>
            <a:r>
              <a:rPr lang="en-US" sz="28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đ</a:t>
            </a:r>
            <a:r>
              <a:rPr lang="en-US" sz="28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28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EEF95F1B-E4A1-A64C-B072-6CB8EC6A45EC}"/>
              </a:ext>
            </a:extLst>
          </p:cNvPr>
          <p:cNvSpPr txBox="1"/>
          <p:nvPr/>
        </p:nvSpPr>
        <p:spPr>
          <a:xfrm>
            <a:off x="3508255" y="1581150"/>
            <a:ext cx="5305423" cy="2977738"/>
          </a:xfrm>
          <a:prstGeom prst="rect">
            <a:avLst/>
          </a:prstGeom>
          <a:noFill/>
        </p:spPr>
        <p:txBody>
          <a:bodyPr wrap="square" rtlCol="0">
            <a:spAutoFit/>
          </a:bodyPr>
          <a:lstStyle/>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1: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thể</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hiện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vẻ</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gian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mùa</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x-none" sz="25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2: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hồn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nhiên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vui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ươ</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3: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nhẹ</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nhàng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yếm</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trầm</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lắng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suy</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x-none"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backgroundRemoval t="0" b="100000" l="0" r="100000">
                        <a14:foregroundMark x1="27835" y1="7955" x2="79381" y2="47727"/>
                      </a14:backgroundRemoval>
                    </a14:imgEffect>
                    <a14:imgEffect>
                      <a14:sharpenSoften amount="50000"/>
                    </a14:imgEffect>
                    <a14:imgEffect>
                      <a14:saturation sat="200000"/>
                    </a14:imgEffect>
                  </a14:imgLayer>
                </a14:imgProps>
              </a:ext>
            </a:extLst>
          </a:blip>
          <a:srcRect l="1772" t="2351" r="1"/>
          <a:stretch/>
        </p:blipFill>
        <p:spPr>
          <a:xfrm>
            <a:off x="133159" y="28499"/>
            <a:ext cx="582308" cy="525172"/>
          </a:xfrm>
          <a:prstGeom prst="rect">
            <a:avLst/>
          </a:prstGeom>
        </p:spPr>
      </p:pic>
      <p:pic>
        <p:nvPicPr>
          <p:cNvPr id="2050" name="Picture 2" descr="Nông dân Nông nghiệp Hữu cơ Orchard Trái - nông dân .png png tải về - Miễn  phí trong suốt Cậu Bé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a:off x="-490364" y="1817147"/>
            <a:ext cx="3264576" cy="308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0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0-#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5" dur="500"/>
                                        <p:tgtEl>
                                          <p:spTgt spid="1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4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12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0369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p:cNvSpPr/>
          <p:nvPr/>
        </p:nvSpPr>
        <p:spPr bwMode="auto">
          <a:xfrm>
            <a:off x="3352800" y="285750"/>
            <a:ext cx="5694202" cy="215554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25" name="Flowchart: Punched Tape 24"/>
          <p:cNvSpPr/>
          <p:nvPr/>
        </p:nvSpPr>
        <p:spPr>
          <a:xfrm>
            <a:off x="123382" y="156447"/>
            <a:ext cx="3169658" cy="815103"/>
          </a:xfrm>
          <a:prstGeom prst="flowChartPunchedTap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a:solidFill>
                  <a:prstClr val="black"/>
                </a:solidFill>
                <a:latin typeface="Arial-Rounded" pitchFamily="34" charset="0"/>
                <a:ea typeface="Arial-Rounded" pitchFamily="34" charset="0"/>
                <a:cs typeface="Arial-Rounded" pitchFamily="34" charset="0"/>
              </a:rPr>
              <a:t>Luyện</a:t>
            </a:r>
            <a:r>
              <a:rPr lang="en-US" sz="2700" dirty="0">
                <a:solidFill>
                  <a:prstClr val="black"/>
                </a:solidFill>
                <a:latin typeface="Arial-Rounded" pitchFamily="34" charset="0"/>
                <a:ea typeface="Arial-Rounded" pitchFamily="34" charset="0"/>
                <a:cs typeface="Arial-Rounded" pitchFamily="34" charset="0"/>
              </a:rPr>
              <a:t> </a:t>
            </a:r>
            <a:r>
              <a:rPr lang="vi-VN" sz="2700" dirty="0" smtClean="0">
                <a:solidFill>
                  <a:prstClr val="black"/>
                </a:solidFill>
                <a:latin typeface="Arial-Rounded" pitchFamily="34" charset="0"/>
                <a:ea typeface="Arial-Rounded" pitchFamily="34" charset="0"/>
                <a:cs typeface="Arial-Rounded" pitchFamily="34" charset="0"/>
              </a:rPr>
              <a:t>đọc</a:t>
            </a:r>
            <a:r>
              <a:rPr lang="en-US" sz="2700" dirty="0">
                <a:solidFill>
                  <a:prstClr val="black"/>
                </a:solidFill>
                <a:latin typeface="Arial-Rounded" pitchFamily="34" charset="0"/>
                <a:ea typeface="Arial-Rounded" pitchFamily="34" charset="0"/>
                <a:cs typeface="Arial-Rounded" pitchFamily="34" charset="0"/>
              </a:rPr>
              <a:t> </a:t>
            </a:r>
            <a:r>
              <a:rPr lang="en-US" sz="2700" dirty="0" err="1" smtClean="0">
                <a:solidFill>
                  <a:prstClr val="black"/>
                </a:solidFill>
                <a:latin typeface="Arial-Rounded" pitchFamily="34" charset="0"/>
                <a:ea typeface="Arial-Rounded" pitchFamily="34" charset="0"/>
                <a:cs typeface="Arial-Rounded" pitchFamily="34" charset="0"/>
              </a:rPr>
              <a:t>câu</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dài</a:t>
            </a:r>
            <a:endParaRPr lang="en-US" sz="2700" dirty="0">
              <a:solidFill>
                <a:prstClr val="black"/>
              </a:solidFill>
              <a:latin typeface="Arial-Rounded" pitchFamily="34" charset="0"/>
              <a:ea typeface="Arial-Rounded" pitchFamily="34" charset="0"/>
              <a:cs typeface="Arial-Rounded" pitchFamily="34" charset="0"/>
            </a:endParaRPr>
          </a:p>
        </p:txBody>
      </p:sp>
      <p:sp>
        <p:nvSpPr>
          <p:cNvPr id="26" name="圆角矩形 1"/>
          <p:cNvSpPr/>
          <p:nvPr/>
        </p:nvSpPr>
        <p:spPr bwMode="auto">
          <a:xfrm>
            <a:off x="2895600" y="2805959"/>
            <a:ext cx="6125404" cy="2068525"/>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pic>
        <p:nvPicPr>
          <p:cNvPr id="3074" name="Picture 2" descr="Hình ảnh Vẽ Tay Phim Hoạt Hình Nông Dân Ngày Lao động Thất Bại, Minh Họa,  Vẽ, Dân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083" y1="64333" x2="31583" y2="74000"/>
                        <a14:foregroundMark x1="24083" y1="35750" x2="21750" y2="65917"/>
                        <a14:foregroundMark x1="25667" y1="36000" x2="30000" y2="64167"/>
                        <a14:foregroundMark x1="75917" y1="34250" x2="72583" y2="65667"/>
                        <a14:foregroundMark x1="76333" y1="34417" x2="84167" y2="58500"/>
                        <a14:foregroundMark x1="76333" y1="42500" x2="78250" y2="6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692869"/>
            <a:ext cx="3801779" cy="380177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778468" y="438150"/>
            <a:ext cx="5114601" cy="1938992"/>
          </a:xfrm>
          <a:prstGeom prst="rect">
            <a:avLst/>
          </a:prstGeom>
        </p:spPr>
        <p:txBody>
          <a:bodyPr wrap="square">
            <a:spAutoFit/>
          </a:bodyPr>
          <a:lstStyle/>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4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p:txBody>
      </p:sp>
      <p:cxnSp>
        <p:nvCxnSpPr>
          <p:cNvPr id="37" name="Straight Connector 36"/>
          <p:cNvCxnSpPr/>
          <p:nvPr/>
        </p:nvCxnSpPr>
        <p:spPr>
          <a:xfrm flipH="1">
            <a:off x="4572000" y="29527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816869" y="52146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239000" y="868658"/>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792998" y="122023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0" y="1228697"/>
            <a:ext cx="114300" cy="352453"/>
            <a:chOff x="7516091" y="1104044"/>
            <a:chExt cx="114300" cy="352453"/>
          </a:xfrm>
        </p:grpSpPr>
        <p:cxnSp>
          <p:nvCxnSpPr>
            <p:cNvPr id="42" name="Straight Connector 41"/>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334000" y="1581150"/>
            <a:ext cx="114300" cy="352453"/>
            <a:chOff x="7516091" y="1104044"/>
            <a:chExt cx="114300" cy="352453"/>
          </a:xfrm>
        </p:grpSpPr>
        <p:cxnSp>
          <p:nvCxnSpPr>
            <p:cNvPr id="45" name="Straight Connector 4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744161" y="1962150"/>
            <a:ext cx="114300" cy="352453"/>
            <a:chOff x="7516091" y="1104044"/>
            <a:chExt cx="114300" cy="352453"/>
          </a:xfrm>
        </p:grpSpPr>
        <p:cxnSp>
          <p:nvCxnSpPr>
            <p:cNvPr id="48" name="Straight Connector 47"/>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3352986" y="2882160"/>
            <a:ext cx="5568508" cy="1938992"/>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Mẹ ơi, con thấy quả trên cây đều chín hết cả rồi. Các bạn ấy đang mong có người đến hái đấy. Nhìn quả chín ngon thế này, chắc các bác nông dân vui lắm mẹ nhỉ?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Group 51"/>
          <p:cNvGrpSpPr/>
          <p:nvPr/>
        </p:nvGrpSpPr>
        <p:grpSpPr>
          <a:xfrm>
            <a:off x="4876800" y="3312253"/>
            <a:ext cx="114300" cy="352453"/>
            <a:chOff x="7516091" y="1104044"/>
            <a:chExt cx="114300" cy="352453"/>
          </a:xfrm>
        </p:grpSpPr>
        <p:cxnSp>
          <p:nvCxnSpPr>
            <p:cNvPr id="53" name="Straight Connector 52"/>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6005907" y="3675429"/>
            <a:ext cx="114300" cy="352453"/>
            <a:chOff x="7516091" y="1104044"/>
            <a:chExt cx="114300" cy="352453"/>
          </a:xfrm>
        </p:grpSpPr>
        <p:cxnSp>
          <p:nvCxnSpPr>
            <p:cNvPr id="56" name="Straight Connector 55"/>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a:off x="4522246" y="4027882"/>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484146" y="443067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181600" y="51708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47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9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up)">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up)">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up)">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up)">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up)">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up)">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up)">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up)">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up)">
                                      <p:cBhvr>
                                        <p:cTn id="81" dur="500"/>
                                        <p:tgtEl>
                                          <p:spTgt spid="5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up)">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wipe(up)">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5uvygcf">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1712</TotalTime>
  <Words>2661</Words>
  <Application>Microsoft Office PowerPoint</Application>
  <PresentationFormat>On-screen Show (16:9)</PresentationFormat>
  <Paragraphs>234</Paragraphs>
  <Slides>31</Slides>
  <Notes>31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微软雅黑</vt:lpstr>
      <vt:lpstr>SimSun</vt:lpstr>
      <vt:lpstr>SimSun</vt:lpstr>
      <vt:lpstr>Arial</vt:lpstr>
      <vt:lpstr>Arial-Rounded</vt:lpstr>
      <vt:lpstr>Calibri</vt:lpstr>
      <vt:lpstr>Calibri Light</vt:lpstr>
      <vt:lpstr>Century Gothic</vt:lpstr>
      <vt:lpstr>等线</vt:lpstr>
      <vt:lpstr>等线 Light</vt:lpstr>
      <vt:lpstr>HP001 4 hàng</vt:lpstr>
      <vt:lpstr>Wingdings</vt:lpstr>
      <vt:lpstr>字魂59号-创粗黑</vt:lpstr>
      <vt:lpstr>思源黑体 CN Medium</vt:lpstr>
      <vt:lpstr>1_Office 主题​​</vt:lpstr>
      <vt:lpstr>2_Office 主题​​</vt:lpstr>
      <vt:lpstr>4_Default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Mùa vàng</dc:creator>
  <cp:lastModifiedBy>Admin</cp:lastModifiedBy>
  <cp:revision>84</cp:revision>
  <dcterms:created xsi:type="dcterms:W3CDTF">2021-10-27T16:23:07Z</dcterms:created>
  <dcterms:modified xsi:type="dcterms:W3CDTF">2024-01-17T08:02:07Z</dcterms:modified>
</cp:coreProperties>
</file>