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4" r:id="rId2"/>
    <p:sldId id="256" r:id="rId3"/>
    <p:sldId id="257" r:id="rId4"/>
    <p:sldId id="258" r:id="rId5"/>
    <p:sldId id="301" r:id="rId6"/>
    <p:sldId id="260" r:id="rId7"/>
    <p:sldId id="262" r:id="rId8"/>
    <p:sldId id="263" r:id="rId9"/>
    <p:sldId id="302" r:id="rId10"/>
    <p:sldId id="303" r:id="rId11"/>
    <p:sldId id="304" r:id="rId12"/>
    <p:sldId id="305" r:id="rId13"/>
    <p:sldId id="306" r:id="rId14"/>
    <p:sldId id="307" r:id="rId15"/>
    <p:sldId id="270" r:id="rId16"/>
    <p:sldId id="271" r:id="rId17"/>
    <p:sldId id="308" r:id="rId18"/>
    <p:sldId id="309" r:id="rId19"/>
    <p:sldId id="274" r:id="rId20"/>
    <p:sldId id="310" r:id="rId21"/>
    <p:sldId id="276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</p:sldIdLst>
  <p:sldSz cx="12192000" cy="6858000"/>
  <p:notesSz cx="6858000" cy="9144000"/>
  <p:embeddedFontLst>
    <p:embeddedFont>
      <p:font typeface="Arial-Rounded" panose="020B0500000000000000" charset="0"/>
      <p:regular r:id="rId37"/>
    </p:embeddedFont>
    <p:embeddedFont>
      <p:font typeface="AvantGarde" panose="00000400000000000000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SVN-Anastasia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Azp2sKstJjGCVOnwhecJF/mfd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CFB345-7AE1-0635-5F56-02B4076202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83566-A4BD-594C-70CD-22419ADB5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4E64-8158-4DF5-9642-53B5B9EEDB3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3D679-33DD-52A1-6BEA-5B70AB5054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0A468-F993-9253-3500-4C676DAD6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7DE3-8FAF-41E3-B77F-AC6802FD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13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985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923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10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tự gõ thêm các từ khó đối với hs của mình</a:t>
            </a:r>
            <a:endParaRPr/>
          </a:p>
        </p:txBody>
      </p:sp>
      <p:sp>
        <p:nvSpPr>
          <p:cNvPr id="209" name="Google Shape;20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249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2032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82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163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TL gv gõ nhanh lên màn hình</a:t>
            </a:r>
            <a:endParaRPr/>
          </a:p>
        </p:txBody>
      </p:sp>
      <p:sp>
        <p:nvSpPr>
          <p:cNvPr id="295" name="Google Shape;29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chiếu và gõ đáp án lên màn hình trình chiếu</a:t>
            </a:r>
            <a:endParaRPr/>
          </a:p>
        </p:txBody>
      </p:sp>
      <p:sp>
        <p:nvSpPr>
          <p:cNvPr id="60" name="Google Shape;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chiếu và gõ đáp án lên màn hình trình chiếu</a:t>
            </a:r>
            <a:endParaRPr/>
          </a:p>
        </p:txBody>
      </p:sp>
      <p:sp>
        <p:nvSpPr>
          <p:cNvPr id="60" name="Google Shape;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62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50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21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9"/>
          <p:cNvGrpSpPr/>
          <p:nvPr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4" name="Google Shape;14;p39"/>
            <p:cNvSpPr/>
            <p:nvPr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9"/>
            <p:cNvSpPr/>
            <p:nvPr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9"/>
            <p:cNvSpPr/>
            <p:nvPr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9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800" y="0"/>
            <a:ext cx="1391200" cy="17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3">
            <a:alphaModFix/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3449" y="0"/>
            <a:ext cx="4639376" cy="8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FFE47-1551-CDCF-BE4C-D907A61A5B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29508" y="711596"/>
            <a:ext cx="8266892" cy="1804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8" y="411474"/>
            <a:ext cx="12070104" cy="603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0" y="6191251"/>
            <a:ext cx="12192000" cy="66675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2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2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8" descr="Logo, company nam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00820" y="0"/>
            <a:ext cx="791180" cy="1001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5"/>
            <a:ext cx="12176095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3" y="1277008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1" y="3936357"/>
            <a:ext cx="8550263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9" y="820062"/>
            <a:ext cx="1306896" cy="13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6203" y="4900333"/>
            <a:ext cx="6068822" cy="922008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39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39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-6" y="520859"/>
            <a:ext cx="986753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Nguyễn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khai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sinh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ngành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Việt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Nam. 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838336" y="11571"/>
            <a:ext cx="56866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Từ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cậu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bé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thuê</a:t>
            </a:r>
            <a:endParaRPr lang="en-US" sz="3600" b="1" dirty="0">
              <a:solidFill>
                <a:srgbClr val="C55A1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5" name="Google Shape;89;p5">
            <a:extLst>
              <a:ext uri="{FF2B5EF4-FFF2-40B4-BE49-F238E27FC236}">
                <a16:creationId xmlns:a16="http://schemas.microsoft.com/office/drawing/2014/main" id="{D4F4B102-30A9-80F6-87EB-3C221143C4C6}"/>
              </a:ext>
            </a:extLst>
          </p:cNvPr>
          <p:cNvSpPr txBox="1"/>
          <p:nvPr/>
        </p:nvSpPr>
        <p:spPr>
          <a:xfrm>
            <a:off x="9814560" y="3221390"/>
            <a:ext cx="22399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Nguyễn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Sơn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Hà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(1894 – 1980)</a:t>
            </a:r>
            <a:endParaRPr sz="1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E46FC-E0B0-788A-744F-D123C834E392}"/>
              </a:ext>
            </a:extLst>
          </p:cNvPr>
          <p:cNvGrpSpPr/>
          <p:nvPr/>
        </p:nvGrpSpPr>
        <p:grpSpPr>
          <a:xfrm>
            <a:off x="-6" y="3113093"/>
            <a:ext cx="12192006" cy="1708059"/>
            <a:chOff x="-6" y="3113093"/>
            <a:chExt cx="12192006" cy="1708059"/>
          </a:xfrm>
        </p:grpSpPr>
        <p:sp>
          <p:nvSpPr>
            <p:cNvPr id="106" name="Google Shape;106;p8"/>
            <p:cNvSpPr txBox="1"/>
            <p:nvPr/>
          </p:nvSpPr>
          <p:spPr>
            <a:xfrm>
              <a:off x="0" y="3113093"/>
              <a:ext cx="10220960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1946,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chống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bùng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nổ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xưởng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Nguyễn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Sơn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vẫn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6;p8">
              <a:extLst>
                <a:ext uri="{FF2B5EF4-FFF2-40B4-BE49-F238E27FC236}">
                  <a16:creationId xmlns:a16="http://schemas.microsoft.com/office/drawing/2014/main" id="{682F0134-B589-236D-6E97-9E44AEECAD2E}"/>
                </a:ext>
              </a:extLst>
            </p:cNvPr>
            <p:cNvSpPr txBox="1"/>
            <p:nvPr/>
          </p:nvSpPr>
          <p:spPr>
            <a:xfrm>
              <a:off x="-6" y="3928640"/>
              <a:ext cx="12192006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ngừng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Ở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nhựa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than,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in,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…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ích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đối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150187-15FF-D7AA-22D8-5A2EB366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3" t="7495" r="63697" b="71532"/>
          <a:stretch/>
        </p:blipFill>
        <p:spPr>
          <a:xfrm>
            <a:off x="9749125" y="450923"/>
            <a:ext cx="2305338" cy="2770467"/>
          </a:xfrm>
          <a:prstGeom prst="roundRect">
            <a:avLst/>
          </a:prstGeom>
        </p:spPr>
      </p:pic>
      <p:sp>
        <p:nvSpPr>
          <p:cNvPr id="2" name="Google Shape;107;p8">
            <a:extLst>
              <a:ext uri="{FF2B5EF4-FFF2-40B4-BE49-F238E27FC236}">
                <a16:creationId xmlns:a16="http://schemas.microsoft.com/office/drawing/2014/main" id="{B6A90696-0628-F041-29B6-41159B5A260B}"/>
              </a:ext>
            </a:extLst>
          </p:cNvPr>
          <p:cNvSpPr txBox="1"/>
          <p:nvPr/>
        </p:nvSpPr>
        <p:spPr>
          <a:xfrm>
            <a:off x="-6" y="1040999"/>
            <a:ext cx="986753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hoàn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cảnh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đình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khó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khăn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Nội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kiếm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sống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Lúc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thuê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cho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Pháp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ý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chí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tự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lập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mày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mò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cách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sản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xuất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mở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Hải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Phòng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giá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rẻ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ngoại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chất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lượng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tốt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mọi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ưa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chuộng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endParaRPr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6;p8">
            <a:extLst>
              <a:ext uri="{FF2B5EF4-FFF2-40B4-BE49-F238E27FC236}">
                <a16:creationId xmlns:a16="http://schemas.microsoft.com/office/drawing/2014/main" id="{36B9025E-5BFA-B3D6-F229-EF3610D54877}"/>
              </a:ext>
            </a:extLst>
          </p:cNvPr>
          <p:cNvSpPr txBox="1"/>
          <p:nvPr/>
        </p:nvSpPr>
        <p:spPr>
          <a:xfrm>
            <a:off x="-6" y="4841224"/>
            <a:ext cx="1219200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Nguyễn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cực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ở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 VŨ</a:t>
            </a:r>
            <a:endParaRPr sz="2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25;p9">
            <a:extLst>
              <a:ext uri="{FF2B5EF4-FFF2-40B4-BE49-F238E27FC236}">
                <a16:creationId xmlns:a16="http://schemas.microsoft.com/office/drawing/2014/main" id="{EC546065-2689-8460-67A9-8081AD3AE81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9" name="Google Shape;126;p9">
              <a:extLst>
                <a:ext uri="{FF2B5EF4-FFF2-40B4-BE49-F238E27FC236}">
                  <a16:creationId xmlns:a16="http://schemas.microsoft.com/office/drawing/2014/main" id="{D3336A19-837A-4FC7-E193-2C61118B20E0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grpSp>
          <p:nvGrpSpPr>
            <p:cNvPr id="10" name="Google Shape;127;p9">
              <a:extLst>
                <a:ext uri="{FF2B5EF4-FFF2-40B4-BE49-F238E27FC236}">
                  <a16:creationId xmlns:a16="http://schemas.microsoft.com/office/drawing/2014/main" id="{5A211648-B22A-1FAF-C48E-C7FF2D05DC36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128;p9">
                <a:extLst>
                  <a:ext uri="{FF2B5EF4-FFF2-40B4-BE49-F238E27FC236}">
                    <a16:creationId xmlns:a16="http://schemas.microsoft.com/office/drawing/2014/main" id="{8F9D7207-A015-DCC9-149A-C88951D4CB4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12" name="Google Shape;129;p9">
                <a:extLst>
                  <a:ext uri="{FF2B5EF4-FFF2-40B4-BE49-F238E27FC236}">
                    <a16:creationId xmlns:a16="http://schemas.microsoft.com/office/drawing/2014/main" id="{0F2A3ECF-8CD8-9731-ADA6-869A45318E8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</p:grpSp>
      <p:sp>
        <p:nvSpPr>
          <p:cNvPr id="13" name="Google Shape;130;p9">
            <a:extLst>
              <a:ext uri="{FF2B5EF4-FFF2-40B4-BE49-F238E27FC236}">
                <a16:creationId xmlns:a16="http://schemas.microsoft.com/office/drawing/2014/main" id="{D0D38154-28BA-48B6-E5F4-56C8C84CE380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6864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-6" y="520859"/>
            <a:ext cx="986753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Nguyễn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khai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sinh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ngành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Việt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Nam. 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838336" y="11571"/>
            <a:ext cx="56866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Từ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cậu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bé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thuê</a:t>
            </a:r>
            <a:endParaRPr lang="en-US" sz="3600" b="1" dirty="0">
              <a:solidFill>
                <a:srgbClr val="C55A1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5" name="Google Shape;89;p5">
            <a:extLst>
              <a:ext uri="{FF2B5EF4-FFF2-40B4-BE49-F238E27FC236}">
                <a16:creationId xmlns:a16="http://schemas.microsoft.com/office/drawing/2014/main" id="{D4F4B102-30A9-80F6-87EB-3C221143C4C6}"/>
              </a:ext>
            </a:extLst>
          </p:cNvPr>
          <p:cNvSpPr txBox="1"/>
          <p:nvPr/>
        </p:nvSpPr>
        <p:spPr>
          <a:xfrm>
            <a:off x="9814560" y="3221390"/>
            <a:ext cx="22399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Nguyễn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Sơn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Hà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(1894 – 1980)</a:t>
            </a:r>
            <a:endParaRPr sz="1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E46FC-E0B0-788A-744F-D123C834E392}"/>
              </a:ext>
            </a:extLst>
          </p:cNvPr>
          <p:cNvGrpSpPr/>
          <p:nvPr/>
        </p:nvGrpSpPr>
        <p:grpSpPr>
          <a:xfrm>
            <a:off x="-6" y="3113093"/>
            <a:ext cx="12192006" cy="1708059"/>
            <a:chOff x="-6" y="3113093"/>
            <a:chExt cx="12192006" cy="1708059"/>
          </a:xfrm>
        </p:grpSpPr>
        <p:sp>
          <p:nvSpPr>
            <p:cNvPr id="106" name="Google Shape;106;p8"/>
            <p:cNvSpPr txBox="1"/>
            <p:nvPr/>
          </p:nvSpPr>
          <p:spPr>
            <a:xfrm>
              <a:off x="0" y="3113093"/>
              <a:ext cx="10200640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1946,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chống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bùng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nổ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xưởng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Nguyễn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Sơn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vẫn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6;p8">
              <a:extLst>
                <a:ext uri="{FF2B5EF4-FFF2-40B4-BE49-F238E27FC236}">
                  <a16:creationId xmlns:a16="http://schemas.microsoft.com/office/drawing/2014/main" id="{682F0134-B589-236D-6E97-9E44AEECAD2E}"/>
                </a:ext>
              </a:extLst>
            </p:cNvPr>
            <p:cNvSpPr txBox="1"/>
            <p:nvPr/>
          </p:nvSpPr>
          <p:spPr>
            <a:xfrm>
              <a:off x="-6" y="3928640"/>
              <a:ext cx="12192006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ngừng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Ở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nhựa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than,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in,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…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ích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đối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150187-15FF-D7AA-22D8-5A2EB366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3" t="7495" r="63697" b="71532"/>
          <a:stretch/>
        </p:blipFill>
        <p:spPr>
          <a:xfrm>
            <a:off x="9749125" y="450923"/>
            <a:ext cx="2305338" cy="2770467"/>
          </a:xfrm>
          <a:prstGeom prst="roundRect">
            <a:avLst/>
          </a:prstGeom>
        </p:spPr>
      </p:pic>
      <p:sp>
        <p:nvSpPr>
          <p:cNvPr id="2" name="Google Shape;107;p8">
            <a:extLst>
              <a:ext uri="{FF2B5EF4-FFF2-40B4-BE49-F238E27FC236}">
                <a16:creationId xmlns:a16="http://schemas.microsoft.com/office/drawing/2014/main" id="{B6A90696-0628-F041-29B6-41159B5A260B}"/>
              </a:ext>
            </a:extLst>
          </p:cNvPr>
          <p:cNvSpPr txBox="1"/>
          <p:nvPr/>
        </p:nvSpPr>
        <p:spPr>
          <a:xfrm>
            <a:off x="-6" y="1040999"/>
            <a:ext cx="986753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hoàn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cảnh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đình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khăn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rời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Nội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kiếm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sống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Lúc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thuê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Pháp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ý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chí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tự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lập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mày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mò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cách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sản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xuất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mở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Hải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Phòng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giá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rẻ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ngoại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lượng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tốt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mọi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ưa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chuộng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endParaRPr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6;p8">
            <a:extLst>
              <a:ext uri="{FF2B5EF4-FFF2-40B4-BE49-F238E27FC236}">
                <a16:creationId xmlns:a16="http://schemas.microsoft.com/office/drawing/2014/main" id="{36B9025E-5BFA-B3D6-F229-EF3610D54877}"/>
              </a:ext>
            </a:extLst>
          </p:cNvPr>
          <p:cNvSpPr txBox="1"/>
          <p:nvPr/>
        </p:nvSpPr>
        <p:spPr>
          <a:xfrm>
            <a:off x="-6" y="4841224"/>
            <a:ext cx="1219200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Nguyễn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cực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ở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 VŨ</a:t>
            </a:r>
            <a:endParaRPr sz="2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25;p9">
            <a:extLst>
              <a:ext uri="{FF2B5EF4-FFF2-40B4-BE49-F238E27FC236}">
                <a16:creationId xmlns:a16="http://schemas.microsoft.com/office/drawing/2014/main" id="{EC546065-2689-8460-67A9-8081AD3AE81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9" name="Google Shape;126;p9">
              <a:extLst>
                <a:ext uri="{FF2B5EF4-FFF2-40B4-BE49-F238E27FC236}">
                  <a16:creationId xmlns:a16="http://schemas.microsoft.com/office/drawing/2014/main" id="{D3336A19-837A-4FC7-E193-2C61118B20E0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grpSp>
          <p:nvGrpSpPr>
            <p:cNvPr id="10" name="Google Shape;127;p9">
              <a:extLst>
                <a:ext uri="{FF2B5EF4-FFF2-40B4-BE49-F238E27FC236}">
                  <a16:creationId xmlns:a16="http://schemas.microsoft.com/office/drawing/2014/main" id="{5A211648-B22A-1FAF-C48E-C7FF2D05DC36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128;p9">
                <a:extLst>
                  <a:ext uri="{FF2B5EF4-FFF2-40B4-BE49-F238E27FC236}">
                    <a16:creationId xmlns:a16="http://schemas.microsoft.com/office/drawing/2014/main" id="{8F9D7207-A015-DCC9-149A-C88951D4CB4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12" name="Google Shape;129;p9">
                <a:extLst>
                  <a:ext uri="{FF2B5EF4-FFF2-40B4-BE49-F238E27FC236}">
                    <a16:creationId xmlns:a16="http://schemas.microsoft.com/office/drawing/2014/main" id="{0F2A3ECF-8CD8-9731-ADA6-869A45318E8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</p:grpSp>
      <p:sp>
        <p:nvSpPr>
          <p:cNvPr id="13" name="Google Shape;130;p9">
            <a:extLst>
              <a:ext uri="{FF2B5EF4-FFF2-40B4-BE49-F238E27FC236}">
                <a16:creationId xmlns:a16="http://schemas.microsoft.com/office/drawing/2014/main" id="{D0D38154-28BA-48B6-E5F4-56C8C84CE380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18559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-6" y="520859"/>
            <a:ext cx="986753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Nguyễn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khai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sinh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ngành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Việt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Nam. 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838336" y="11571"/>
            <a:ext cx="56866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Từ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cậu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bé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thuê</a:t>
            </a:r>
            <a:endParaRPr lang="en-US" sz="3600" b="1" dirty="0">
              <a:solidFill>
                <a:srgbClr val="C55A1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5" name="Google Shape;89;p5">
            <a:extLst>
              <a:ext uri="{FF2B5EF4-FFF2-40B4-BE49-F238E27FC236}">
                <a16:creationId xmlns:a16="http://schemas.microsoft.com/office/drawing/2014/main" id="{D4F4B102-30A9-80F6-87EB-3C221143C4C6}"/>
              </a:ext>
            </a:extLst>
          </p:cNvPr>
          <p:cNvSpPr txBox="1"/>
          <p:nvPr/>
        </p:nvSpPr>
        <p:spPr>
          <a:xfrm>
            <a:off x="9814560" y="3221390"/>
            <a:ext cx="22399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Nguyễn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Sơn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Hà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(1894 – 1980)</a:t>
            </a:r>
            <a:endParaRPr sz="1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E46FC-E0B0-788A-744F-D123C834E392}"/>
              </a:ext>
            </a:extLst>
          </p:cNvPr>
          <p:cNvGrpSpPr/>
          <p:nvPr/>
        </p:nvGrpSpPr>
        <p:grpSpPr>
          <a:xfrm>
            <a:off x="-6" y="3113093"/>
            <a:ext cx="12192006" cy="1708059"/>
            <a:chOff x="-6" y="3113093"/>
            <a:chExt cx="12192006" cy="1708059"/>
          </a:xfrm>
        </p:grpSpPr>
        <p:sp>
          <p:nvSpPr>
            <p:cNvPr id="106" name="Google Shape;106;p8"/>
            <p:cNvSpPr txBox="1"/>
            <p:nvPr/>
          </p:nvSpPr>
          <p:spPr>
            <a:xfrm>
              <a:off x="0" y="3113093"/>
              <a:ext cx="10200640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1946,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chống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bùng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nổ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xưởng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Nguyễn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Sơn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vẫn</a:t>
              </a:r>
              <a:endParaRPr sz="2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6;p8">
              <a:extLst>
                <a:ext uri="{FF2B5EF4-FFF2-40B4-BE49-F238E27FC236}">
                  <a16:creationId xmlns:a16="http://schemas.microsoft.com/office/drawing/2014/main" id="{682F0134-B589-236D-6E97-9E44AEECAD2E}"/>
                </a:ext>
              </a:extLst>
            </p:cNvPr>
            <p:cNvSpPr txBox="1"/>
            <p:nvPr/>
          </p:nvSpPr>
          <p:spPr>
            <a:xfrm>
              <a:off x="-6" y="3928640"/>
              <a:ext cx="12192006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ngừng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Ở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nhựa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than,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mực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in,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…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ích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đối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bấy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sz="2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150187-15FF-D7AA-22D8-5A2EB366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3" t="7495" r="63697" b="71532"/>
          <a:stretch/>
        </p:blipFill>
        <p:spPr>
          <a:xfrm>
            <a:off x="9749125" y="450923"/>
            <a:ext cx="2305338" cy="2770467"/>
          </a:xfrm>
          <a:prstGeom prst="roundRect">
            <a:avLst/>
          </a:prstGeom>
        </p:spPr>
      </p:pic>
      <p:sp>
        <p:nvSpPr>
          <p:cNvPr id="2" name="Google Shape;107;p8">
            <a:extLst>
              <a:ext uri="{FF2B5EF4-FFF2-40B4-BE49-F238E27FC236}">
                <a16:creationId xmlns:a16="http://schemas.microsoft.com/office/drawing/2014/main" id="{B6A90696-0628-F041-29B6-41159B5A260B}"/>
              </a:ext>
            </a:extLst>
          </p:cNvPr>
          <p:cNvSpPr txBox="1"/>
          <p:nvPr/>
        </p:nvSpPr>
        <p:spPr>
          <a:xfrm>
            <a:off x="-6" y="1040999"/>
            <a:ext cx="986753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hoàn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cảnh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đình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khăn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rời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Nội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kiếm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sống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Lúc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thuê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Pháp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ý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chí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tự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lập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mày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mò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cách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sản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xuất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mở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Hải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Phòng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giá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rẻ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ngoại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lượng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tốt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mọi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ưa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chuộng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endParaRPr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6;p8">
            <a:extLst>
              <a:ext uri="{FF2B5EF4-FFF2-40B4-BE49-F238E27FC236}">
                <a16:creationId xmlns:a16="http://schemas.microsoft.com/office/drawing/2014/main" id="{36B9025E-5BFA-B3D6-F229-EF3610D54877}"/>
              </a:ext>
            </a:extLst>
          </p:cNvPr>
          <p:cNvSpPr txBox="1"/>
          <p:nvPr/>
        </p:nvSpPr>
        <p:spPr>
          <a:xfrm>
            <a:off x="-6" y="4841224"/>
            <a:ext cx="1219200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Nguyễn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cực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ở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 VŨ</a:t>
            </a:r>
            <a:endParaRPr sz="2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25;p9">
            <a:extLst>
              <a:ext uri="{FF2B5EF4-FFF2-40B4-BE49-F238E27FC236}">
                <a16:creationId xmlns:a16="http://schemas.microsoft.com/office/drawing/2014/main" id="{EC546065-2689-8460-67A9-8081AD3AE81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9" name="Google Shape;126;p9">
              <a:extLst>
                <a:ext uri="{FF2B5EF4-FFF2-40B4-BE49-F238E27FC236}">
                  <a16:creationId xmlns:a16="http://schemas.microsoft.com/office/drawing/2014/main" id="{D3336A19-837A-4FC7-E193-2C61118B20E0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grpSp>
          <p:nvGrpSpPr>
            <p:cNvPr id="10" name="Google Shape;127;p9">
              <a:extLst>
                <a:ext uri="{FF2B5EF4-FFF2-40B4-BE49-F238E27FC236}">
                  <a16:creationId xmlns:a16="http://schemas.microsoft.com/office/drawing/2014/main" id="{5A211648-B22A-1FAF-C48E-C7FF2D05DC36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128;p9">
                <a:extLst>
                  <a:ext uri="{FF2B5EF4-FFF2-40B4-BE49-F238E27FC236}">
                    <a16:creationId xmlns:a16="http://schemas.microsoft.com/office/drawing/2014/main" id="{8F9D7207-A015-DCC9-149A-C88951D4CB4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12" name="Google Shape;129;p9">
                <a:extLst>
                  <a:ext uri="{FF2B5EF4-FFF2-40B4-BE49-F238E27FC236}">
                    <a16:creationId xmlns:a16="http://schemas.microsoft.com/office/drawing/2014/main" id="{0F2A3ECF-8CD8-9731-ADA6-869A45318E8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</p:grpSp>
      <p:sp>
        <p:nvSpPr>
          <p:cNvPr id="13" name="Google Shape;130;p9">
            <a:extLst>
              <a:ext uri="{FF2B5EF4-FFF2-40B4-BE49-F238E27FC236}">
                <a16:creationId xmlns:a16="http://schemas.microsoft.com/office/drawing/2014/main" id="{D0D38154-28BA-48B6-E5F4-56C8C84CE380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175763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-6" y="520859"/>
            <a:ext cx="986753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Nguyễn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khai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sinh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ngành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Việt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Nam. 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838336" y="11571"/>
            <a:ext cx="56866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Từ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cậu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bé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thuê</a:t>
            </a:r>
            <a:endParaRPr lang="en-US" sz="3600" b="1" dirty="0">
              <a:solidFill>
                <a:srgbClr val="C55A1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5" name="Google Shape;89;p5">
            <a:extLst>
              <a:ext uri="{FF2B5EF4-FFF2-40B4-BE49-F238E27FC236}">
                <a16:creationId xmlns:a16="http://schemas.microsoft.com/office/drawing/2014/main" id="{D4F4B102-30A9-80F6-87EB-3C221143C4C6}"/>
              </a:ext>
            </a:extLst>
          </p:cNvPr>
          <p:cNvSpPr txBox="1"/>
          <p:nvPr/>
        </p:nvSpPr>
        <p:spPr>
          <a:xfrm>
            <a:off x="9814560" y="3221390"/>
            <a:ext cx="22399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Nguyễn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Sơn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Hà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(1894 – 1980)</a:t>
            </a:r>
            <a:endParaRPr sz="1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E46FC-E0B0-788A-744F-D123C834E392}"/>
              </a:ext>
            </a:extLst>
          </p:cNvPr>
          <p:cNvGrpSpPr/>
          <p:nvPr/>
        </p:nvGrpSpPr>
        <p:grpSpPr>
          <a:xfrm>
            <a:off x="-6" y="3113093"/>
            <a:ext cx="12192006" cy="1708059"/>
            <a:chOff x="-6" y="3113093"/>
            <a:chExt cx="12192006" cy="1708059"/>
          </a:xfrm>
        </p:grpSpPr>
        <p:sp>
          <p:nvSpPr>
            <p:cNvPr id="106" name="Google Shape;106;p8"/>
            <p:cNvSpPr txBox="1"/>
            <p:nvPr/>
          </p:nvSpPr>
          <p:spPr>
            <a:xfrm>
              <a:off x="0" y="3113093"/>
              <a:ext cx="10424160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1946,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chống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bùng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nổ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xưởng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Nguyễn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Sơn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vẫn</a:t>
              </a:r>
              <a:endParaRPr sz="2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6;p8">
              <a:extLst>
                <a:ext uri="{FF2B5EF4-FFF2-40B4-BE49-F238E27FC236}">
                  <a16:creationId xmlns:a16="http://schemas.microsoft.com/office/drawing/2014/main" id="{682F0134-B589-236D-6E97-9E44AEECAD2E}"/>
                </a:ext>
              </a:extLst>
            </p:cNvPr>
            <p:cNvSpPr txBox="1"/>
            <p:nvPr/>
          </p:nvSpPr>
          <p:spPr>
            <a:xfrm>
              <a:off x="-6" y="3928640"/>
              <a:ext cx="12192006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ngừng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Ở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nhựa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than,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mực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in,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…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ích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đối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bấy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sz="2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150187-15FF-D7AA-22D8-5A2EB366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3" t="7495" r="63697" b="71532"/>
          <a:stretch/>
        </p:blipFill>
        <p:spPr>
          <a:xfrm>
            <a:off x="9749125" y="450923"/>
            <a:ext cx="2305338" cy="2770467"/>
          </a:xfrm>
          <a:prstGeom prst="roundRect">
            <a:avLst/>
          </a:prstGeom>
        </p:spPr>
      </p:pic>
      <p:sp>
        <p:nvSpPr>
          <p:cNvPr id="2" name="Google Shape;107;p8">
            <a:extLst>
              <a:ext uri="{FF2B5EF4-FFF2-40B4-BE49-F238E27FC236}">
                <a16:creationId xmlns:a16="http://schemas.microsoft.com/office/drawing/2014/main" id="{B6A90696-0628-F041-29B6-41159B5A260B}"/>
              </a:ext>
            </a:extLst>
          </p:cNvPr>
          <p:cNvSpPr txBox="1"/>
          <p:nvPr/>
        </p:nvSpPr>
        <p:spPr>
          <a:xfrm>
            <a:off x="-6" y="1040999"/>
            <a:ext cx="986753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hoàn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cảnh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đình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khăn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rời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Nội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kiếm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sống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Lúc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thuê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Pháp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ý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chí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tự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lập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mày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mò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cách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sản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xuất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mở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Hải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Phòng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giá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rẻ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ngoại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lượng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tốt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mọi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ưa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chuộng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endParaRPr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6;p8">
            <a:extLst>
              <a:ext uri="{FF2B5EF4-FFF2-40B4-BE49-F238E27FC236}">
                <a16:creationId xmlns:a16="http://schemas.microsoft.com/office/drawing/2014/main" id="{36B9025E-5BFA-B3D6-F229-EF3610D54877}"/>
              </a:ext>
            </a:extLst>
          </p:cNvPr>
          <p:cNvSpPr txBox="1"/>
          <p:nvPr/>
        </p:nvSpPr>
        <p:spPr>
          <a:xfrm>
            <a:off x="-6" y="4841224"/>
            <a:ext cx="1219200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cực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ở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 VŨ</a:t>
            </a:r>
            <a:endParaRPr sz="2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25;p9">
            <a:extLst>
              <a:ext uri="{FF2B5EF4-FFF2-40B4-BE49-F238E27FC236}">
                <a16:creationId xmlns:a16="http://schemas.microsoft.com/office/drawing/2014/main" id="{EC546065-2689-8460-67A9-8081AD3AE81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9" name="Google Shape;126;p9">
              <a:extLst>
                <a:ext uri="{FF2B5EF4-FFF2-40B4-BE49-F238E27FC236}">
                  <a16:creationId xmlns:a16="http://schemas.microsoft.com/office/drawing/2014/main" id="{D3336A19-837A-4FC7-E193-2C61118B20E0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grpSp>
          <p:nvGrpSpPr>
            <p:cNvPr id="10" name="Google Shape;127;p9">
              <a:extLst>
                <a:ext uri="{FF2B5EF4-FFF2-40B4-BE49-F238E27FC236}">
                  <a16:creationId xmlns:a16="http://schemas.microsoft.com/office/drawing/2014/main" id="{5A211648-B22A-1FAF-C48E-C7FF2D05DC36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128;p9">
                <a:extLst>
                  <a:ext uri="{FF2B5EF4-FFF2-40B4-BE49-F238E27FC236}">
                    <a16:creationId xmlns:a16="http://schemas.microsoft.com/office/drawing/2014/main" id="{8F9D7207-A015-DCC9-149A-C88951D4CB4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12" name="Google Shape;129;p9">
                <a:extLst>
                  <a:ext uri="{FF2B5EF4-FFF2-40B4-BE49-F238E27FC236}">
                    <a16:creationId xmlns:a16="http://schemas.microsoft.com/office/drawing/2014/main" id="{0F2A3ECF-8CD8-9731-ADA6-869A45318E8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</p:grpSp>
      <p:sp>
        <p:nvSpPr>
          <p:cNvPr id="13" name="Google Shape;130;p9">
            <a:extLst>
              <a:ext uri="{FF2B5EF4-FFF2-40B4-BE49-F238E27FC236}">
                <a16:creationId xmlns:a16="http://schemas.microsoft.com/office/drawing/2014/main" id="{D0D38154-28BA-48B6-E5F4-56C8C84CE380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87717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-6" y="520859"/>
            <a:ext cx="986753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Nguyễn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khai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sinh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ngành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Việt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Nam. 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838336" y="11571"/>
            <a:ext cx="56866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Từ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cậu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bé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thuê</a:t>
            </a:r>
            <a:endParaRPr lang="en-US" sz="3600" b="1" dirty="0">
              <a:solidFill>
                <a:srgbClr val="C55A1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5" name="Google Shape;89;p5">
            <a:extLst>
              <a:ext uri="{FF2B5EF4-FFF2-40B4-BE49-F238E27FC236}">
                <a16:creationId xmlns:a16="http://schemas.microsoft.com/office/drawing/2014/main" id="{D4F4B102-30A9-80F6-87EB-3C221143C4C6}"/>
              </a:ext>
            </a:extLst>
          </p:cNvPr>
          <p:cNvSpPr txBox="1"/>
          <p:nvPr/>
        </p:nvSpPr>
        <p:spPr>
          <a:xfrm>
            <a:off x="9814560" y="3221390"/>
            <a:ext cx="22399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Nguyễn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Sơn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Hà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(1894 – 1980)</a:t>
            </a:r>
            <a:endParaRPr sz="1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E46FC-E0B0-788A-744F-D123C834E392}"/>
              </a:ext>
            </a:extLst>
          </p:cNvPr>
          <p:cNvGrpSpPr/>
          <p:nvPr/>
        </p:nvGrpSpPr>
        <p:grpSpPr>
          <a:xfrm>
            <a:off x="-6" y="3113093"/>
            <a:ext cx="12192006" cy="1708059"/>
            <a:chOff x="-6" y="3113093"/>
            <a:chExt cx="12192006" cy="1708059"/>
          </a:xfrm>
        </p:grpSpPr>
        <p:sp>
          <p:nvSpPr>
            <p:cNvPr id="106" name="Google Shape;106;p8"/>
            <p:cNvSpPr txBox="1"/>
            <p:nvPr/>
          </p:nvSpPr>
          <p:spPr>
            <a:xfrm>
              <a:off x="0" y="3113093"/>
              <a:ext cx="10414000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1946,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chống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bùng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nổ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xưởng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Nguyễn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Sơn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vẫn</a:t>
              </a:r>
              <a:endParaRPr sz="2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6;p8">
              <a:extLst>
                <a:ext uri="{FF2B5EF4-FFF2-40B4-BE49-F238E27FC236}">
                  <a16:creationId xmlns:a16="http://schemas.microsoft.com/office/drawing/2014/main" id="{682F0134-B589-236D-6E97-9E44AEECAD2E}"/>
                </a:ext>
              </a:extLst>
            </p:cNvPr>
            <p:cNvSpPr txBox="1"/>
            <p:nvPr/>
          </p:nvSpPr>
          <p:spPr>
            <a:xfrm>
              <a:off x="-6" y="3928640"/>
              <a:ext cx="12192006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ngừng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Ở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nhựa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than,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mực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in,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…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ích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đối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bấy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sz="2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150187-15FF-D7AA-22D8-5A2EB366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3" t="7495" r="63697" b="71532"/>
          <a:stretch/>
        </p:blipFill>
        <p:spPr>
          <a:xfrm>
            <a:off x="9749125" y="450923"/>
            <a:ext cx="2305338" cy="2770467"/>
          </a:xfrm>
          <a:prstGeom prst="roundRect">
            <a:avLst/>
          </a:prstGeom>
        </p:spPr>
      </p:pic>
      <p:sp>
        <p:nvSpPr>
          <p:cNvPr id="2" name="Google Shape;107;p8">
            <a:extLst>
              <a:ext uri="{FF2B5EF4-FFF2-40B4-BE49-F238E27FC236}">
                <a16:creationId xmlns:a16="http://schemas.microsoft.com/office/drawing/2014/main" id="{B6A90696-0628-F041-29B6-41159B5A260B}"/>
              </a:ext>
            </a:extLst>
          </p:cNvPr>
          <p:cNvSpPr txBox="1"/>
          <p:nvPr/>
        </p:nvSpPr>
        <p:spPr>
          <a:xfrm>
            <a:off x="-6" y="1040999"/>
            <a:ext cx="986753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hoàn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cảnh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đình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khăn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rời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Nội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kiếm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sống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Lúc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thuê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Pháp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ý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chí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tự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lập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mày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mò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cách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sản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xuất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mở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Hải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Phòng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giá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rẻ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ngoại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lượng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tốt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mọi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ưa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chuộng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endParaRPr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6;p8">
            <a:extLst>
              <a:ext uri="{FF2B5EF4-FFF2-40B4-BE49-F238E27FC236}">
                <a16:creationId xmlns:a16="http://schemas.microsoft.com/office/drawing/2014/main" id="{36B9025E-5BFA-B3D6-F229-EF3610D54877}"/>
              </a:ext>
            </a:extLst>
          </p:cNvPr>
          <p:cNvSpPr txBox="1"/>
          <p:nvPr/>
        </p:nvSpPr>
        <p:spPr>
          <a:xfrm>
            <a:off x="-6" y="4841224"/>
            <a:ext cx="1219200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cực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ở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 VŨ</a:t>
            </a:r>
            <a:endParaRPr sz="2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oogle Shape;200;p14">
            <a:extLst>
              <a:ext uri="{FF2B5EF4-FFF2-40B4-BE49-F238E27FC236}">
                <a16:creationId xmlns:a16="http://schemas.microsoft.com/office/drawing/2014/main" id="{2F0C951F-EAE0-5E83-1583-4F53EA871186}"/>
              </a:ext>
            </a:extLst>
          </p:cNvPr>
          <p:cNvGrpSpPr/>
          <p:nvPr/>
        </p:nvGrpSpPr>
        <p:grpSpPr>
          <a:xfrm>
            <a:off x="264469" y="6100967"/>
            <a:ext cx="3291530" cy="713772"/>
            <a:chOff x="508724" y="6144228"/>
            <a:chExt cx="3291530" cy="713772"/>
          </a:xfrm>
        </p:grpSpPr>
        <p:sp>
          <p:nvSpPr>
            <p:cNvPr id="21" name="Google Shape;201;p14">
              <a:extLst>
                <a:ext uri="{FF2B5EF4-FFF2-40B4-BE49-F238E27FC236}">
                  <a16:creationId xmlns:a16="http://schemas.microsoft.com/office/drawing/2014/main" id="{0D8424DA-FC4A-66D4-DDA0-7160CA29BE25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grpSp>
          <p:nvGrpSpPr>
            <p:cNvPr id="22" name="Google Shape;202;p14">
              <a:extLst>
                <a:ext uri="{FF2B5EF4-FFF2-40B4-BE49-F238E27FC236}">
                  <a16:creationId xmlns:a16="http://schemas.microsoft.com/office/drawing/2014/main" id="{831536CD-C9F6-8F55-7EE2-8BEB3B9EF735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23" name="Google Shape;203;p14">
                <a:extLst>
                  <a:ext uri="{FF2B5EF4-FFF2-40B4-BE49-F238E27FC236}">
                    <a16:creationId xmlns:a16="http://schemas.microsoft.com/office/drawing/2014/main" id="{9293E2E6-14BF-B896-DCB2-8F22A5DF5EA8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4" name="Google Shape;204;p14">
                <a:extLst>
                  <a:ext uri="{FF2B5EF4-FFF2-40B4-BE49-F238E27FC236}">
                    <a16:creationId xmlns:a16="http://schemas.microsoft.com/office/drawing/2014/main" id="{4E5A8FEF-BDA6-433B-1C97-C63EE2E7536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Calibri"/>
                  </a:rPr>
                  <a:t>3</a:t>
                </a:r>
                <a:endParaRPr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5" name="Google Shape;205;p14">
            <a:extLst>
              <a:ext uri="{FF2B5EF4-FFF2-40B4-BE49-F238E27FC236}">
                <a16:creationId xmlns:a16="http://schemas.microsoft.com/office/drawing/2014/main" id="{C4CBA5D0-0ED7-3FE9-BFCE-CF7012F52472}"/>
              </a:ext>
            </a:extLst>
          </p:cNvPr>
          <p:cNvSpPr txBox="1"/>
          <p:nvPr/>
        </p:nvSpPr>
        <p:spPr>
          <a:xfrm>
            <a:off x="962507" y="6196671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Nối tiếp đoạn</a:t>
            </a:r>
            <a:endParaRPr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TỪ KHÓ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4035492" y="1536194"/>
            <a:ext cx="460361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Làng</a:t>
            </a:r>
            <a:endParaRPr lang="en-US" sz="4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Sản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xuất</a:t>
            </a:r>
            <a:endParaRPr lang="en-US" sz="4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Sơn</a:t>
            </a:r>
            <a:endParaRPr lang="en-US" sz="4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Giá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rẻ</a:t>
            </a:r>
            <a:endParaRPr sz="4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3048498" y="461410"/>
            <a:ext cx="634950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LUYỆN ĐỌC CÂU DÀI</a:t>
            </a:r>
            <a:endParaRPr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137160" y="1672992"/>
            <a:ext cx="1191768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mày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mò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sơn,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rộng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hãng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sơn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Tắc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Kè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Hải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Phòng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//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3322818" y="623970"/>
            <a:ext cx="633934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LUYỆN ĐỌC CÂU DÀI</a:t>
            </a:r>
            <a:endParaRPr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137160" y="1672992"/>
            <a:ext cx="1191768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mày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sơn,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rộng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hãng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sơn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Tắc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Kè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Hải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Phòng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//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2171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-6" y="520859"/>
            <a:ext cx="986753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Nguyễn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khai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sinh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ngành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Việt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Nam. </a:t>
            </a:r>
            <a:endParaRPr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838336" y="11571"/>
            <a:ext cx="56866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Từ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cậu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bé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thuê</a:t>
            </a:r>
            <a:endParaRPr lang="en-US" sz="3600" b="1" dirty="0">
              <a:solidFill>
                <a:srgbClr val="C55A1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5" name="Google Shape;89;p5">
            <a:extLst>
              <a:ext uri="{FF2B5EF4-FFF2-40B4-BE49-F238E27FC236}">
                <a16:creationId xmlns:a16="http://schemas.microsoft.com/office/drawing/2014/main" id="{D4F4B102-30A9-80F6-87EB-3C221143C4C6}"/>
              </a:ext>
            </a:extLst>
          </p:cNvPr>
          <p:cNvSpPr txBox="1"/>
          <p:nvPr/>
        </p:nvSpPr>
        <p:spPr>
          <a:xfrm>
            <a:off x="9814560" y="3221390"/>
            <a:ext cx="22399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Nguyễn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Sơn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Hà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(1894 – 1980)</a:t>
            </a:r>
            <a:endParaRPr sz="1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E46FC-E0B0-788A-744F-D123C834E392}"/>
              </a:ext>
            </a:extLst>
          </p:cNvPr>
          <p:cNvGrpSpPr/>
          <p:nvPr/>
        </p:nvGrpSpPr>
        <p:grpSpPr>
          <a:xfrm>
            <a:off x="-6" y="3113093"/>
            <a:ext cx="12192006" cy="1708059"/>
            <a:chOff x="-6" y="3113093"/>
            <a:chExt cx="12192006" cy="1708059"/>
          </a:xfrm>
        </p:grpSpPr>
        <p:sp>
          <p:nvSpPr>
            <p:cNvPr id="106" name="Google Shape;106;p8"/>
            <p:cNvSpPr txBox="1"/>
            <p:nvPr/>
          </p:nvSpPr>
          <p:spPr>
            <a:xfrm>
              <a:off x="0" y="3113093"/>
              <a:ext cx="10200640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1946,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chống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bùng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nổ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xưởng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Nguyễn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Sơn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vẫn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6;p8">
              <a:extLst>
                <a:ext uri="{FF2B5EF4-FFF2-40B4-BE49-F238E27FC236}">
                  <a16:creationId xmlns:a16="http://schemas.microsoft.com/office/drawing/2014/main" id="{682F0134-B589-236D-6E97-9E44AEECAD2E}"/>
                </a:ext>
              </a:extLst>
            </p:cNvPr>
            <p:cNvSpPr txBox="1"/>
            <p:nvPr/>
          </p:nvSpPr>
          <p:spPr>
            <a:xfrm>
              <a:off x="-6" y="3928640"/>
              <a:ext cx="12192006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ngừng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Ở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nhựa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than,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in,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…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ích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đối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150187-15FF-D7AA-22D8-5A2EB366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3" t="7495" r="63697" b="71532"/>
          <a:stretch/>
        </p:blipFill>
        <p:spPr>
          <a:xfrm>
            <a:off x="9749125" y="450923"/>
            <a:ext cx="2305338" cy="2770467"/>
          </a:xfrm>
          <a:prstGeom prst="roundRect">
            <a:avLst/>
          </a:prstGeom>
        </p:spPr>
      </p:pic>
      <p:sp>
        <p:nvSpPr>
          <p:cNvPr id="2" name="Google Shape;107;p8">
            <a:extLst>
              <a:ext uri="{FF2B5EF4-FFF2-40B4-BE49-F238E27FC236}">
                <a16:creationId xmlns:a16="http://schemas.microsoft.com/office/drawing/2014/main" id="{B6A90696-0628-F041-29B6-41159B5A260B}"/>
              </a:ext>
            </a:extLst>
          </p:cNvPr>
          <p:cNvSpPr txBox="1"/>
          <p:nvPr/>
        </p:nvSpPr>
        <p:spPr>
          <a:xfrm>
            <a:off x="-6" y="1040999"/>
            <a:ext cx="986753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hoàn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cảnh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đình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khó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khăn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Nội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kiếm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sống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Lúc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thuê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cho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Pháp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ý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chí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tự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lập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mày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mò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cách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sản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xuất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mở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Hải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Phòng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giá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rẻ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ngoại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chất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lượng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tốt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mọi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ưa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chuộng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endParaRPr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6;p8">
            <a:extLst>
              <a:ext uri="{FF2B5EF4-FFF2-40B4-BE49-F238E27FC236}">
                <a16:creationId xmlns:a16="http://schemas.microsoft.com/office/drawing/2014/main" id="{36B9025E-5BFA-B3D6-F229-EF3610D54877}"/>
              </a:ext>
            </a:extLst>
          </p:cNvPr>
          <p:cNvSpPr txBox="1"/>
          <p:nvPr/>
        </p:nvSpPr>
        <p:spPr>
          <a:xfrm>
            <a:off x="-6" y="4841224"/>
            <a:ext cx="1219200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Nguyễn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cực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ở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 VŨ</a:t>
            </a:r>
            <a:endParaRPr sz="2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234;p18">
            <a:extLst>
              <a:ext uri="{FF2B5EF4-FFF2-40B4-BE49-F238E27FC236}">
                <a16:creationId xmlns:a16="http://schemas.microsoft.com/office/drawing/2014/main" id="{15B02490-2317-307D-3B9C-9834AB16FBC1}"/>
              </a:ext>
            </a:extLst>
          </p:cNvPr>
          <p:cNvGrpSpPr/>
          <p:nvPr/>
        </p:nvGrpSpPr>
        <p:grpSpPr>
          <a:xfrm>
            <a:off x="339357" y="6131437"/>
            <a:ext cx="3291530" cy="713772"/>
            <a:chOff x="508724" y="6144228"/>
            <a:chExt cx="3291530" cy="713772"/>
          </a:xfrm>
        </p:grpSpPr>
        <p:sp>
          <p:nvSpPr>
            <p:cNvPr id="9" name="Google Shape;235;p18">
              <a:extLst>
                <a:ext uri="{FF2B5EF4-FFF2-40B4-BE49-F238E27FC236}">
                  <a16:creationId xmlns:a16="http://schemas.microsoft.com/office/drawing/2014/main" id="{017CED1D-C7F1-4D3B-B417-28965EA14B07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grpSp>
          <p:nvGrpSpPr>
            <p:cNvPr id="10" name="Google Shape;236;p18">
              <a:extLst>
                <a:ext uri="{FF2B5EF4-FFF2-40B4-BE49-F238E27FC236}">
                  <a16:creationId xmlns:a16="http://schemas.microsoft.com/office/drawing/2014/main" id="{65EA1644-E905-9159-0F95-9C5DAC750026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237;p18">
                <a:extLst>
                  <a:ext uri="{FF2B5EF4-FFF2-40B4-BE49-F238E27FC236}">
                    <a16:creationId xmlns:a16="http://schemas.microsoft.com/office/drawing/2014/main" id="{B1B838B4-AA40-28E5-56B2-8B2E6B6705F2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12" name="Google Shape;238;p18">
                <a:extLst>
                  <a:ext uri="{FF2B5EF4-FFF2-40B4-BE49-F238E27FC236}">
                    <a16:creationId xmlns:a16="http://schemas.microsoft.com/office/drawing/2014/main" id="{27FCEDC1-32DF-699B-6AC8-68C76A762270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Calibri"/>
                  </a:rPr>
                  <a:t>4</a:t>
                </a:r>
                <a:endParaRPr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Google Shape;239;p18">
            <a:extLst>
              <a:ext uri="{FF2B5EF4-FFF2-40B4-BE49-F238E27FC236}">
                <a16:creationId xmlns:a16="http://schemas.microsoft.com/office/drawing/2014/main" id="{FF8BF235-FD2D-43A4-B192-5461B75DD963}"/>
              </a:ext>
            </a:extLst>
          </p:cNvPr>
          <p:cNvSpPr txBox="1"/>
          <p:nvPr/>
        </p:nvSpPr>
        <p:spPr>
          <a:xfrm>
            <a:off x="1006764" y="6229215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Nối tiếp đoạn</a:t>
            </a:r>
            <a:endParaRPr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Google Shape;240;p18">
            <a:extLst>
              <a:ext uri="{FF2B5EF4-FFF2-40B4-BE49-F238E27FC236}">
                <a16:creationId xmlns:a16="http://schemas.microsoft.com/office/drawing/2014/main" id="{4D17052A-47C2-FEDF-5F43-7C798B665C2C}"/>
              </a:ext>
            </a:extLst>
          </p:cNvPr>
          <p:cNvCxnSpPr>
            <a:cxnSpLocks/>
          </p:cNvCxnSpPr>
          <p:nvPr/>
        </p:nvCxnSpPr>
        <p:spPr>
          <a:xfrm>
            <a:off x="3362550" y="2230317"/>
            <a:ext cx="104952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240;p18">
            <a:extLst>
              <a:ext uri="{FF2B5EF4-FFF2-40B4-BE49-F238E27FC236}">
                <a16:creationId xmlns:a16="http://schemas.microsoft.com/office/drawing/2014/main" id="{0C7F2908-EDEC-D64C-6041-C903C8846D8E}"/>
              </a:ext>
            </a:extLst>
          </p:cNvPr>
          <p:cNvCxnSpPr>
            <a:cxnSpLocks/>
          </p:cNvCxnSpPr>
          <p:nvPr/>
        </p:nvCxnSpPr>
        <p:spPr>
          <a:xfrm>
            <a:off x="8914556" y="2238424"/>
            <a:ext cx="76284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240;p18">
            <a:extLst>
              <a:ext uri="{FF2B5EF4-FFF2-40B4-BE49-F238E27FC236}">
                <a16:creationId xmlns:a16="http://schemas.microsoft.com/office/drawing/2014/main" id="{8F633B48-7F61-3368-F7E0-CBC0AEF99C94}"/>
              </a:ext>
            </a:extLst>
          </p:cNvPr>
          <p:cNvCxnSpPr>
            <a:cxnSpLocks/>
          </p:cNvCxnSpPr>
          <p:nvPr/>
        </p:nvCxnSpPr>
        <p:spPr>
          <a:xfrm>
            <a:off x="7132494" y="2661195"/>
            <a:ext cx="139691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240;p18">
            <a:extLst>
              <a:ext uri="{FF2B5EF4-FFF2-40B4-BE49-F238E27FC236}">
                <a16:creationId xmlns:a16="http://schemas.microsoft.com/office/drawing/2014/main" id="{73ABB333-92DF-CD87-8572-9C515380FC93}"/>
              </a:ext>
            </a:extLst>
          </p:cNvPr>
          <p:cNvCxnSpPr>
            <a:cxnSpLocks/>
          </p:cNvCxnSpPr>
          <p:nvPr/>
        </p:nvCxnSpPr>
        <p:spPr>
          <a:xfrm>
            <a:off x="683722" y="4763277"/>
            <a:ext cx="104952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240;p18">
            <a:extLst>
              <a:ext uri="{FF2B5EF4-FFF2-40B4-BE49-F238E27FC236}">
                <a16:creationId xmlns:a16="http://schemas.microsoft.com/office/drawing/2014/main" id="{CD4CB189-6D13-1EB2-116D-5C8F542F5720}"/>
              </a:ext>
            </a:extLst>
          </p:cNvPr>
          <p:cNvCxnSpPr>
            <a:cxnSpLocks/>
          </p:cNvCxnSpPr>
          <p:nvPr/>
        </p:nvCxnSpPr>
        <p:spPr>
          <a:xfrm>
            <a:off x="6082973" y="4763277"/>
            <a:ext cx="104952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0;p18">
            <a:extLst>
              <a:ext uri="{FF2B5EF4-FFF2-40B4-BE49-F238E27FC236}">
                <a16:creationId xmlns:a16="http://schemas.microsoft.com/office/drawing/2014/main" id="{FD926760-C517-CD78-A5FD-5906F7DF9628}"/>
              </a:ext>
            </a:extLst>
          </p:cNvPr>
          <p:cNvCxnSpPr>
            <a:cxnSpLocks/>
          </p:cNvCxnSpPr>
          <p:nvPr/>
        </p:nvCxnSpPr>
        <p:spPr>
          <a:xfrm>
            <a:off x="114762" y="2661195"/>
            <a:ext cx="137245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7543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/>
          <p:nvPr/>
        </p:nvSpPr>
        <p:spPr>
          <a:xfrm>
            <a:off x="0" y="871457"/>
            <a:ext cx="12192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Mày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mò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: </a:t>
            </a:r>
            <a:endParaRPr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Kiên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nhẫn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tòi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bản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chưa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176436" y="1949890"/>
            <a:ext cx="117652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sơn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Kè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:</a:t>
            </a:r>
            <a:endParaRPr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loại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nấm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dung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chế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thuốc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chống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vi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trùng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bệnh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Giải nghĩa từ</a:t>
            </a:r>
            <a:endParaRPr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3230880" y="3028363"/>
            <a:ext cx="87108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: </a:t>
            </a:r>
            <a:endParaRPr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BF9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800" b="1" dirty="0">
                <a:solidFill>
                  <a:srgbClr val="BF9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BF9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nảy</a:t>
            </a:r>
            <a:r>
              <a:rPr lang="en-US" sz="2800" b="1" dirty="0">
                <a:solidFill>
                  <a:srgbClr val="BF9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BF9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2800" b="1" dirty="0">
                <a:solidFill>
                  <a:srgbClr val="BF9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dirty="0" err="1">
                <a:solidFill>
                  <a:srgbClr val="BF9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800" b="1" dirty="0">
                <a:solidFill>
                  <a:srgbClr val="BF9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BF9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ra.</a:t>
            </a:r>
            <a:endParaRPr sz="2800" b="1" dirty="0">
              <a:solidFill>
                <a:srgbClr val="BF9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250;p19">
            <a:extLst>
              <a:ext uri="{FF2B5EF4-FFF2-40B4-BE49-F238E27FC236}">
                <a16:creationId xmlns:a16="http://schemas.microsoft.com/office/drawing/2014/main" id="{7AB7353B-92BE-2C93-F5C6-DFB746B61641}"/>
              </a:ext>
            </a:extLst>
          </p:cNvPr>
          <p:cNvSpPr/>
          <p:nvPr/>
        </p:nvSpPr>
        <p:spPr>
          <a:xfrm>
            <a:off x="3249341" y="4106836"/>
            <a:ext cx="87108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: </a:t>
            </a:r>
            <a:endParaRPr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Bỏ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rất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sức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.</a:t>
            </a:r>
            <a:endParaRPr sz="2800" b="1" dirty="0">
              <a:solidFill>
                <a:srgbClr val="7030A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Google Shape;250;p19">
            <a:extLst>
              <a:ext uri="{FF2B5EF4-FFF2-40B4-BE49-F238E27FC236}">
                <a16:creationId xmlns:a16="http://schemas.microsoft.com/office/drawing/2014/main" id="{20BDC162-DEDE-1628-D58E-206AF2080D62}"/>
              </a:ext>
            </a:extLst>
          </p:cNvPr>
          <p:cNvSpPr/>
          <p:nvPr/>
        </p:nvSpPr>
        <p:spPr>
          <a:xfrm>
            <a:off x="3267802" y="5185309"/>
            <a:ext cx="87108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Nghiên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cứu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: </a:t>
            </a:r>
            <a:endParaRPr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tòi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suy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nghĩ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quyết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.</a:t>
            </a:r>
            <a:endParaRPr sz="2800" b="1" dirty="0">
              <a:solidFill>
                <a:srgbClr val="00B0F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4B8A374-7AE0-C0E8-2BC2-C92063D6D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17" t="55527" r="26090" b="22363"/>
          <a:stretch/>
        </p:blipFill>
        <p:spPr>
          <a:xfrm>
            <a:off x="231823" y="3028363"/>
            <a:ext cx="4214227" cy="2984127"/>
          </a:xfrm>
          <a:prstGeom prst="round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5D9FB89-C1A7-BFBD-FD07-46C520A1E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088"/>
          <a:stretch/>
        </p:blipFill>
        <p:spPr>
          <a:xfrm>
            <a:off x="3271294" y="3012114"/>
            <a:ext cx="8920706" cy="188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3530586" y="2811865"/>
            <a:ext cx="82602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44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4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thuê</a:t>
            </a:r>
            <a:endParaRPr sz="4400" b="1" i="0" u="none" strike="noStrike" cap="none" dirty="0">
              <a:solidFill>
                <a:schemeClr val="dk1"/>
              </a:solidFill>
              <a:latin typeface="SVN-Anastasia" panose="020B0606040200020203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7" name="Google Shape;47;p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720" y="3898539"/>
            <a:ext cx="2491071" cy="27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A cartoon of a chil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022" y="3898539"/>
            <a:ext cx="2698892" cy="246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117" y="4533084"/>
            <a:ext cx="2274938" cy="21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5034"/>
            <a:ext cx="1411642" cy="293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EE2BDA-4D08-0B0E-5D8B-57B585561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45156" y="2297947"/>
            <a:ext cx="2962913" cy="25666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-6" y="520859"/>
            <a:ext cx="986753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Nguyễn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khai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sinh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ngành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Việt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Nam. </a:t>
            </a:r>
            <a:endParaRPr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838336" y="11571"/>
            <a:ext cx="56866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Từ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cậu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bé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thuê</a:t>
            </a:r>
            <a:endParaRPr lang="en-US" sz="3600" b="1" dirty="0">
              <a:solidFill>
                <a:srgbClr val="C55A1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5" name="Google Shape;89;p5">
            <a:extLst>
              <a:ext uri="{FF2B5EF4-FFF2-40B4-BE49-F238E27FC236}">
                <a16:creationId xmlns:a16="http://schemas.microsoft.com/office/drawing/2014/main" id="{D4F4B102-30A9-80F6-87EB-3C221143C4C6}"/>
              </a:ext>
            </a:extLst>
          </p:cNvPr>
          <p:cNvSpPr txBox="1"/>
          <p:nvPr/>
        </p:nvSpPr>
        <p:spPr>
          <a:xfrm>
            <a:off x="9814560" y="3221390"/>
            <a:ext cx="22399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Nguyễn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Sơn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Hà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(1894 – 1980)</a:t>
            </a:r>
            <a:endParaRPr sz="1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E46FC-E0B0-788A-744F-D123C834E392}"/>
              </a:ext>
            </a:extLst>
          </p:cNvPr>
          <p:cNvGrpSpPr/>
          <p:nvPr/>
        </p:nvGrpSpPr>
        <p:grpSpPr>
          <a:xfrm>
            <a:off x="-6" y="3113093"/>
            <a:ext cx="12192006" cy="1708059"/>
            <a:chOff x="-6" y="3113093"/>
            <a:chExt cx="12192006" cy="1708059"/>
          </a:xfrm>
        </p:grpSpPr>
        <p:sp>
          <p:nvSpPr>
            <p:cNvPr id="106" name="Google Shape;106;p8"/>
            <p:cNvSpPr txBox="1"/>
            <p:nvPr/>
          </p:nvSpPr>
          <p:spPr>
            <a:xfrm>
              <a:off x="0" y="3113093"/>
              <a:ext cx="10363200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1946,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chống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bùng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nổ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xưởng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Nguyễn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Sơn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vẫn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6;p8">
              <a:extLst>
                <a:ext uri="{FF2B5EF4-FFF2-40B4-BE49-F238E27FC236}">
                  <a16:creationId xmlns:a16="http://schemas.microsoft.com/office/drawing/2014/main" id="{682F0134-B589-236D-6E97-9E44AEECAD2E}"/>
                </a:ext>
              </a:extLst>
            </p:cNvPr>
            <p:cNvSpPr txBox="1"/>
            <p:nvPr/>
          </p:nvSpPr>
          <p:spPr>
            <a:xfrm>
              <a:off x="-6" y="3928640"/>
              <a:ext cx="12192006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ngừng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Ở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nhựa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than,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in,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…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ích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đối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150187-15FF-D7AA-22D8-5A2EB366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3" t="7495" r="63697" b="71532"/>
          <a:stretch/>
        </p:blipFill>
        <p:spPr>
          <a:xfrm>
            <a:off x="9749125" y="450923"/>
            <a:ext cx="2305338" cy="2770467"/>
          </a:xfrm>
          <a:prstGeom prst="roundRect">
            <a:avLst/>
          </a:prstGeom>
        </p:spPr>
      </p:pic>
      <p:sp>
        <p:nvSpPr>
          <p:cNvPr id="2" name="Google Shape;107;p8">
            <a:extLst>
              <a:ext uri="{FF2B5EF4-FFF2-40B4-BE49-F238E27FC236}">
                <a16:creationId xmlns:a16="http://schemas.microsoft.com/office/drawing/2014/main" id="{B6A90696-0628-F041-29B6-41159B5A260B}"/>
              </a:ext>
            </a:extLst>
          </p:cNvPr>
          <p:cNvSpPr txBox="1"/>
          <p:nvPr/>
        </p:nvSpPr>
        <p:spPr>
          <a:xfrm>
            <a:off x="-6" y="1040999"/>
            <a:ext cx="986753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hoàn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cảnh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đình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khó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khăn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Nội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kiếm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sống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Lúc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thuê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cho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Pháp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ý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chí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tự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lập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mò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cách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sản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xuất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mở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ở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Hải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Phòng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giá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rẻ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ngoại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chất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lượng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tốt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mọi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ưa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chuộng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endParaRPr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6;p8">
            <a:extLst>
              <a:ext uri="{FF2B5EF4-FFF2-40B4-BE49-F238E27FC236}">
                <a16:creationId xmlns:a16="http://schemas.microsoft.com/office/drawing/2014/main" id="{36B9025E-5BFA-B3D6-F229-EF3610D54877}"/>
              </a:ext>
            </a:extLst>
          </p:cNvPr>
          <p:cNvSpPr txBox="1"/>
          <p:nvPr/>
        </p:nvSpPr>
        <p:spPr>
          <a:xfrm>
            <a:off x="-6" y="4841224"/>
            <a:ext cx="1219200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Nguyễn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cực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ở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 VŨ</a:t>
            </a:r>
            <a:endParaRPr sz="2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oogle Shape;261;p20">
            <a:extLst>
              <a:ext uri="{FF2B5EF4-FFF2-40B4-BE49-F238E27FC236}">
                <a16:creationId xmlns:a16="http://schemas.microsoft.com/office/drawing/2014/main" id="{A6C36474-F036-B36D-761F-81E7AFDB6B39}"/>
              </a:ext>
            </a:extLst>
          </p:cNvPr>
          <p:cNvGrpSpPr/>
          <p:nvPr/>
        </p:nvGrpSpPr>
        <p:grpSpPr>
          <a:xfrm>
            <a:off x="11489" y="6123849"/>
            <a:ext cx="3872997" cy="713772"/>
            <a:chOff x="508724" y="6144228"/>
            <a:chExt cx="3872997" cy="713772"/>
          </a:xfrm>
        </p:grpSpPr>
        <p:sp>
          <p:nvSpPr>
            <p:cNvPr id="15" name="Google Shape;262;p20">
              <a:extLst>
                <a:ext uri="{FF2B5EF4-FFF2-40B4-BE49-F238E27FC236}">
                  <a16:creationId xmlns:a16="http://schemas.microsoft.com/office/drawing/2014/main" id="{2FEC1E13-4CE3-AB37-93CC-FF65BE273204}"/>
                </a:ext>
              </a:extLst>
            </p:cNvPr>
            <p:cNvSpPr/>
            <p:nvPr/>
          </p:nvSpPr>
          <p:spPr>
            <a:xfrm>
              <a:off x="548471" y="6177626"/>
              <a:ext cx="383325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grpSp>
          <p:nvGrpSpPr>
            <p:cNvPr id="21" name="Google Shape;263;p20">
              <a:extLst>
                <a:ext uri="{FF2B5EF4-FFF2-40B4-BE49-F238E27FC236}">
                  <a16:creationId xmlns:a16="http://schemas.microsoft.com/office/drawing/2014/main" id="{F894A5DE-56A9-0F0C-6039-BE4841A23230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22" name="Google Shape;264;p20">
                <a:extLst>
                  <a:ext uri="{FF2B5EF4-FFF2-40B4-BE49-F238E27FC236}">
                    <a16:creationId xmlns:a16="http://schemas.microsoft.com/office/drawing/2014/main" id="{1A097F64-EFB7-2791-9EF4-59BA68DE1ABD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3" name="Google Shape;265;p20">
                <a:extLst>
                  <a:ext uri="{FF2B5EF4-FFF2-40B4-BE49-F238E27FC236}">
                    <a16:creationId xmlns:a16="http://schemas.microsoft.com/office/drawing/2014/main" id="{66E89D0F-9186-52C5-8DAB-E27DF27AD37B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Calibri"/>
                  </a:rPr>
                  <a:t>5</a:t>
                </a:r>
                <a:endParaRPr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Google Shape;266;p20">
            <a:extLst>
              <a:ext uri="{FF2B5EF4-FFF2-40B4-BE49-F238E27FC236}">
                <a16:creationId xmlns:a16="http://schemas.microsoft.com/office/drawing/2014/main" id="{D9930618-F715-C816-179A-78F35F3CAB2E}"/>
              </a:ext>
            </a:extLst>
          </p:cNvPr>
          <p:cNvSpPr txBox="1"/>
          <p:nvPr/>
        </p:nvSpPr>
        <p:spPr>
          <a:xfrm>
            <a:off x="709527" y="6219553"/>
            <a:ext cx="34289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Luyện đọc nhóm</a:t>
            </a:r>
            <a:endParaRPr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7779" y="828476"/>
            <a:ext cx="5716441" cy="520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-6" y="520859"/>
            <a:ext cx="986753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Nguyễn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khai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sinh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ngành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Việt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Nam. </a:t>
            </a:r>
            <a:endParaRPr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838336" y="11571"/>
            <a:ext cx="56866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Từ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cậu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bé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thuê</a:t>
            </a:r>
            <a:endParaRPr lang="en-US" sz="3600" b="1" dirty="0">
              <a:solidFill>
                <a:srgbClr val="C55A1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5" name="Google Shape;89;p5">
            <a:extLst>
              <a:ext uri="{FF2B5EF4-FFF2-40B4-BE49-F238E27FC236}">
                <a16:creationId xmlns:a16="http://schemas.microsoft.com/office/drawing/2014/main" id="{D4F4B102-30A9-80F6-87EB-3C221143C4C6}"/>
              </a:ext>
            </a:extLst>
          </p:cNvPr>
          <p:cNvSpPr txBox="1"/>
          <p:nvPr/>
        </p:nvSpPr>
        <p:spPr>
          <a:xfrm>
            <a:off x="9814560" y="3221390"/>
            <a:ext cx="22399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Nguyễn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Sơn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Hà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(1894 – 1980)</a:t>
            </a:r>
            <a:endParaRPr sz="1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E46FC-E0B0-788A-744F-D123C834E392}"/>
              </a:ext>
            </a:extLst>
          </p:cNvPr>
          <p:cNvGrpSpPr/>
          <p:nvPr/>
        </p:nvGrpSpPr>
        <p:grpSpPr>
          <a:xfrm>
            <a:off x="-6" y="3113093"/>
            <a:ext cx="12192006" cy="1708059"/>
            <a:chOff x="-6" y="3113093"/>
            <a:chExt cx="12192006" cy="1708059"/>
          </a:xfrm>
        </p:grpSpPr>
        <p:sp>
          <p:nvSpPr>
            <p:cNvPr id="106" name="Google Shape;106;p8"/>
            <p:cNvSpPr txBox="1"/>
            <p:nvPr/>
          </p:nvSpPr>
          <p:spPr>
            <a:xfrm>
              <a:off x="0" y="3113093"/>
              <a:ext cx="10434320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1946,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chống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bùng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nổ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xưởng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Nguyễn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Sơn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vẫn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6;p8">
              <a:extLst>
                <a:ext uri="{FF2B5EF4-FFF2-40B4-BE49-F238E27FC236}">
                  <a16:creationId xmlns:a16="http://schemas.microsoft.com/office/drawing/2014/main" id="{682F0134-B589-236D-6E97-9E44AEECAD2E}"/>
                </a:ext>
              </a:extLst>
            </p:cNvPr>
            <p:cNvSpPr txBox="1"/>
            <p:nvPr/>
          </p:nvSpPr>
          <p:spPr>
            <a:xfrm>
              <a:off x="-6" y="3928640"/>
              <a:ext cx="12192006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ngừng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Ở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nhựa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than,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in,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…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ích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đối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150187-15FF-D7AA-22D8-5A2EB366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3" t="7495" r="63697" b="71532"/>
          <a:stretch/>
        </p:blipFill>
        <p:spPr>
          <a:xfrm>
            <a:off x="9749125" y="450923"/>
            <a:ext cx="2305338" cy="2770467"/>
          </a:xfrm>
          <a:prstGeom prst="roundRect">
            <a:avLst/>
          </a:prstGeom>
        </p:spPr>
      </p:pic>
      <p:sp>
        <p:nvSpPr>
          <p:cNvPr id="2" name="Google Shape;107;p8">
            <a:extLst>
              <a:ext uri="{FF2B5EF4-FFF2-40B4-BE49-F238E27FC236}">
                <a16:creationId xmlns:a16="http://schemas.microsoft.com/office/drawing/2014/main" id="{B6A90696-0628-F041-29B6-41159B5A260B}"/>
              </a:ext>
            </a:extLst>
          </p:cNvPr>
          <p:cNvSpPr txBox="1"/>
          <p:nvPr/>
        </p:nvSpPr>
        <p:spPr>
          <a:xfrm>
            <a:off x="-6" y="1040999"/>
            <a:ext cx="986753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hoàn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cảnh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đình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khó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khăn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Nội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kiếm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sống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Lúc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thuê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cho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Pháp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ý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chí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tự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lập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mò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cách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sản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xuất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mở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ở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Hải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Phòng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//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giá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rẻ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ngoại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chất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lượng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tốt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mọi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ưa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chuộng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endParaRPr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6;p8">
            <a:extLst>
              <a:ext uri="{FF2B5EF4-FFF2-40B4-BE49-F238E27FC236}">
                <a16:creationId xmlns:a16="http://schemas.microsoft.com/office/drawing/2014/main" id="{36B9025E-5BFA-B3D6-F229-EF3610D54877}"/>
              </a:ext>
            </a:extLst>
          </p:cNvPr>
          <p:cNvSpPr txBox="1"/>
          <p:nvPr/>
        </p:nvSpPr>
        <p:spPr>
          <a:xfrm>
            <a:off x="-6" y="4841224"/>
            <a:ext cx="1219200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Nguyễn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cực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ở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 VŨ</a:t>
            </a:r>
            <a:endParaRPr sz="2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281;p22">
            <a:extLst>
              <a:ext uri="{FF2B5EF4-FFF2-40B4-BE49-F238E27FC236}">
                <a16:creationId xmlns:a16="http://schemas.microsoft.com/office/drawing/2014/main" id="{C65DA2B4-08CA-F228-B23F-5EF393F5C1E4}"/>
              </a:ext>
            </a:extLst>
          </p:cNvPr>
          <p:cNvGrpSpPr/>
          <p:nvPr/>
        </p:nvGrpSpPr>
        <p:grpSpPr>
          <a:xfrm>
            <a:off x="60434" y="6132023"/>
            <a:ext cx="3304230" cy="713772"/>
            <a:chOff x="508724" y="6144228"/>
            <a:chExt cx="3304230" cy="713772"/>
          </a:xfrm>
        </p:grpSpPr>
        <p:sp>
          <p:nvSpPr>
            <p:cNvPr id="9" name="Google Shape;282;p22">
              <a:extLst>
                <a:ext uri="{FF2B5EF4-FFF2-40B4-BE49-F238E27FC236}">
                  <a16:creationId xmlns:a16="http://schemas.microsoft.com/office/drawing/2014/main" id="{0E148418-4F0B-ED92-712D-4EB09F5ABCFC}"/>
                </a:ext>
              </a:extLst>
            </p:cNvPr>
            <p:cNvSpPr/>
            <p:nvPr/>
          </p:nvSpPr>
          <p:spPr>
            <a:xfrm>
              <a:off x="548471" y="6177626"/>
              <a:ext cx="32644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grpSp>
          <p:nvGrpSpPr>
            <p:cNvPr id="10" name="Google Shape;283;p22">
              <a:extLst>
                <a:ext uri="{FF2B5EF4-FFF2-40B4-BE49-F238E27FC236}">
                  <a16:creationId xmlns:a16="http://schemas.microsoft.com/office/drawing/2014/main" id="{4CD413CA-B0D8-671B-71C5-7A0702558BC9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284;p22">
                <a:extLst>
                  <a:ext uri="{FF2B5EF4-FFF2-40B4-BE49-F238E27FC236}">
                    <a16:creationId xmlns:a16="http://schemas.microsoft.com/office/drawing/2014/main" id="{F5261B6C-A567-3928-9530-BF99B8F791EF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12" name="Google Shape;285;p22">
                <a:extLst>
                  <a:ext uri="{FF2B5EF4-FFF2-40B4-BE49-F238E27FC236}">
                    <a16:creationId xmlns:a16="http://schemas.microsoft.com/office/drawing/2014/main" id="{D78F90C9-C9FD-E955-EB1F-8C4B191C5BFB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Calibri"/>
                  </a:rPr>
                  <a:t>6</a:t>
                </a:r>
                <a:endParaRPr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Google Shape;286;p22">
            <a:extLst>
              <a:ext uri="{FF2B5EF4-FFF2-40B4-BE49-F238E27FC236}">
                <a16:creationId xmlns:a16="http://schemas.microsoft.com/office/drawing/2014/main" id="{8ACAF9A4-6023-3173-99B0-D47CB71778FE}"/>
              </a:ext>
            </a:extLst>
          </p:cNvPr>
          <p:cNvSpPr txBox="1"/>
          <p:nvPr/>
        </p:nvSpPr>
        <p:spPr>
          <a:xfrm>
            <a:off x="758473" y="6227727"/>
            <a:ext cx="26823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Đọc toàn bài</a:t>
            </a:r>
            <a:endParaRPr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362" y="1259357"/>
            <a:ext cx="6323276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C482A3-D240-6E68-7D12-8A6A3B0987ED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0" y="0"/>
            <a:chExt cx="3352807" cy="1182626"/>
          </a:xfrm>
        </p:grpSpPr>
        <p:pic>
          <p:nvPicPr>
            <p:cNvPr id="298" name="Google Shape;29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24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607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p24"/>
          <p:cNvSpPr txBox="1"/>
          <p:nvPr/>
        </p:nvSpPr>
        <p:spPr>
          <a:xfrm>
            <a:off x="1215085" y="903272"/>
            <a:ext cx="1033644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1.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 Nguyễn Sơn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ra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ngành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Nam?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331607" y="2768049"/>
            <a:ext cx="11541079" cy="13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 Nguyễn Sơn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ra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ngành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sơn ở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Nam,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ra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sơn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đầu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tiên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Nam.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9" name="Google Shape;299;p24"/>
          <p:cNvSpPr txBox="1"/>
          <p:nvPr/>
        </p:nvSpPr>
        <p:spPr>
          <a:xfrm>
            <a:off x="1351011" y="380052"/>
            <a:ext cx="19029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Đọc hiểu</a:t>
            </a:r>
            <a:endParaRPr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5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08" name="Google Shape;30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25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Đọc hiểu</a:t>
              </a:r>
              <a:endParaRPr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310" name="Google Shape;310;p25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25"/>
          <p:cNvSpPr txBox="1"/>
          <p:nvPr/>
        </p:nvSpPr>
        <p:spPr>
          <a:xfrm>
            <a:off x="647701" y="1255800"/>
            <a:ext cx="112975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2.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sao sơn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Kè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ưa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chuộng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791881" y="2828856"/>
            <a:ext cx="1103085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sơn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Tắc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Kẻ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rẻ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hơn sơn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ngoại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chất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tốt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6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18" name="Google Shape;31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6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Đọc hiểu</a:t>
              </a:r>
              <a:endParaRPr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320" name="Google Shape;320;p26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/>
          <p:nvPr/>
        </p:nvSpPr>
        <p:spPr>
          <a:xfrm>
            <a:off x="439661" y="1046071"/>
            <a:ext cx="113126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3.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 Nguyễn Sơn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khắc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phục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khăn,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tạo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ra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phẩm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phục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vụ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kháng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chiến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439661" y="3034846"/>
            <a:ext cx="1131267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ra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vải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nhựa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điện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than,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mực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in,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vải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mưa,...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phẩm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hữu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ích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chiến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7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28" name="Google Shape;328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27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  <a:sym typeface="Arial"/>
                </a:rPr>
                <a:t>Đọc hiểu</a:t>
              </a:r>
              <a:endParaRPr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330" name="Google Shape;330;p27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27"/>
          <p:cNvSpPr txBox="1"/>
          <p:nvPr/>
        </p:nvSpPr>
        <p:spPr>
          <a:xfrm>
            <a:off x="439661" y="1046071"/>
            <a:ext cx="113126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4.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 em,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tên ông Nguyễn Sơn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đặt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cho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332" name="Google Shape;332;p27"/>
          <p:cNvSpPr/>
          <p:nvPr/>
        </p:nvSpPr>
        <p:spPr>
          <a:xfrm>
            <a:off x="657375" y="2857275"/>
            <a:ext cx="1131267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đánh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cao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đối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ông. 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lòng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ơn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đối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ông.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...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8"/>
          <p:cNvGrpSpPr/>
          <p:nvPr/>
        </p:nvGrpSpPr>
        <p:grpSpPr>
          <a:xfrm>
            <a:off x="1922798" y="1287624"/>
            <a:ext cx="9894954" cy="4559179"/>
            <a:chOff x="6418599" y="4636134"/>
            <a:chExt cx="8773438" cy="4563537"/>
          </a:xfrm>
        </p:grpSpPr>
        <p:pic>
          <p:nvPicPr>
            <p:cNvPr id="338" name="Google Shape;338;p28" descr="Frame Border Transparent PNG Gold Image​ | Gallery Yopriceville -  High-Quality Images and Transparent… | Clip art frames borders, Frame  border design, Frame clipar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523549" y="2531184"/>
              <a:ext cx="4563537" cy="8773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8"/>
            <p:cNvSpPr/>
            <p:nvPr/>
          </p:nvSpPr>
          <p:spPr>
            <a:xfrm>
              <a:off x="7139620" y="5297649"/>
              <a:ext cx="7228766" cy="2680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đọc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ca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ngợi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tấm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gương lao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sáng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tạo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lòng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yêu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nước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ông Nguyễn Sơn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Hà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.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Từ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một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cậu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bé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làm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thuê, ông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đã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mày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mò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tìm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cách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sơn,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rồi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lập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ra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hãng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sơn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Tắc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Kè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trở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thành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người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khai sinh ra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ngành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sơn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Việt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Nam. Do không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ngừng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sáng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tạo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, ông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đã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nhiều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đóng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góp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cho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đất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2800" b="1" i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nước</a:t>
              </a:r>
              <a:r>
                <a:rPr lang="vi-VN" sz="2800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  <a:endParaRPr sz="28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  <a:sym typeface="Questrial"/>
              </a:endParaRPr>
            </a:p>
          </p:txBody>
        </p:sp>
      </p:grpSp>
      <p:pic>
        <p:nvPicPr>
          <p:cNvPr id="340" name="Google Shape;340;p28" descr="Ảnh có chứa người máy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8833" y="2942103"/>
            <a:ext cx="3383314" cy="36839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8"/>
          <p:cNvGrpSpPr/>
          <p:nvPr/>
        </p:nvGrpSpPr>
        <p:grpSpPr>
          <a:xfrm>
            <a:off x="3870911" y="456668"/>
            <a:ext cx="4450178" cy="832518"/>
            <a:chOff x="4659099" y="302297"/>
            <a:chExt cx="3300838" cy="1334247"/>
          </a:xfrm>
        </p:grpSpPr>
        <p:sp>
          <p:nvSpPr>
            <p:cNvPr id="342" name="Google Shape;342;p28"/>
            <p:cNvSpPr/>
            <p:nvPr/>
          </p:nvSpPr>
          <p:spPr>
            <a:xfrm>
              <a:off x="4659099" y="304800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BF9000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>
                <a:latin typeface="+mj-lt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659099" y="302297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 dirty="0">
                <a:solidFill>
                  <a:schemeClr val="accent2">
                    <a:lumMod val="75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769" y="1259357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529" y="1261684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/>
          <p:nvPr/>
        </p:nvSpPr>
        <p:spPr>
          <a:xfrm>
            <a:off x="305083" y="483222"/>
            <a:ext cx="1158183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1)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Tìm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từ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ngữ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chỉ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địa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điểm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trong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các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sau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54;p30">
            <a:extLst>
              <a:ext uri="{FF2B5EF4-FFF2-40B4-BE49-F238E27FC236}">
                <a16:creationId xmlns:a16="http://schemas.microsoft.com/office/drawing/2014/main" id="{7F76B78E-8CA7-EBF1-5188-0C18FE4F7BC9}"/>
              </a:ext>
            </a:extLst>
          </p:cNvPr>
          <p:cNvSpPr txBox="1"/>
          <p:nvPr/>
        </p:nvSpPr>
        <p:spPr>
          <a:xfrm>
            <a:off x="1143283" y="1344956"/>
            <a:ext cx="10743634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a)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đã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mày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mò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tìm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cách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sản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xuất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sơn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rồi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mở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hang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sơn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Tắc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Kè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ở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Hải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Phòng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354;p30">
            <a:extLst>
              <a:ext uri="{FF2B5EF4-FFF2-40B4-BE49-F238E27FC236}">
                <a16:creationId xmlns:a16="http://schemas.microsoft.com/office/drawing/2014/main" id="{990E330E-3AB3-BE11-8D6A-2E4F0E88E7BF}"/>
              </a:ext>
            </a:extLst>
          </p:cNvPr>
          <p:cNvSpPr txBox="1"/>
          <p:nvPr/>
        </p:nvSpPr>
        <p:spPr>
          <a:xfrm>
            <a:off x="1143283" y="2676883"/>
            <a:ext cx="10743634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b) 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Ở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Việt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Bắc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sản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xuất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vải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nhựa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cách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điện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giấy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than,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mực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in,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vải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mưa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, ...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354;p30">
            <a:extLst>
              <a:ext uri="{FF2B5EF4-FFF2-40B4-BE49-F238E27FC236}">
                <a16:creationId xmlns:a16="http://schemas.microsoft.com/office/drawing/2014/main" id="{113D072B-3EAC-A3F8-E9D5-B27FB78E2249}"/>
              </a:ext>
            </a:extLst>
          </p:cNvPr>
          <p:cNvSpPr txBox="1"/>
          <p:nvPr/>
        </p:nvSpPr>
        <p:spPr>
          <a:xfrm>
            <a:off x="1143283" y="4008810"/>
            <a:ext cx="10743634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c)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nay, ở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Hải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Phòng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có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đường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phố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mang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tên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64536B-7CD8-82A3-6653-D105C7CB573B}"/>
              </a:ext>
            </a:extLst>
          </p:cNvPr>
          <p:cNvCxnSpPr>
            <a:cxnSpLocks/>
          </p:cNvCxnSpPr>
          <p:nvPr/>
        </p:nvCxnSpPr>
        <p:spPr>
          <a:xfrm>
            <a:off x="3462321" y="2496068"/>
            <a:ext cx="2633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114C6B-894A-1E2B-8B3C-40BD5D900C5F}"/>
              </a:ext>
            </a:extLst>
          </p:cNvPr>
          <p:cNvCxnSpPr>
            <a:cxnSpLocks/>
          </p:cNvCxnSpPr>
          <p:nvPr/>
        </p:nvCxnSpPr>
        <p:spPr>
          <a:xfrm>
            <a:off x="1638871" y="3288731"/>
            <a:ext cx="24462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9AD8D1-0EF9-D704-5514-FB12CBAB61A6}"/>
              </a:ext>
            </a:extLst>
          </p:cNvPr>
          <p:cNvCxnSpPr>
            <a:cxnSpLocks/>
          </p:cNvCxnSpPr>
          <p:nvPr/>
        </p:nvCxnSpPr>
        <p:spPr>
          <a:xfrm>
            <a:off x="3700065" y="4598010"/>
            <a:ext cx="26244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8D6DFAF-2F12-2613-6371-EB5D649C55D6}"/>
              </a:ext>
            </a:extLst>
          </p:cNvPr>
          <p:cNvSpPr txBox="1"/>
          <p:nvPr/>
        </p:nvSpPr>
        <p:spPr>
          <a:xfrm>
            <a:off x="305083" y="5300061"/>
            <a:ext cx="11581833" cy="1328023"/>
          </a:xfrm>
          <a:prstGeom prst="round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/>
        </p:nvSpPr>
        <p:spPr>
          <a:xfrm>
            <a:off x="305082" y="483222"/>
            <a:ext cx="1158183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2)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Dựa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theo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nội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dung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các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a, b ở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bài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tập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trên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viết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tiếp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vào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vở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có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sử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dụng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dấu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hai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chấm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để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báo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hiệu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bộ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phận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liệt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kê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:</a:t>
            </a:r>
            <a:endParaRPr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3" name="Google Shape;373;p31"/>
          <p:cNvSpPr txBox="1"/>
          <p:nvPr/>
        </p:nvSpPr>
        <p:spPr>
          <a:xfrm>
            <a:off x="305082" y="2413183"/>
            <a:ext cx="1203234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mà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chưa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ai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...</a:t>
            </a:r>
            <a:endParaRPr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4" name="Google Shape;374;p31"/>
          <p:cNvSpPr txBox="1"/>
          <p:nvPr/>
        </p:nvSpPr>
        <p:spPr>
          <a:xfrm>
            <a:off x="305082" y="3666035"/>
            <a:ext cx="1203234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b)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vẫn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tiếp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tục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nghiên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cứu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tạo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ra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nhiều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sản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phục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vụ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kháng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chiến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...</a:t>
            </a:r>
            <a:endParaRPr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263" y="2320625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4" descr="Ảnh có chứa chong chóng, đồ họa véc-tơ, vật thể ngoài trời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4" y="0"/>
            <a:ext cx="121414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 descr="Ảnh có chứa văn bản, vật chứa, lo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6414" y="3153325"/>
            <a:ext cx="5668166" cy="24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1;p27">
            <a:extLst>
              <a:ext uri="{FF2B5EF4-FFF2-40B4-BE49-F238E27FC236}">
                <a16:creationId xmlns:a16="http://schemas.microsoft.com/office/drawing/2014/main" id="{86A62AB5-8B5C-A7EB-DC45-45F60F9674F1}"/>
              </a:ext>
            </a:extLst>
          </p:cNvPr>
          <p:cNvSpPr txBox="1"/>
          <p:nvPr/>
        </p:nvSpPr>
        <p:spPr>
          <a:xfrm>
            <a:off x="335684" y="767647"/>
            <a:ext cx="113126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?.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sĩ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Đặng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Văn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Ngữ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đóng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góp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cho hai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cuộc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kháng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chiến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chống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dân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Pháp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quốc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Mỹ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" name="Google Shape;332;p27">
            <a:extLst>
              <a:ext uri="{FF2B5EF4-FFF2-40B4-BE49-F238E27FC236}">
                <a16:creationId xmlns:a16="http://schemas.microsoft.com/office/drawing/2014/main" id="{4CDB9AC0-DA56-EFDE-3C0D-3B1445F108EF}"/>
              </a:ext>
            </a:extLst>
          </p:cNvPr>
          <p:cNvSpPr/>
          <p:nvPr/>
        </p:nvSpPr>
        <p:spPr>
          <a:xfrm>
            <a:off x="553398" y="2578851"/>
            <a:ext cx="1131267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cuộc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chiến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chống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dân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Pháp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ông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chế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ra “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lọc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pê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-ni-xi-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lin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chữa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cho thương binh.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cuộc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chiến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chống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quốc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Mỹ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ông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chiến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chế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ra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thuốc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chống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sốt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rét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chữa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bệnh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cho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chiến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sĩ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bào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1;p27">
            <a:extLst>
              <a:ext uri="{FF2B5EF4-FFF2-40B4-BE49-F238E27FC236}">
                <a16:creationId xmlns:a16="http://schemas.microsoft.com/office/drawing/2014/main" id="{86A62AB5-8B5C-A7EB-DC45-45F60F9674F1}"/>
              </a:ext>
            </a:extLst>
          </p:cNvPr>
          <p:cNvSpPr txBox="1"/>
          <p:nvPr/>
        </p:nvSpPr>
        <p:spPr>
          <a:xfrm>
            <a:off x="439661" y="647013"/>
            <a:ext cx="113126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?.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”.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" name="Google Shape;332;p27">
            <a:extLst>
              <a:ext uri="{FF2B5EF4-FFF2-40B4-BE49-F238E27FC236}">
                <a16:creationId xmlns:a16="http://schemas.microsoft.com/office/drawing/2014/main" id="{4CDB9AC0-DA56-EFDE-3C0D-3B1445F108EF}"/>
              </a:ext>
            </a:extLst>
          </p:cNvPr>
          <p:cNvSpPr/>
          <p:nvPr/>
        </p:nvSpPr>
        <p:spPr>
          <a:xfrm>
            <a:off x="439661" y="2701286"/>
            <a:ext cx="113126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Ca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ngợi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tấm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gương yêu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tinh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lòng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dũng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bác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sĩ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Đặng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Văn </a:t>
            </a:r>
            <a:r>
              <a:rPr lang="vi-VN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Ngữ</a:t>
            </a:r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53100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3821574" y="0"/>
            <a:ext cx="724266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Từ</a:t>
            </a:r>
            <a:r>
              <a:rPr lang="en-US" sz="44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cậu</a:t>
            </a:r>
            <a:r>
              <a:rPr lang="en-US" sz="44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bé</a:t>
            </a:r>
            <a:r>
              <a:rPr lang="en-US" sz="44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làm</a:t>
            </a:r>
            <a:r>
              <a:rPr lang="en-US" sz="44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thuê</a:t>
            </a:r>
            <a:endParaRPr sz="44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BAC2D91-1724-A0E8-790C-DF9AE6E45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4" t="7704" r="63042" b="67407"/>
          <a:stretch/>
        </p:blipFill>
        <p:spPr>
          <a:xfrm>
            <a:off x="656027" y="769441"/>
            <a:ext cx="3728720" cy="5134631"/>
          </a:xfrm>
          <a:prstGeom prst="roundRect">
            <a:avLst>
              <a:gd name="adj" fmla="val 8470"/>
            </a:avLst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6D9DB96-6EB4-E496-C67F-24E627E5E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40" t="54519" r="24140" b="15703"/>
          <a:stretch/>
        </p:blipFill>
        <p:spPr>
          <a:xfrm>
            <a:off x="4947920" y="769441"/>
            <a:ext cx="6939280" cy="60643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2606E1-7838-3638-60A1-33D51079305E}"/>
              </a:ext>
            </a:extLst>
          </p:cNvPr>
          <p:cNvSpPr/>
          <p:nvPr/>
        </p:nvSpPr>
        <p:spPr>
          <a:xfrm>
            <a:off x="6370320" y="5981440"/>
            <a:ext cx="4693920" cy="8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E503C9-BCE5-BF9C-36C2-D070A74CEBCC}"/>
              </a:ext>
            </a:extLst>
          </p:cNvPr>
          <p:cNvSpPr/>
          <p:nvPr/>
        </p:nvSpPr>
        <p:spPr>
          <a:xfrm>
            <a:off x="965200" y="5089260"/>
            <a:ext cx="3251200" cy="8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267" y="1421403"/>
            <a:ext cx="5486453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-6" y="520859"/>
            <a:ext cx="986753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Nguyễn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là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khai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sinh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ngành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Việt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Nam. </a:t>
            </a:r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838336" y="11571"/>
            <a:ext cx="56866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Từ</a:t>
            </a:r>
            <a:r>
              <a:rPr lang="en-US" sz="36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cậu</a:t>
            </a:r>
            <a:r>
              <a:rPr lang="en-US" sz="36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bé</a:t>
            </a:r>
            <a:r>
              <a:rPr lang="en-US" sz="36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làm</a:t>
            </a:r>
            <a:r>
              <a:rPr lang="en-US" sz="36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thuê</a:t>
            </a:r>
            <a:endParaRPr sz="36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grpSp>
        <p:nvGrpSpPr>
          <p:cNvPr id="109" name="Google Shape;109;p8"/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110" name="Google Shape;110;p8"/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11" name="Google Shape;111;p8"/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2" name="Google Shape;112;p8"/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1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14" name="Google Shape;114;p8"/>
          <p:cNvSpPr txBox="1"/>
          <p:nvPr/>
        </p:nvSpPr>
        <p:spPr>
          <a:xfrm>
            <a:off x="1181711" y="6222694"/>
            <a:ext cx="20386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Đọc mẫu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Google Shape;89;p5">
            <a:extLst>
              <a:ext uri="{FF2B5EF4-FFF2-40B4-BE49-F238E27FC236}">
                <a16:creationId xmlns:a16="http://schemas.microsoft.com/office/drawing/2014/main" id="{D4F4B102-30A9-80F6-87EB-3C221143C4C6}"/>
              </a:ext>
            </a:extLst>
          </p:cNvPr>
          <p:cNvSpPr txBox="1"/>
          <p:nvPr/>
        </p:nvSpPr>
        <p:spPr>
          <a:xfrm>
            <a:off x="9814560" y="3221390"/>
            <a:ext cx="22399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Ông</a:t>
            </a:r>
            <a:r>
              <a:rPr lang="en-US" sz="1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Nguyễn </a:t>
            </a:r>
            <a:r>
              <a:rPr lang="en-US" sz="1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Sơn</a:t>
            </a:r>
            <a:r>
              <a:rPr lang="en-US" sz="1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Hà</a:t>
            </a:r>
            <a:r>
              <a:rPr lang="en-US" sz="1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 (1894 – 1980)</a:t>
            </a:r>
            <a:endParaRPr sz="1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E46FC-E0B0-788A-744F-D123C834E392}"/>
              </a:ext>
            </a:extLst>
          </p:cNvPr>
          <p:cNvGrpSpPr/>
          <p:nvPr/>
        </p:nvGrpSpPr>
        <p:grpSpPr>
          <a:xfrm>
            <a:off x="-6" y="3113093"/>
            <a:ext cx="12192006" cy="1708059"/>
            <a:chOff x="-6" y="3113093"/>
            <a:chExt cx="12192006" cy="1708059"/>
          </a:xfrm>
        </p:grpSpPr>
        <p:sp>
          <p:nvSpPr>
            <p:cNvPr id="106" name="Google Shape;106;p8"/>
            <p:cNvSpPr txBox="1"/>
            <p:nvPr/>
          </p:nvSpPr>
          <p:spPr>
            <a:xfrm>
              <a:off x="0" y="3113093"/>
              <a:ext cx="9814565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1946,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kháng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chiến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chống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Pháp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bùng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đình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chiến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bỏ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toàn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xưởng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Nguyễn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Sơn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endParaRPr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Google Shape;106;p8">
              <a:extLst>
                <a:ext uri="{FF2B5EF4-FFF2-40B4-BE49-F238E27FC236}">
                  <a16:creationId xmlns:a16="http://schemas.microsoft.com/office/drawing/2014/main" id="{682F0134-B589-236D-6E97-9E44AEECAD2E}"/>
                </a:ext>
              </a:extLst>
            </p:cNvPr>
            <p:cNvSpPr txBox="1"/>
            <p:nvPr/>
          </p:nvSpPr>
          <p:spPr>
            <a:xfrm>
              <a:off x="-6" y="3928640"/>
              <a:ext cx="12192006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ngừng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Ở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Bắc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sản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xuất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vải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nhựa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giấy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than,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mực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in,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vải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sản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hữu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ích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đối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kháng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chiến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lúc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bấy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150187-15FF-D7AA-22D8-5A2EB366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3" t="7495" r="63697" b="71532"/>
          <a:stretch/>
        </p:blipFill>
        <p:spPr>
          <a:xfrm>
            <a:off x="9749125" y="450923"/>
            <a:ext cx="2305338" cy="2770467"/>
          </a:xfrm>
          <a:prstGeom prst="roundRect">
            <a:avLst/>
          </a:prstGeom>
        </p:spPr>
      </p:pic>
      <p:sp>
        <p:nvSpPr>
          <p:cNvPr id="2" name="Google Shape;107;p8">
            <a:extLst>
              <a:ext uri="{FF2B5EF4-FFF2-40B4-BE49-F238E27FC236}">
                <a16:creationId xmlns:a16="http://schemas.microsoft.com/office/drawing/2014/main" id="{B6A90696-0628-F041-29B6-41159B5A260B}"/>
              </a:ext>
            </a:extLst>
          </p:cNvPr>
          <p:cNvSpPr txBox="1"/>
          <p:nvPr/>
        </p:nvSpPr>
        <p:spPr>
          <a:xfrm>
            <a:off x="-6" y="1040999"/>
            <a:ext cx="986753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Vì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hoàn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cảnh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gia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đình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khó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khăn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từ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nhỏ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phải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rời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làng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Nội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kiếm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sống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Lúc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đầu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làm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thuê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cho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một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của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Pháp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Với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ý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chí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tự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lập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mày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mò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tìm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cách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sản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xuất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rồi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mở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ở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Hải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Phòng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có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giá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rẻ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hơn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ngoại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mà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chất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lượng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tốt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nên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được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mọi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ưa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chuộng</a:t>
            </a:r>
            <a:r>
              <a:rPr lang="en-US" sz="2600" b="1" dirty="0">
                <a:solidFill>
                  <a:srgbClr val="0C0C0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</a:t>
            </a:r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Google Shape;106;p8">
            <a:extLst>
              <a:ext uri="{FF2B5EF4-FFF2-40B4-BE49-F238E27FC236}">
                <a16:creationId xmlns:a16="http://schemas.microsoft.com/office/drawing/2014/main" id="{36B9025E-5BFA-B3D6-F229-EF3610D54877}"/>
              </a:ext>
            </a:extLst>
          </p:cNvPr>
          <p:cNvSpPr txBox="1"/>
          <p:nvPr/>
        </p:nvSpPr>
        <p:spPr>
          <a:xfrm>
            <a:off x="-6" y="4841224"/>
            <a:ext cx="1219200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Nguyễn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cực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khoá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nay, ở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 VŨ</a:t>
            </a:r>
            <a:endParaRPr sz="2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-6" y="520859"/>
            <a:ext cx="986753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Nguyễn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khai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sinh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ngành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Việt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Nam. </a:t>
            </a:r>
            <a:endParaRPr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838336" y="11571"/>
            <a:ext cx="56866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Từ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cậu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bé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thuê</a:t>
            </a:r>
            <a:endParaRPr lang="en-US" sz="3600" b="1" dirty="0">
              <a:solidFill>
                <a:srgbClr val="C55A1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5" name="Google Shape;89;p5">
            <a:extLst>
              <a:ext uri="{FF2B5EF4-FFF2-40B4-BE49-F238E27FC236}">
                <a16:creationId xmlns:a16="http://schemas.microsoft.com/office/drawing/2014/main" id="{D4F4B102-30A9-80F6-87EB-3C221143C4C6}"/>
              </a:ext>
            </a:extLst>
          </p:cNvPr>
          <p:cNvSpPr txBox="1"/>
          <p:nvPr/>
        </p:nvSpPr>
        <p:spPr>
          <a:xfrm>
            <a:off x="9814560" y="3221390"/>
            <a:ext cx="22399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Ông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Nguyễn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Sơn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Hà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 (1894 – 1980)</a:t>
            </a:r>
            <a:endParaRPr sz="1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E46FC-E0B0-788A-744F-D123C834E392}"/>
              </a:ext>
            </a:extLst>
          </p:cNvPr>
          <p:cNvGrpSpPr/>
          <p:nvPr/>
        </p:nvGrpSpPr>
        <p:grpSpPr>
          <a:xfrm>
            <a:off x="-6" y="3113093"/>
            <a:ext cx="12192006" cy="1708059"/>
            <a:chOff x="-6" y="3113093"/>
            <a:chExt cx="12192006" cy="1708059"/>
          </a:xfrm>
        </p:grpSpPr>
        <p:sp>
          <p:nvSpPr>
            <p:cNvPr id="106" name="Google Shape;106;p8"/>
            <p:cNvSpPr txBox="1"/>
            <p:nvPr/>
          </p:nvSpPr>
          <p:spPr>
            <a:xfrm>
              <a:off x="0" y="3113093"/>
              <a:ext cx="10190480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1946,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chống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bùng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nổ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xưởng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Nguyễn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Sơn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vẫn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6;p8">
              <a:extLst>
                <a:ext uri="{FF2B5EF4-FFF2-40B4-BE49-F238E27FC236}">
                  <a16:creationId xmlns:a16="http://schemas.microsoft.com/office/drawing/2014/main" id="{682F0134-B589-236D-6E97-9E44AEECAD2E}"/>
                </a:ext>
              </a:extLst>
            </p:cNvPr>
            <p:cNvSpPr txBox="1"/>
            <p:nvPr/>
          </p:nvSpPr>
          <p:spPr>
            <a:xfrm>
              <a:off x="-6" y="3928640"/>
              <a:ext cx="12192006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ngừng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Ở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nhựa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than,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mực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in,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vải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…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ích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đối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kháng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chiến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bấy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150187-15FF-D7AA-22D8-5A2EB366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3" t="7495" r="63697" b="71532"/>
          <a:stretch/>
        </p:blipFill>
        <p:spPr>
          <a:xfrm>
            <a:off x="9749125" y="450923"/>
            <a:ext cx="2305338" cy="2770467"/>
          </a:xfrm>
          <a:prstGeom prst="roundRect">
            <a:avLst/>
          </a:prstGeom>
        </p:spPr>
      </p:pic>
      <p:sp>
        <p:nvSpPr>
          <p:cNvPr id="2" name="Google Shape;107;p8">
            <a:extLst>
              <a:ext uri="{FF2B5EF4-FFF2-40B4-BE49-F238E27FC236}">
                <a16:creationId xmlns:a16="http://schemas.microsoft.com/office/drawing/2014/main" id="{B6A90696-0628-F041-29B6-41159B5A260B}"/>
              </a:ext>
            </a:extLst>
          </p:cNvPr>
          <p:cNvSpPr txBox="1"/>
          <p:nvPr/>
        </p:nvSpPr>
        <p:spPr>
          <a:xfrm>
            <a:off x="-6" y="1040999"/>
            <a:ext cx="986753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	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hoàn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cảnh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đình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khó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khăn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Nội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kiếm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sống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Lúc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thuê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cho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Pháp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ý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chí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tự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lập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đã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mày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mò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cách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sản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xuất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mở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Hải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Phòng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Tắc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Kè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giá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rẻ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sơn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ngoại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chất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lượng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tốt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dần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mọi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ưa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600" b="1" dirty="0" err="1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chuộng</a:t>
            </a:r>
            <a:r>
              <a:rPr lang="en-US" sz="2600" b="1" dirty="0">
                <a:solidFill>
                  <a:srgbClr val="0C0C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endParaRPr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6;p8">
            <a:extLst>
              <a:ext uri="{FF2B5EF4-FFF2-40B4-BE49-F238E27FC236}">
                <a16:creationId xmlns:a16="http://schemas.microsoft.com/office/drawing/2014/main" id="{36B9025E-5BFA-B3D6-F229-EF3610D54877}"/>
              </a:ext>
            </a:extLst>
          </p:cNvPr>
          <p:cNvSpPr txBox="1"/>
          <p:nvPr/>
        </p:nvSpPr>
        <p:spPr>
          <a:xfrm>
            <a:off x="-6" y="4841224"/>
            <a:ext cx="1219200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Nguyễn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cực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ở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 VŨ</a:t>
            </a:r>
            <a:endParaRPr sz="2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25;p9">
            <a:extLst>
              <a:ext uri="{FF2B5EF4-FFF2-40B4-BE49-F238E27FC236}">
                <a16:creationId xmlns:a16="http://schemas.microsoft.com/office/drawing/2014/main" id="{EC546065-2689-8460-67A9-8081AD3AE81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9" name="Google Shape;126;p9">
              <a:extLst>
                <a:ext uri="{FF2B5EF4-FFF2-40B4-BE49-F238E27FC236}">
                  <a16:creationId xmlns:a16="http://schemas.microsoft.com/office/drawing/2014/main" id="{D3336A19-837A-4FC7-E193-2C61118B20E0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grpSp>
          <p:nvGrpSpPr>
            <p:cNvPr id="10" name="Google Shape;127;p9">
              <a:extLst>
                <a:ext uri="{FF2B5EF4-FFF2-40B4-BE49-F238E27FC236}">
                  <a16:creationId xmlns:a16="http://schemas.microsoft.com/office/drawing/2014/main" id="{5A211648-B22A-1FAF-C48E-C7FF2D05DC36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128;p9">
                <a:extLst>
                  <a:ext uri="{FF2B5EF4-FFF2-40B4-BE49-F238E27FC236}">
                    <a16:creationId xmlns:a16="http://schemas.microsoft.com/office/drawing/2014/main" id="{8F9D7207-A015-DCC9-149A-C88951D4CB4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12" name="Google Shape;129;p9">
                <a:extLst>
                  <a:ext uri="{FF2B5EF4-FFF2-40B4-BE49-F238E27FC236}">
                    <a16:creationId xmlns:a16="http://schemas.microsoft.com/office/drawing/2014/main" id="{0F2A3ECF-8CD8-9731-ADA6-869A45318E8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</p:grpSp>
      <p:sp>
        <p:nvSpPr>
          <p:cNvPr id="13" name="Google Shape;130;p9">
            <a:extLst>
              <a:ext uri="{FF2B5EF4-FFF2-40B4-BE49-F238E27FC236}">
                <a16:creationId xmlns:a16="http://schemas.microsoft.com/office/drawing/2014/main" id="{D0D38154-28BA-48B6-E5F4-56C8C84CE380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164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3140</Words>
  <Application>Microsoft Office PowerPoint</Application>
  <PresentationFormat>Widescreen</PresentationFormat>
  <Paragraphs>167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Times New Roman</vt:lpstr>
      <vt:lpstr>AvantGarde</vt:lpstr>
      <vt:lpstr>Arial</vt:lpstr>
      <vt:lpstr>SVN-Anastasia</vt:lpstr>
      <vt:lpstr>Arial-Rounded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9</cp:revision>
  <dcterms:created xsi:type="dcterms:W3CDTF">2021-12-21T12:51:08Z</dcterms:created>
  <dcterms:modified xsi:type="dcterms:W3CDTF">2022-11-27T12:01:10Z</dcterms:modified>
</cp:coreProperties>
</file>