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4" r:id="rId2"/>
    <p:sldId id="256" r:id="rId3"/>
    <p:sldId id="257" r:id="rId4"/>
    <p:sldId id="261" r:id="rId5"/>
    <p:sldId id="407" r:id="rId6"/>
    <p:sldId id="427" r:id="rId7"/>
    <p:sldId id="472" r:id="rId8"/>
    <p:sldId id="470" r:id="rId9"/>
    <p:sldId id="471" r:id="rId10"/>
    <p:sldId id="473" r:id="rId11"/>
    <p:sldId id="461" r:id="rId12"/>
    <p:sldId id="478" r:id="rId13"/>
    <p:sldId id="479" r:id="rId14"/>
    <p:sldId id="476" r:id="rId15"/>
    <p:sldId id="474" r:id="rId16"/>
    <p:sldId id="477" r:id="rId17"/>
    <p:sldId id="475" r:id="rId18"/>
    <p:sldId id="458" r:id="rId19"/>
    <p:sldId id="480" r:id="rId20"/>
    <p:sldId id="481" r:id="rId21"/>
  </p:sldIdLst>
  <p:sldSz cx="16276638" cy="9144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00FF"/>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7" d="100"/>
          <a:sy n="47" d="100"/>
        </p:scale>
        <p:origin x="744"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1290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196516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375340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77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0539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86340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2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29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2022/11/27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1030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206214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3"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6" y="1702677"/>
            <a:ext cx="10925893"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3"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3"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48" y="5248477"/>
            <a:ext cx="11400350" cy="376369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5" y="1093415"/>
            <a:ext cx="1742528" cy="178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83132" y="6533777"/>
            <a:ext cx="8082679" cy="1229387"/>
          </a:xfrm>
          <a:prstGeom prst="rect">
            <a:avLst/>
          </a:prstGeom>
          <a:noFill/>
        </p:spPr>
        <p:txBody>
          <a:bodyPr wrap="none" lIns="121611" tIns="60807" rIns="121611" bIns="60807">
            <a:spAutoFit/>
          </a:bodyPr>
          <a:lstStyle/>
          <a:p>
            <a:pPr algn="ctr">
              <a:defRPr/>
            </a:pPr>
            <a:r>
              <a:rPr lang="en-US" sz="71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71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3519" y="0"/>
            <a:ext cx="15544800" cy="1077218"/>
          </a:xfrm>
          <a:prstGeom prst="rect">
            <a:avLst/>
          </a:prstGeom>
        </p:spPr>
        <p:txBody>
          <a:bodyPr wrap="square">
            <a:spAutoFit/>
          </a:bodyPr>
          <a:lstStyle/>
          <a:p>
            <a:r>
              <a:rPr lang="en-US" sz="3200" b="1" dirty="0">
                <a:ln>
                  <a:solidFill>
                    <a:srgbClr val="00B050"/>
                  </a:solidFill>
                </a:ln>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Viết</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đoạn</a:t>
            </a:r>
            <a:r>
              <a:rPr lang="vi-VN" sz="3200" b="1" dirty="0">
                <a:latin typeface="Times New Roman" panose="02020603050405020304" pitchFamily="18" charset="0"/>
                <a:ea typeface="AvantGarde" panose="00000400000000000000" pitchFamily="2" charset="0"/>
                <a:cs typeface="Times New Roman" panose="02020603050405020304" pitchFamily="18" charset="0"/>
              </a:rPr>
              <a:t> văn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tả</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một</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đồ</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vật</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đồ</a:t>
            </a:r>
            <a:r>
              <a:rPr lang="vi-VN" sz="3200" b="1" dirty="0">
                <a:latin typeface="Times New Roman" panose="02020603050405020304" pitchFamily="18" charset="0"/>
                <a:ea typeface="AvantGarde" panose="00000400000000000000" pitchFamily="2" charset="0"/>
                <a:cs typeface="Times New Roman" panose="02020603050405020304" pitchFamily="18" charset="0"/>
              </a:rPr>
              <a:t> chơi,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máy</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móc</a:t>
            </a:r>
            <a:r>
              <a:rPr lang="vi-VN" sz="3200" b="1" dirty="0">
                <a:latin typeface="Times New Roman" panose="02020603050405020304" pitchFamily="18" charset="0"/>
                <a:ea typeface="AvantGarde" panose="00000400000000000000" pitchFamily="2" charset="0"/>
                <a:cs typeface="Times New Roman" panose="02020603050405020304" pitchFamily="18" charset="0"/>
              </a:rPr>
              <a:t>, trang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phục</a:t>
            </a:r>
            <a:r>
              <a:rPr lang="vi-VN" sz="3200" b="1" dirty="0">
                <a:latin typeface="Times New Roman" panose="02020603050405020304" pitchFamily="18" charset="0"/>
                <a:ea typeface="AvantGarde" panose="00000400000000000000" pitchFamily="2" charset="0"/>
                <a:cs typeface="Times New Roman" panose="02020603050405020304" pitchFamily="18" charset="0"/>
              </a:rPr>
              <a:t>,</a:t>
            </a:r>
            <a:r>
              <a:rPr lang="en-US" sz="3200" b="1" dirty="0">
                <a:latin typeface="Times New Roman" panose="02020603050405020304" pitchFamily="18" charset="0"/>
                <a:ea typeface="AvantGarde" panose="00000400000000000000" pitchFamily="2" charset="0"/>
                <a:cs typeface="Times New Roman" panose="02020603050405020304" pitchFamily="18" charset="0"/>
              </a:rPr>
              <a:t>...</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thể</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hiện</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một</a:t>
            </a:r>
            <a:r>
              <a:rPr lang="vi-VN" sz="3200" b="1" dirty="0">
                <a:latin typeface="Times New Roman" panose="02020603050405020304" pitchFamily="18" charset="0"/>
                <a:ea typeface="AvantGarde" panose="00000400000000000000" pitchFamily="2" charset="0"/>
                <a:cs typeface="Times New Roman" panose="02020603050405020304" pitchFamily="18" charset="0"/>
              </a:rPr>
              <a:t> ý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tưởng</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sáng</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tạo</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của</a:t>
            </a:r>
            <a:r>
              <a:rPr lang="vi-VN" sz="3200" b="1" dirty="0">
                <a:latin typeface="Times New Roman" panose="02020603050405020304" pitchFamily="18" charset="0"/>
                <a:ea typeface="AvantGarde" panose="00000400000000000000" pitchFamily="2" charset="0"/>
                <a:cs typeface="Times New Roman" panose="02020603050405020304" pitchFamily="18" charset="0"/>
              </a:rPr>
              <a:t> em.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Gắn</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kèm</a:t>
            </a:r>
            <a:r>
              <a:rPr lang="vi-VN" sz="3200" b="1" dirty="0">
                <a:latin typeface="Times New Roman" panose="02020603050405020304" pitchFamily="18" charset="0"/>
                <a:ea typeface="AvantGarde" panose="00000400000000000000" pitchFamily="2" charset="0"/>
                <a:cs typeface="Times New Roman" panose="02020603050405020304" pitchFamily="18" charset="0"/>
              </a:rPr>
              <a:t> tranh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thể</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hiện</a:t>
            </a:r>
            <a:r>
              <a:rPr lang="vi-VN" sz="3200" b="1" dirty="0">
                <a:latin typeface="Times New Roman" panose="02020603050405020304" pitchFamily="18" charset="0"/>
                <a:ea typeface="AvantGarde" panose="00000400000000000000" pitchFamily="2" charset="0"/>
                <a:cs typeface="Times New Roman" panose="02020603050405020304" pitchFamily="18" charset="0"/>
              </a:rPr>
              <a:t> ý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tưởng</a:t>
            </a:r>
            <a:r>
              <a:rPr lang="vi-VN" sz="3200" b="1" dirty="0">
                <a:latin typeface="Times New Roman" panose="02020603050405020304" pitchFamily="18" charset="0"/>
                <a:ea typeface="AvantGarde" panose="00000400000000000000" pitchFamily="2" charset="0"/>
                <a:cs typeface="Times New Roman" panose="02020603050405020304" pitchFamily="18" charset="0"/>
              </a:rPr>
              <a:t> </a:t>
            </a:r>
            <a:r>
              <a:rPr lang="vi-VN" sz="3200" b="1" dirty="0" err="1">
                <a:latin typeface="Times New Roman" panose="02020603050405020304" pitchFamily="18" charset="0"/>
                <a:ea typeface="AvantGarde" panose="00000400000000000000" pitchFamily="2" charset="0"/>
                <a:cs typeface="Times New Roman" panose="02020603050405020304" pitchFamily="18" charset="0"/>
              </a:rPr>
              <a:t>đó</a:t>
            </a:r>
            <a:r>
              <a:rPr lang="vi-VN" sz="3200" b="1"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2" name="Rectangle 1">
            <a:extLst>
              <a:ext uri="{FF2B5EF4-FFF2-40B4-BE49-F238E27FC236}">
                <a16:creationId xmlns:a16="http://schemas.microsoft.com/office/drawing/2014/main" id="{2AA097EE-6971-477E-80BD-82F2881F47A2}"/>
              </a:ext>
            </a:extLst>
          </p:cNvPr>
          <p:cNvSpPr/>
          <p:nvPr/>
        </p:nvSpPr>
        <p:spPr>
          <a:xfrm>
            <a:off x="183198" y="1077218"/>
            <a:ext cx="15886867" cy="6573018"/>
          </a:xfrm>
          <a:prstGeom prst="rect">
            <a:avLst/>
          </a:prstGeom>
        </p:spPr>
        <p:txBody>
          <a:bodyPr wrap="square">
            <a:spAutoFit/>
          </a:bodyPr>
          <a:lstStyle/>
          <a:p>
            <a:pPr algn="ctr">
              <a:lnSpc>
                <a:spcPct val="107000"/>
              </a:lnSpc>
              <a:spcAft>
                <a:spcPts val="0"/>
              </a:spcAft>
            </a:pPr>
            <a:r>
              <a:rPr lang="en-US" sz="3600" b="1" u="sng" dirty="0">
                <a:ln>
                  <a:solidFill>
                    <a:srgbClr val="C00000"/>
                  </a:solidFill>
                </a:ln>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L</a:t>
            </a:r>
            <a:r>
              <a:rPr lang="vi-VN" sz="3600" b="1" u="sng" dirty="0">
                <a:ln>
                  <a:solidFill>
                    <a:srgbClr val="C00000"/>
                  </a:solidFill>
                </a:ln>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ư</a:t>
            </a:r>
            <a:r>
              <a:rPr lang="en-US" sz="3600" b="1" u="sng" dirty="0">
                <a:ln>
                  <a:solidFill>
                    <a:srgbClr val="C00000"/>
                  </a:solidFill>
                </a:ln>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u ý:</a:t>
            </a:r>
            <a:endParaRPr lang="vi-VN" sz="3600" b="1" u="sng" dirty="0">
              <a:ln>
                <a:solidFill>
                  <a:srgbClr val="C00000"/>
                </a:solidFill>
              </a:ln>
              <a:solidFill>
                <a:srgbClr val="C00000"/>
              </a:solidFill>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07000"/>
              </a:lnSpc>
              <a:spcAft>
                <a:spcPts val="0"/>
              </a:spcAft>
            </a:pP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 Ý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tưởng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sáng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tạo</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đồ</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dùng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tập</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hoặc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đồ</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chơi</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đồ</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dùng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ở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thuận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tiện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những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đồ</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dùng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đang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VD,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Nguyễn Thị Kim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Ngân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chỉ</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cắt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chiếc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váy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nhưng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phẩm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ấy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rất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đẹp</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sáng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tạo</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nhỏ</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dùng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những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hạt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ngô</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lên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váy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thay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cho</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hạt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cườm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07000"/>
              </a:lnSpc>
              <a:spcAft>
                <a:spcPts val="0"/>
              </a:spcAft>
            </a:pP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tưởng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sáng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tạo</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cũng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phẩm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hiện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mơ</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ước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Rồ</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bốt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đường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Quang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Dũng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07000"/>
              </a:lnSpc>
              <a:spcAft>
                <a:spcPts val="0"/>
              </a:spcAft>
            </a:pP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Đây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Tiếng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Việt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này</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chỉ</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yêu</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cầu</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vẽ</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viết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về</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tưởng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không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cần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phẩm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hiện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ý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tưởng</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Với</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số</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phẩm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đơn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em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thể</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làm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sản</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phẩm</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ở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nhà</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sau</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giờ</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học</a:t>
            </a:r>
            <a:r>
              <a:rPr lang="en-US"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00B05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1940375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3718719" y="457200"/>
            <a:ext cx="11582399" cy="71250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spcAft>
                <a:spcPts val="600"/>
              </a:spcAft>
              <a:buFontTx/>
              <a:buNone/>
            </a:pPr>
            <a:r>
              <a:rPr lang="vi-VN" altLang="en-US" sz="3600" b="1" dirty="0" err="1">
                <a:solidFill>
                  <a:srgbClr val="FF0000"/>
                </a:solidFill>
                <a:latin typeface="+mj-lt"/>
                <a:ea typeface="AvantGarde" panose="00000400000000000000" pitchFamily="2" charset="0"/>
                <a:cs typeface="AvantGarde" panose="00000400000000000000" pitchFamily="2" charset="0"/>
              </a:rPr>
              <a:t>Ví</a:t>
            </a:r>
            <a:r>
              <a:rPr lang="vi-VN" altLang="en-US" sz="3600" b="1" dirty="0">
                <a:solidFill>
                  <a:srgbClr val="FF0000"/>
                </a:solidFill>
                <a:latin typeface="+mj-lt"/>
                <a:ea typeface="AvantGarde" panose="00000400000000000000" pitchFamily="2" charset="0"/>
                <a:cs typeface="AvantGarde" panose="00000400000000000000" pitchFamily="2" charset="0"/>
              </a:rPr>
              <a:t> </a:t>
            </a:r>
            <a:r>
              <a:rPr lang="vi-VN" altLang="en-US" sz="3600" b="1" dirty="0" err="1">
                <a:solidFill>
                  <a:srgbClr val="FF0000"/>
                </a:solidFill>
                <a:latin typeface="+mj-lt"/>
                <a:ea typeface="AvantGarde" panose="00000400000000000000" pitchFamily="2" charset="0"/>
                <a:cs typeface="AvantGarde" panose="00000400000000000000" pitchFamily="2" charset="0"/>
              </a:rPr>
              <a:t>dụ</a:t>
            </a:r>
            <a:r>
              <a:rPr lang="vi-VN" altLang="en-US" sz="3600" b="1" dirty="0">
                <a:solidFill>
                  <a:srgbClr val="FF0000"/>
                </a:solidFill>
                <a:latin typeface="+mj-lt"/>
                <a:ea typeface="AvantGarde" panose="00000400000000000000" pitchFamily="2" charset="0"/>
                <a:cs typeface="AvantGarde" panose="00000400000000000000" pitchFamily="2" charset="0"/>
              </a:rPr>
              <a:t>:</a:t>
            </a:r>
          </a:p>
          <a:p>
            <a:pPr marL="0" indent="0" algn="just" eaLnBrk="1" hangingPunct="1">
              <a:spcBef>
                <a:spcPts val="0"/>
              </a:spcBef>
              <a:spcAft>
                <a:spcPts val="600"/>
              </a:spcAft>
              <a:buFontTx/>
              <a:buNone/>
            </a:pPr>
            <a:r>
              <a:rPr lang="vi-VN" altLang="en-US" sz="3600" b="1" dirty="0">
                <a:solidFill>
                  <a:srgbClr val="0000CC"/>
                </a:solidFill>
                <a:latin typeface="+mj-lt"/>
                <a:ea typeface="AvantGarde" panose="00000400000000000000" pitchFamily="2" charset="0"/>
                <a:cs typeface="AvantGarde" panose="00000400000000000000" pitchFamily="2" charset="0"/>
              </a:rPr>
              <a:t>        </a:t>
            </a:r>
            <a:r>
              <a:rPr lang="vi-VN" altLang="en-US" sz="3600" b="1" dirty="0">
                <a:solidFill>
                  <a:srgbClr val="0070C0"/>
                </a:solidFill>
                <a:latin typeface="+mj-lt"/>
                <a:ea typeface="AvantGarde" panose="00000400000000000000" pitchFamily="2" charset="0"/>
                <a:cs typeface="AvantGarde" panose="00000400000000000000" pitchFamily="2" charset="0"/>
              </a:rPr>
              <a:t>Em </a:t>
            </a:r>
            <a:r>
              <a:rPr lang="vi-VN" altLang="en-US" sz="3600" b="1" dirty="0" err="1">
                <a:solidFill>
                  <a:srgbClr val="0070C0"/>
                </a:solidFill>
                <a:latin typeface="+mj-lt"/>
                <a:ea typeface="AvantGarde" panose="00000400000000000000" pitchFamily="2" charset="0"/>
                <a:cs typeface="AvantGarde" panose="00000400000000000000" pitchFamily="2" charset="0"/>
              </a:rPr>
              <a:t>sẽ</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vẽ</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cắt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dán</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viết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về</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quyển</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vở</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hoặc</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cặp</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sách</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biết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nói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lời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nhắc</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nhở</a:t>
            </a:r>
            <a:r>
              <a:rPr lang="vi-VN" altLang="en-US" sz="3600" b="1" dirty="0">
                <a:solidFill>
                  <a:srgbClr val="0070C0"/>
                </a:solidFill>
                <a:latin typeface="+mj-lt"/>
                <a:ea typeface="AvantGarde" panose="00000400000000000000" pitchFamily="2" charset="0"/>
                <a:cs typeface="AvantGarde" panose="00000400000000000000" pitchFamily="2" charset="0"/>
              </a:rPr>
              <a:t> HS không quên </a:t>
            </a:r>
            <a:r>
              <a:rPr lang="vi-VN" altLang="en-US" sz="3600" b="1" dirty="0" err="1">
                <a:solidFill>
                  <a:srgbClr val="0070C0"/>
                </a:solidFill>
                <a:latin typeface="+mj-lt"/>
                <a:ea typeface="AvantGarde" panose="00000400000000000000" pitchFamily="2" charset="0"/>
                <a:cs typeface="AvantGarde" panose="00000400000000000000" pitchFamily="2" charset="0"/>
              </a:rPr>
              <a:t>đồ</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dùng</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học</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tập</a:t>
            </a:r>
            <a:r>
              <a:rPr lang="vi-VN" altLang="en-US" sz="3600" b="1" dirty="0">
                <a:solidFill>
                  <a:srgbClr val="0070C0"/>
                </a:solidFill>
                <a:latin typeface="+mj-lt"/>
                <a:ea typeface="AvantGarde" panose="00000400000000000000" pitchFamily="2" charset="0"/>
                <a:cs typeface="AvantGarde" panose="00000400000000000000" pitchFamily="2" charset="0"/>
              </a:rPr>
              <a:t>. </a:t>
            </a:r>
          </a:p>
          <a:p>
            <a:pPr marL="0" indent="0" algn="just" eaLnBrk="1" hangingPunct="1">
              <a:spcBef>
                <a:spcPts val="0"/>
              </a:spcBef>
              <a:spcAft>
                <a:spcPts val="600"/>
              </a:spcAft>
              <a:buFontTx/>
              <a:buNone/>
            </a:pPr>
            <a:r>
              <a:rPr lang="vi-VN" altLang="en-US" sz="3600" b="1" dirty="0">
                <a:solidFill>
                  <a:srgbClr val="0070C0"/>
                </a:solidFill>
                <a:latin typeface="+mj-lt"/>
                <a:ea typeface="AvantGarde" panose="00000400000000000000" pitchFamily="2" charset="0"/>
                <a:cs typeface="AvantGarde" panose="00000400000000000000" pitchFamily="2" charset="0"/>
              </a:rPr>
              <a:t>        Em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ý </a:t>
            </a:r>
            <a:r>
              <a:rPr lang="vi-VN" altLang="en-US" sz="3600" b="1" dirty="0" err="1">
                <a:solidFill>
                  <a:srgbClr val="0070C0"/>
                </a:solidFill>
                <a:latin typeface="+mj-lt"/>
                <a:ea typeface="AvantGarde" panose="00000400000000000000" pitchFamily="2" charset="0"/>
                <a:cs typeface="AvantGarde" panose="00000400000000000000" pitchFamily="2" charset="0"/>
              </a:rPr>
              <a:t>tưởng</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làm</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ô tô </a:t>
            </a:r>
            <a:r>
              <a:rPr lang="vi-VN" altLang="en-US" sz="3600" b="1" dirty="0" err="1">
                <a:solidFill>
                  <a:srgbClr val="0070C0"/>
                </a:solidFill>
                <a:latin typeface="+mj-lt"/>
                <a:ea typeface="AvantGarde" panose="00000400000000000000" pitchFamily="2" charset="0"/>
                <a:cs typeface="AvantGarde" panose="00000400000000000000" pitchFamily="2" charset="0"/>
              </a:rPr>
              <a:t>đồ</a:t>
            </a:r>
            <a:r>
              <a:rPr lang="vi-VN" altLang="en-US" sz="3600" b="1" dirty="0">
                <a:solidFill>
                  <a:srgbClr val="0070C0"/>
                </a:solidFill>
                <a:latin typeface="+mj-lt"/>
                <a:ea typeface="AvantGarde" panose="00000400000000000000" pitchFamily="2" charset="0"/>
                <a:cs typeface="AvantGarde" panose="00000400000000000000" pitchFamily="2" charset="0"/>
              </a:rPr>
              <a:t> chơi </a:t>
            </a:r>
            <a:r>
              <a:rPr lang="vi-VN" altLang="en-US" sz="3600" b="1" dirty="0" err="1">
                <a:solidFill>
                  <a:srgbClr val="0070C0"/>
                </a:solidFill>
                <a:latin typeface="+mj-lt"/>
                <a:ea typeface="AvantGarde" panose="00000400000000000000" pitchFamily="2" charset="0"/>
                <a:cs typeface="AvantGarde" panose="00000400000000000000" pitchFamily="2" charset="0"/>
              </a:rPr>
              <a:t>biết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hát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biết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nói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lời</a:t>
            </a:r>
            <a:r>
              <a:rPr lang="vi-VN" altLang="en-US" sz="3600" b="1" dirty="0">
                <a:solidFill>
                  <a:srgbClr val="0070C0"/>
                </a:solidFill>
                <a:latin typeface="+mj-lt"/>
                <a:ea typeface="AvantGarde" panose="00000400000000000000" pitchFamily="2" charset="0"/>
                <a:cs typeface="AvantGarde" panose="00000400000000000000" pitchFamily="2" charset="0"/>
              </a:rPr>
              <a:t> khuyên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ích</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về</a:t>
            </a:r>
            <a:r>
              <a:rPr lang="vi-VN" altLang="en-US" sz="3600" b="1" dirty="0">
                <a:solidFill>
                  <a:srgbClr val="0070C0"/>
                </a:solidFill>
                <a:latin typeface="+mj-lt"/>
                <a:ea typeface="AvantGarde" panose="00000400000000000000" pitchFamily="2" charset="0"/>
                <a:cs typeface="AvantGarde" panose="00000400000000000000" pitchFamily="2" charset="0"/>
              </a:rPr>
              <a:t> an </a:t>
            </a:r>
            <a:r>
              <a:rPr lang="vi-VN" altLang="en-US" sz="3600" b="1" dirty="0" err="1">
                <a:solidFill>
                  <a:srgbClr val="0070C0"/>
                </a:solidFill>
                <a:latin typeface="+mj-lt"/>
                <a:ea typeface="AvantGarde" panose="00000400000000000000" pitchFamily="2" charset="0"/>
                <a:cs typeface="AvantGarde" panose="00000400000000000000" pitchFamily="2" charset="0"/>
              </a:rPr>
              <a:t>toàn</a:t>
            </a:r>
            <a:r>
              <a:rPr lang="vi-VN" altLang="en-US" sz="3600" b="1" dirty="0">
                <a:solidFill>
                  <a:srgbClr val="0070C0"/>
                </a:solidFill>
                <a:latin typeface="+mj-lt"/>
                <a:ea typeface="AvantGarde" panose="00000400000000000000" pitchFamily="2" charset="0"/>
                <a:cs typeface="AvantGarde" panose="00000400000000000000" pitchFamily="2" charset="0"/>
              </a:rPr>
              <a:t> giao thông. </a:t>
            </a:r>
          </a:p>
          <a:p>
            <a:pPr algn="just" eaLnBrk="1" hangingPunct="1">
              <a:spcBef>
                <a:spcPts val="0"/>
              </a:spcBef>
              <a:spcAft>
                <a:spcPts val="600"/>
              </a:spcAft>
              <a:buFontTx/>
              <a:buNone/>
            </a:pPr>
            <a:r>
              <a:rPr lang="vi-VN" altLang="en-US" sz="3600" b="1" dirty="0">
                <a:solidFill>
                  <a:srgbClr val="0070C0"/>
                </a:solidFill>
                <a:latin typeface="+mj-lt"/>
                <a:ea typeface="AvantGarde" panose="00000400000000000000" pitchFamily="2" charset="0"/>
                <a:cs typeface="AvantGarde" panose="00000400000000000000" pitchFamily="2" charset="0"/>
              </a:rPr>
              <a:t>        Em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ý </a:t>
            </a:r>
            <a:r>
              <a:rPr lang="vi-VN" altLang="en-US" sz="3600" b="1" dirty="0" err="1">
                <a:solidFill>
                  <a:srgbClr val="0070C0"/>
                </a:solidFill>
                <a:latin typeface="+mj-lt"/>
                <a:ea typeface="AvantGarde" panose="00000400000000000000" pitchFamily="2" charset="0"/>
                <a:cs typeface="AvantGarde" panose="00000400000000000000" pitchFamily="2" charset="0"/>
              </a:rPr>
              <a:t>tưởng</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làm</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con trâu </a:t>
            </a:r>
            <a:r>
              <a:rPr lang="vi-VN" altLang="en-US" sz="3600" b="1" dirty="0" err="1">
                <a:solidFill>
                  <a:srgbClr val="0070C0"/>
                </a:solidFill>
                <a:latin typeface="+mj-lt"/>
                <a:ea typeface="AvantGarde" panose="00000400000000000000" pitchFamily="2" charset="0"/>
                <a:cs typeface="AvantGarde" panose="00000400000000000000" pitchFamily="2" charset="0"/>
              </a:rPr>
              <a:t>từ</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các</a:t>
            </a:r>
            <a:r>
              <a:rPr lang="vi-VN" altLang="en-US" sz="3600" b="1" dirty="0">
                <a:solidFill>
                  <a:srgbClr val="0070C0"/>
                </a:solidFill>
                <a:latin typeface="+mj-lt"/>
                <a:ea typeface="AvantGarde" panose="00000400000000000000" pitchFamily="2" charset="0"/>
                <a:cs typeface="AvantGarde" panose="00000400000000000000" pitchFamily="2" charset="0"/>
              </a:rPr>
              <a:t> lon </a:t>
            </a:r>
            <a:r>
              <a:rPr lang="vi-VN" altLang="en-US" sz="3600" b="1" dirty="0" err="1">
                <a:solidFill>
                  <a:srgbClr val="0070C0"/>
                </a:solidFill>
                <a:latin typeface="+mj-lt"/>
                <a:ea typeface="AvantGarde" panose="00000400000000000000" pitchFamily="2" charset="0"/>
                <a:cs typeface="AvantGarde" panose="00000400000000000000" pitchFamily="2" charset="0"/>
              </a:rPr>
              <a:t>nước</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ngọt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tái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chế</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en-US" altLang="en-US" sz="3600" b="1" dirty="0">
                <a:solidFill>
                  <a:srgbClr val="0070C0"/>
                </a:solidFill>
                <a:latin typeface="+mj-lt"/>
                <a:ea typeface="AvantGarde" panose="00000400000000000000" pitchFamily="2" charset="0"/>
                <a:cs typeface="AvantGarde" panose="00000400000000000000" pitchFamily="2" charset="0"/>
              </a:rPr>
              <a:t>...</a:t>
            </a:r>
            <a:endParaRPr lang="vi-VN" altLang="en-US" sz="3600" b="1" dirty="0">
              <a:solidFill>
                <a:srgbClr val="0070C0"/>
              </a:solidFill>
              <a:latin typeface="+mj-lt"/>
              <a:ea typeface="AvantGarde" panose="00000400000000000000" pitchFamily="2" charset="0"/>
              <a:cs typeface="AvantGarde" panose="00000400000000000000" pitchFamily="2" charset="0"/>
            </a:endParaRPr>
          </a:p>
          <a:p>
            <a:pPr algn="just" eaLnBrk="1" hangingPunct="1">
              <a:spcBef>
                <a:spcPts val="0"/>
              </a:spcBef>
              <a:spcAft>
                <a:spcPts val="600"/>
              </a:spcAft>
              <a:buFontTx/>
              <a:buNone/>
            </a:pPr>
            <a:r>
              <a:rPr lang="vi-VN" altLang="en-US" sz="3600" b="1" dirty="0">
                <a:solidFill>
                  <a:srgbClr val="0070C0"/>
                </a:solidFill>
                <a:latin typeface="+mj-lt"/>
                <a:ea typeface="AvantGarde" panose="00000400000000000000" pitchFamily="2" charset="0"/>
                <a:cs typeface="AvantGarde" panose="00000400000000000000" pitchFamily="2" charset="0"/>
              </a:rPr>
              <a:t>        Em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ý </a:t>
            </a:r>
            <a:r>
              <a:rPr lang="vi-VN" altLang="en-US" sz="3600" b="1" dirty="0" err="1">
                <a:solidFill>
                  <a:srgbClr val="0070C0"/>
                </a:solidFill>
                <a:latin typeface="+mj-lt"/>
                <a:ea typeface="AvantGarde" panose="00000400000000000000" pitchFamily="2" charset="0"/>
                <a:cs typeface="AvantGarde" panose="00000400000000000000" pitchFamily="2" charset="0"/>
              </a:rPr>
              <a:t>tưởng</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làm</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ngôi </a:t>
            </a:r>
            <a:r>
              <a:rPr lang="vi-VN" altLang="en-US" sz="3600" b="1" dirty="0" err="1">
                <a:solidFill>
                  <a:srgbClr val="0070C0"/>
                </a:solidFill>
                <a:latin typeface="+mj-lt"/>
                <a:ea typeface="AvantGarde" panose="00000400000000000000" pitchFamily="2" charset="0"/>
                <a:cs typeface="AvantGarde" panose="00000400000000000000" pitchFamily="2" charset="0"/>
              </a:rPr>
              <a:t>nhà</a:t>
            </a:r>
            <a:r>
              <a:rPr lang="vi-VN" altLang="en-US" sz="3600" b="1" dirty="0">
                <a:solidFill>
                  <a:srgbClr val="0070C0"/>
                </a:solidFill>
                <a:latin typeface="+mj-lt"/>
                <a:ea typeface="AvantGarde" panose="00000400000000000000" pitchFamily="2" charset="0"/>
                <a:cs typeface="AvantGarde" panose="00000400000000000000" pitchFamily="2" charset="0"/>
              </a:rPr>
              <a:t> thông minh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đèn,quạt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tự</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bật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tắt</a:t>
            </a:r>
            <a:r>
              <a:rPr lang="vi-VN" altLang="en-US" sz="3600" b="1" dirty="0">
                <a:solidFill>
                  <a:srgbClr val="0070C0"/>
                </a:solidFill>
                <a:latin typeface="+mj-lt"/>
                <a:ea typeface="AvantGarde" panose="00000400000000000000" pitchFamily="2" charset="0"/>
                <a:cs typeface="AvantGarde" panose="00000400000000000000" pitchFamily="2" charset="0"/>
              </a:rPr>
              <a:t>.</a:t>
            </a:r>
          </a:p>
          <a:p>
            <a:pPr marL="0" indent="0" algn="just" eaLnBrk="1" hangingPunct="1">
              <a:spcBef>
                <a:spcPts val="0"/>
              </a:spcBef>
              <a:spcAft>
                <a:spcPts val="600"/>
              </a:spcAft>
              <a:buFontTx/>
              <a:buNone/>
            </a:pPr>
            <a:r>
              <a:rPr lang="vi-VN" altLang="en-US" sz="3600" b="1" dirty="0">
                <a:solidFill>
                  <a:srgbClr val="0070C0"/>
                </a:solidFill>
                <a:latin typeface="+mj-lt"/>
                <a:ea typeface="AvantGarde" panose="00000400000000000000" pitchFamily="2" charset="0"/>
                <a:cs typeface="AvantGarde" panose="00000400000000000000" pitchFamily="2" charset="0"/>
              </a:rPr>
              <a:t>        Em </a:t>
            </a:r>
            <a:r>
              <a:rPr lang="vi-VN" altLang="en-US" sz="3600" b="1" dirty="0" err="1">
                <a:solidFill>
                  <a:srgbClr val="0070C0"/>
                </a:solidFill>
                <a:latin typeface="+mj-lt"/>
                <a:ea typeface="AvantGarde" panose="00000400000000000000" pitchFamily="2" charset="0"/>
                <a:cs typeface="AvantGarde" panose="00000400000000000000" pitchFamily="2" charset="0"/>
              </a:rPr>
              <a:t>có</a:t>
            </a:r>
            <a:r>
              <a:rPr lang="vi-VN" altLang="en-US" sz="3600" b="1" dirty="0">
                <a:solidFill>
                  <a:srgbClr val="0070C0"/>
                </a:solidFill>
                <a:latin typeface="+mj-lt"/>
                <a:ea typeface="AvantGarde" panose="00000400000000000000" pitchFamily="2" charset="0"/>
                <a:cs typeface="AvantGarde" panose="00000400000000000000" pitchFamily="2" charset="0"/>
              </a:rPr>
              <a:t> ý </a:t>
            </a:r>
            <a:r>
              <a:rPr lang="vi-VN" altLang="en-US" sz="3600" b="1" dirty="0" err="1">
                <a:solidFill>
                  <a:srgbClr val="0070C0"/>
                </a:solidFill>
                <a:latin typeface="+mj-lt"/>
                <a:ea typeface="AvantGarde" panose="00000400000000000000" pitchFamily="2" charset="0"/>
                <a:cs typeface="AvantGarde" panose="00000400000000000000" pitchFamily="2" charset="0"/>
              </a:rPr>
              <a:t>tưởng</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về</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một</a:t>
            </a:r>
            <a:r>
              <a:rPr lang="vi-VN" altLang="en-US" sz="3600" b="1" dirty="0">
                <a:solidFill>
                  <a:srgbClr val="0070C0"/>
                </a:solidFill>
                <a:latin typeface="+mj-lt"/>
                <a:ea typeface="AvantGarde" panose="00000400000000000000" pitchFamily="2" charset="0"/>
                <a:cs typeface="AvantGarde" panose="00000400000000000000" pitchFamily="2" charset="0"/>
              </a:rPr>
              <a:t> ngôi </a:t>
            </a:r>
            <a:r>
              <a:rPr lang="vi-VN" altLang="en-US" sz="3600" b="1" dirty="0" err="1">
                <a:solidFill>
                  <a:srgbClr val="0070C0"/>
                </a:solidFill>
                <a:latin typeface="+mj-lt"/>
                <a:ea typeface="AvantGarde" panose="00000400000000000000" pitchFamily="2" charset="0"/>
                <a:cs typeface="AvantGarde" panose="00000400000000000000" pitchFamily="2" charset="0"/>
              </a:rPr>
              <a:t>nhà</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biết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sưởi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ấm</a:t>
            </a:r>
            <a:r>
              <a:rPr lang="vi-VN" altLang="en-US" sz="3600" b="1" dirty="0">
                <a:solidFill>
                  <a:srgbClr val="0070C0"/>
                </a:solidFill>
                <a:latin typeface="+mj-lt"/>
                <a:ea typeface="AvantGarde" panose="00000400000000000000" pitchFamily="2" charset="0"/>
                <a:cs typeface="AvantGarde" panose="00000400000000000000" pitchFamily="2" charset="0"/>
              </a:rPr>
              <a:t> con </a:t>
            </a:r>
            <a:r>
              <a:rPr lang="vi-VN" altLang="en-US" sz="3600" b="1" dirty="0" err="1">
                <a:solidFill>
                  <a:srgbClr val="0070C0"/>
                </a:solidFill>
                <a:latin typeface="+mj-lt"/>
                <a:ea typeface="AvantGarde" panose="00000400000000000000" pitchFamily="2" charset="0"/>
                <a:cs typeface="AvantGarde" panose="00000400000000000000" pitchFamily="2" charset="0"/>
              </a:rPr>
              <a:t>người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vào</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mùa</a:t>
            </a:r>
            <a:r>
              <a:rPr lang="vi-VN" altLang="en-US" sz="3600" b="1" dirty="0">
                <a:solidFill>
                  <a:srgbClr val="0070C0"/>
                </a:solidFill>
                <a:latin typeface="+mj-lt"/>
                <a:ea typeface="AvantGarde" panose="00000400000000000000" pitchFamily="2" charset="0"/>
                <a:cs typeface="AvantGarde" panose="00000400000000000000" pitchFamily="2" charset="0"/>
              </a:rPr>
              <a:t> đông, </a:t>
            </a:r>
            <a:r>
              <a:rPr lang="vi-VN" altLang="en-US" sz="3600" b="1" dirty="0" err="1">
                <a:solidFill>
                  <a:srgbClr val="0070C0"/>
                </a:solidFill>
                <a:latin typeface="+mj-lt"/>
                <a:ea typeface="AvantGarde" panose="00000400000000000000" pitchFamily="2" charset="0"/>
                <a:cs typeface="AvantGarde" panose="00000400000000000000" pitchFamily="2" charset="0"/>
              </a:rPr>
              <a:t>làm</a:t>
            </a:r>
            <a:r>
              <a:rPr lang="vi-VN" altLang="en-US" sz="3600" b="1" dirty="0">
                <a:solidFill>
                  <a:srgbClr val="0070C0"/>
                </a:solidFill>
                <a:latin typeface="+mj-lt"/>
                <a:ea typeface="AvantGarde" panose="00000400000000000000" pitchFamily="2" charset="0"/>
                <a:cs typeface="AvantGarde" panose="00000400000000000000" pitchFamily="2" charset="0"/>
              </a:rPr>
              <a:t> con </a:t>
            </a:r>
            <a:r>
              <a:rPr lang="vi-VN" altLang="en-US" sz="3600" b="1" dirty="0" err="1">
                <a:solidFill>
                  <a:srgbClr val="0070C0"/>
                </a:solidFill>
                <a:latin typeface="+mj-lt"/>
                <a:ea typeface="AvantGarde" panose="00000400000000000000" pitchFamily="2" charset="0"/>
                <a:cs typeface="AvantGarde" panose="00000400000000000000" pitchFamily="2" charset="0"/>
              </a:rPr>
              <a:t>người</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mát</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mẻ</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vào</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mùa</a:t>
            </a:r>
            <a:r>
              <a:rPr lang="vi-VN" altLang="en-US" sz="3600" b="1" dirty="0">
                <a:solidFill>
                  <a:srgbClr val="0070C0"/>
                </a:solidFill>
                <a:latin typeface="+mj-lt"/>
                <a:ea typeface="AvantGarde" panose="00000400000000000000" pitchFamily="2" charset="0"/>
                <a:cs typeface="AvantGarde" panose="00000400000000000000" pitchFamily="2" charset="0"/>
              </a:rPr>
              <a:t> </a:t>
            </a:r>
            <a:r>
              <a:rPr lang="vi-VN" altLang="en-US" sz="3600" b="1" dirty="0" err="1">
                <a:solidFill>
                  <a:srgbClr val="0070C0"/>
                </a:solidFill>
                <a:latin typeface="+mj-lt"/>
                <a:ea typeface="AvantGarde" panose="00000400000000000000" pitchFamily="2" charset="0"/>
                <a:cs typeface="AvantGarde" panose="00000400000000000000" pitchFamily="2" charset="0"/>
              </a:rPr>
              <a:t>hè</a:t>
            </a:r>
            <a:r>
              <a:rPr lang="vi-VN" altLang="en-US" sz="3600" b="1" dirty="0">
                <a:solidFill>
                  <a:srgbClr val="0070C0"/>
                </a:solidFill>
                <a:latin typeface="+mj-lt"/>
                <a:ea typeface="AvantGarde" panose="00000400000000000000" pitchFamily="2" charset="0"/>
                <a:cs typeface="AvantGarde" panose="00000400000000000000" pitchFamily="2" charset="0"/>
              </a:rPr>
              <a:t>,...</a:t>
            </a:r>
          </a:p>
        </p:txBody>
      </p:sp>
      <p:pic>
        <p:nvPicPr>
          <p:cNvPr id="1026" name="Picture 2">
            <a:extLst>
              <a:ext uri="{FF2B5EF4-FFF2-40B4-BE49-F238E27FC236}">
                <a16:creationId xmlns:a16="http://schemas.microsoft.com/office/drawing/2014/main" id="{1C7FDDAC-DA43-C844-5FBD-C46AB68BD4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556" l="9947" r="89876">
                        <a14:foregroundMark x1="47780" y1="83778" x2="56128" y2="91556"/>
                        <a14:foregroundMark x1="56128" y1="91556" x2="56483" y2="91556"/>
                      </a14:backgroundRemoval>
                    </a14:imgEffect>
                  </a14:imgLayer>
                </a14:imgProps>
              </a:ext>
              <a:ext uri="{28A0092B-C50C-407E-A947-70E740481C1C}">
                <a14:useLocalDpi xmlns:a14="http://schemas.microsoft.com/office/drawing/2010/main" val="0"/>
              </a:ext>
            </a:extLst>
          </a:blip>
          <a:srcRect/>
          <a:stretch>
            <a:fillRect/>
          </a:stretch>
        </p:blipFill>
        <p:spPr bwMode="auto">
          <a:xfrm>
            <a:off x="-853281" y="4267200"/>
            <a:ext cx="5180584" cy="414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61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61D22-42E7-5FBA-0B84-A5B0BD2AA241}"/>
              </a:ext>
            </a:extLst>
          </p:cNvPr>
          <p:cNvPicPr>
            <a:picLocks noChangeAspect="1"/>
          </p:cNvPicPr>
          <p:nvPr/>
        </p:nvPicPr>
        <p:blipFill>
          <a:blip r:embed="rId2"/>
          <a:stretch>
            <a:fillRect/>
          </a:stretch>
        </p:blipFill>
        <p:spPr>
          <a:xfrm>
            <a:off x="5395119" y="2057400"/>
            <a:ext cx="6767147" cy="3694496"/>
          </a:xfrm>
          <a:prstGeom prst="rect">
            <a:avLst/>
          </a:prstGeom>
        </p:spPr>
      </p:pic>
    </p:spTree>
    <p:extLst>
      <p:ext uri="{BB962C8B-B14F-4D97-AF65-F5344CB8AC3E}">
        <p14:creationId xmlns:p14="http://schemas.microsoft.com/office/powerpoint/2010/main" val="16065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A8BEFA75-7E14-B033-381A-DE898D5B749E}"/>
              </a:ext>
            </a:extLst>
          </p:cNvPr>
          <p:cNvSpPr txBox="1">
            <a:spLocks noChangeArrowheads="1"/>
          </p:cNvSpPr>
          <p:nvPr/>
        </p:nvSpPr>
        <p:spPr bwMode="auto">
          <a:xfrm>
            <a:off x="4480719" y="577878"/>
            <a:ext cx="7780331" cy="1107992"/>
          </a:xfrm>
          <a:prstGeom prst="rect">
            <a:avLst/>
          </a:prstGeom>
          <a:noFill/>
          <a:ln w="9525">
            <a:noFill/>
            <a:miter lim="800000"/>
            <a:headEnd/>
            <a:tailEnd/>
          </a:ln>
          <a:effectLst/>
        </p:spPr>
        <p:txBody>
          <a:bodyPr wrap="square" lIns="91436" tIns="45718" rIns="91436" bIns="45718">
            <a:spAutoFit/>
          </a:bodyPr>
          <a:lstStyle/>
          <a:p>
            <a:pPr algn="ctr">
              <a:spcBef>
                <a:spcPct val="50000"/>
              </a:spcBef>
              <a:defRPr/>
            </a:pP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Tư</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viết</a:t>
            </a:r>
            <a:endParaRPr lang="en-US" sz="6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 Box 3">
            <a:extLst>
              <a:ext uri="{FF2B5EF4-FFF2-40B4-BE49-F238E27FC236}">
                <a16:creationId xmlns:a16="http://schemas.microsoft.com/office/drawing/2014/main" id="{6F49F40C-6AFD-A9E4-5D09-5E6BCEBA8491}"/>
              </a:ext>
            </a:extLst>
          </p:cNvPr>
          <p:cNvSpPr txBox="1">
            <a:spLocks noChangeArrowheads="1"/>
          </p:cNvSpPr>
          <p:nvPr/>
        </p:nvSpPr>
        <p:spPr bwMode="auto">
          <a:xfrm>
            <a:off x="670719" y="2133600"/>
            <a:ext cx="8622089" cy="532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Lưng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thẳng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ngực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vào</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bàn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Ngồi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cúi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Mắt</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cách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khoảng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25 - 30cm.</a:t>
            </a:r>
          </a:p>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phải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bút</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nhẹ</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mép</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giư</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spcBef>
                <a:spcPct val="50000"/>
              </a:spcBef>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song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song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thoải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mái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4" name="Group 8">
            <a:extLst>
              <a:ext uri="{FF2B5EF4-FFF2-40B4-BE49-F238E27FC236}">
                <a16:creationId xmlns:a16="http://schemas.microsoft.com/office/drawing/2014/main" id="{652DD8DD-9087-E3DF-4E1D-508C93FB28D3}"/>
              </a:ext>
            </a:extLst>
          </p:cNvPr>
          <p:cNvGrpSpPr/>
          <p:nvPr/>
        </p:nvGrpSpPr>
        <p:grpSpPr>
          <a:xfrm>
            <a:off x="9292808" y="2133600"/>
            <a:ext cx="6918138" cy="5933301"/>
            <a:chOff x="6458103" y="1284539"/>
            <a:chExt cx="6266316" cy="5008601"/>
          </a:xfrm>
        </p:grpSpPr>
        <p:cxnSp>
          <p:nvCxnSpPr>
            <p:cNvPr id="5" name="Straight Connector 5">
              <a:extLst>
                <a:ext uri="{FF2B5EF4-FFF2-40B4-BE49-F238E27FC236}">
                  <a16:creationId xmlns:a16="http://schemas.microsoft.com/office/drawing/2014/main" id="{48DD215A-883E-F79E-067E-B2949AA93519}"/>
                </a:ext>
              </a:extLst>
            </p:cNvPr>
            <p:cNvCxnSpPr>
              <a:cxnSpLocks/>
            </p:cNvCxnSpPr>
            <p:nvPr/>
          </p:nvCxnSpPr>
          <p:spPr>
            <a:xfrm>
              <a:off x="7543800" y="5138057"/>
              <a:ext cx="3922486" cy="0"/>
            </a:xfrm>
            <a:prstGeom prst="line">
              <a:avLst/>
            </a:prstGeom>
            <a:ln w="57150" cap="rnd">
              <a:solidFill>
                <a:srgbClr val="843737"/>
              </a:solidFill>
              <a:round/>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AA23E9F1-045B-EE3D-F1EC-70CE1AB786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1385" y1="89556" x2="52753" y2="88444"/>
                        </a14:backgroundRemoval>
                      </a14:imgEffect>
                    </a14:imgLayer>
                  </a14:imgProps>
                </a:ext>
                <a:ext uri="{28A0092B-C50C-407E-A947-70E740481C1C}">
                  <a14:useLocalDpi xmlns:a14="http://schemas.microsoft.com/office/drawing/2010/main" val="0"/>
                </a:ext>
              </a:extLst>
            </a:blip>
            <a:srcRect/>
            <a:stretch>
              <a:fillRect/>
            </a:stretch>
          </p:blipFill>
          <p:spPr bwMode="auto">
            <a:xfrm>
              <a:off x="6458103" y="1284539"/>
              <a:ext cx="6266316" cy="5008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01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p:stCondLst>
                              <p:cond delay="20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9"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0" end="0"/>
                                            </p:txEl>
                                          </p:spTgt>
                                        </p:tgtEl>
                                        <p:attrNameLst>
                                          <p:attrName>fill.type</p:attrName>
                                        </p:attrNameLst>
                                      </p:cBhvr>
                                      <p:to>
                                        <p:strVal val="solid"/>
                                      </p:to>
                                    </p:set>
                                  </p:childTnLst>
                                </p:cTn>
                              </p:par>
                            </p:childTnLst>
                          </p:cTn>
                        </p:par>
                        <p:par>
                          <p:cTn id="22" fill="hold">
                            <p:stCondLst>
                              <p:cond delay="33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5"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1" end="1"/>
                                            </p:txEl>
                                          </p:spTgt>
                                        </p:tgtEl>
                                        <p:attrNameLst>
                                          <p:attrName>fill.type</p:attrName>
                                        </p:attrNameLst>
                                      </p:cBhvr>
                                      <p:to>
                                        <p:strVal val="solid"/>
                                      </p:to>
                                    </p:set>
                                  </p:childTnLst>
                                </p:cTn>
                              </p:par>
                            </p:childTnLst>
                          </p:cTn>
                        </p:par>
                        <p:par>
                          <p:cTn id="28" fill="hold">
                            <p:stCondLst>
                              <p:cond delay="39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2" end="2"/>
                                            </p:txEl>
                                          </p:spTgt>
                                        </p:tgtEl>
                                        <p:attrNameLst>
                                          <p:attrName>fill.type</p:attrName>
                                        </p:attrNameLst>
                                      </p:cBhvr>
                                      <p:to>
                                        <p:strVal val="solid"/>
                                      </p:to>
                                    </p:set>
                                  </p:childTnLst>
                                </p:cTn>
                              </p:par>
                            </p:childTnLst>
                          </p:cTn>
                        </p:par>
                        <p:par>
                          <p:cTn id="34" fill="hold">
                            <p:stCondLst>
                              <p:cond delay="504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3" end="3"/>
                                            </p:txEl>
                                          </p:spTgt>
                                        </p:tgtEl>
                                        <p:attrNameLst>
                                          <p:attrName>fill.type</p:attrName>
                                        </p:attrNameLst>
                                      </p:cBhvr>
                                      <p:to>
                                        <p:strVal val="solid"/>
                                      </p:to>
                                    </p:set>
                                  </p:childTnLst>
                                </p:cTn>
                              </p:par>
                            </p:childTnLst>
                          </p:cTn>
                        </p:par>
                        <p:par>
                          <p:cTn id="40" fill="hold">
                            <p:stCondLst>
                              <p:cond delay="580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4" end="4"/>
                                            </p:txEl>
                                          </p:spTgt>
                                        </p:tgtEl>
                                        <p:attrNameLst>
                                          <p:attrName>fill.type</p:attrName>
                                        </p:attrNameLst>
                                      </p:cBhvr>
                                      <p:to>
                                        <p:strVal val="solid"/>
                                      </p:to>
                                    </p:set>
                                  </p:childTnLst>
                                </p:cTn>
                              </p:par>
                            </p:childTnLst>
                          </p:cTn>
                        </p:par>
                        <p:par>
                          <p:cTn id="46" fill="hold">
                            <p:stCondLst>
                              <p:cond delay="704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9"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D8311-5D07-629D-98BA-B3B45D3DEEAA}"/>
              </a:ext>
            </a:extLst>
          </p:cNvPr>
          <p:cNvSpPr txBox="1"/>
          <p:nvPr/>
        </p:nvSpPr>
        <p:spPr>
          <a:xfrm>
            <a:off x="5242719" y="2895600"/>
            <a:ext cx="6248400" cy="3046988"/>
          </a:xfrm>
          <a:prstGeom prst="rect">
            <a:avLst/>
          </a:prstGeom>
          <a:noFill/>
        </p:spPr>
        <p:txBody>
          <a:bodyPr wrap="square" rtlCol="0">
            <a:spAutoFit/>
          </a:bodyPr>
          <a:lstStyle/>
          <a:p>
            <a:pPr algn="ctr"/>
            <a:r>
              <a:rPr lang="en-US" sz="9600" dirty="0">
                <a:ln w="76200">
                  <a:solidFill>
                    <a:srgbClr val="FF0066"/>
                  </a:solidFill>
                </a:ln>
                <a:solidFill>
                  <a:srgbClr val="FF0066"/>
                </a:solidFill>
                <a:latin typeface="Arial-Rounded" panose="020B0500000000000000" pitchFamily="34" charset="0"/>
                <a:ea typeface="Arial-Rounded" panose="020B0500000000000000" pitchFamily="34" charset="0"/>
                <a:cs typeface="Arial-Rounded" panose="020B0500000000000000" pitchFamily="34" charset="0"/>
              </a:rPr>
              <a:t>CHIA SẺ TRƯỚC LỚP</a:t>
            </a:r>
          </a:p>
        </p:txBody>
      </p:sp>
    </p:spTree>
    <p:extLst>
      <p:ext uri="{BB962C8B-B14F-4D97-AF65-F5344CB8AC3E}">
        <p14:creationId xmlns:p14="http://schemas.microsoft.com/office/powerpoint/2010/main" val="9297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latin typeface="+mj-lt"/>
            </a:endParaRPr>
          </a:p>
        </p:txBody>
      </p:sp>
      <p:sp>
        <p:nvSpPr>
          <p:cNvPr id="13" name="Rectangle 12">
            <a:extLst>
              <a:ext uri="{FF2B5EF4-FFF2-40B4-BE49-F238E27FC236}">
                <a16:creationId xmlns:a16="http://schemas.microsoft.com/office/drawing/2014/main" id="{E60F2789-4F1C-46B6-A641-E55485A84F97}"/>
              </a:ext>
            </a:extLst>
          </p:cNvPr>
          <p:cNvSpPr/>
          <p:nvPr/>
        </p:nvSpPr>
        <p:spPr>
          <a:xfrm>
            <a:off x="5471319" y="242413"/>
            <a:ext cx="9592292" cy="707886"/>
          </a:xfrm>
          <a:prstGeom prst="rect">
            <a:avLst/>
          </a:prstGeom>
        </p:spPr>
        <p:txBody>
          <a:bodyPr wrap="square">
            <a:spAutoFit/>
          </a:bodyPr>
          <a:lstStyle/>
          <a:p>
            <a:r>
              <a:rPr lang="vi-VN" sz="4000" b="1" dirty="0">
                <a:solidFill>
                  <a:schemeClr val="accent2">
                    <a:lumMod val="75000"/>
                  </a:schemeClr>
                </a:solidFill>
                <a:latin typeface="+mj-lt"/>
                <a:ea typeface="AvantGarde" panose="00000400000000000000" pitchFamily="2" charset="0"/>
                <a:cs typeface="AvantGarde" panose="00000400000000000000" pitchFamily="2" charset="0"/>
              </a:rPr>
              <a:t>Tiêu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chí</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đánh</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giá</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bài</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làm</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sản</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 </a:t>
            </a:r>
            <a:r>
              <a:rPr lang="vi-VN" sz="4000" b="1" dirty="0" err="1">
                <a:solidFill>
                  <a:schemeClr val="accent2">
                    <a:lumMod val="75000"/>
                  </a:schemeClr>
                </a:solidFill>
                <a:latin typeface="+mj-lt"/>
                <a:ea typeface="AvantGarde" panose="00000400000000000000" pitchFamily="2" charset="0"/>
                <a:cs typeface="AvantGarde" panose="00000400000000000000" pitchFamily="2" charset="0"/>
              </a:rPr>
              <a:t>phẩm</a:t>
            </a:r>
            <a:r>
              <a:rPr lang="vi-VN" sz="4000" b="1" dirty="0">
                <a:solidFill>
                  <a:schemeClr val="accent2">
                    <a:lumMod val="75000"/>
                  </a:schemeClr>
                </a:solidFill>
                <a:latin typeface="+mj-lt"/>
                <a:ea typeface="AvantGarde" panose="00000400000000000000" pitchFamily="2" charset="0"/>
                <a:cs typeface="AvantGarde" panose="00000400000000000000" pitchFamily="2" charset="0"/>
              </a:rPr>
              <a:t>:</a:t>
            </a:r>
          </a:p>
        </p:txBody>
      </p:sp>
      <p:sp>
        <p:nvSpPr>
          <p:cNvPr id="14" name="Text Box 11">
            <a:extLst>
              <a:ext uri="{FF2B5EF4-FFF2-40B4-BE49-F238E27FC236}">
                <a16:creationId xmlns:a16="http://schemas.microsoft.com/office/drawing/2014/main" id="{1EFDD55B-737B-4FAB-BE49-B8D32CC15284}"/>
              </a:ext>
            </a:extLst>
          </p:cNvPr>
          <p:cNvSpPr txBox="1">
            <a:spLocks noChangeArrowheads="1"/>
          </p:cNvSpPr>
          <p:nvPr/>
        </p:nvSpPr>
        <p:spPr bwMode="auto">
          <a:xfrm>
            <a:off x="4971565" y="1981200"/>
            <a:ext cx="10591800" cy="4734951"/>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spcAft>
                <a:spcPts val="600"/>
              </a:spcAft>
              <a:buFontTx/>
              <a:buNone/>
            </a:pP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Bài</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viết</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rõ</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ràng</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đủ</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nội</a:t>
            </a:r>
            <a:r>
              <a:rPr lang="vi-VN" altLang="en-US" sz="4000" b="1" dirty="0">
                <a:solidFill>
                  <a:srgbClr val="0000CC"/>
                </a:solidFill>
                <a:latin typeface="+mj-lt"/>
                <a:ea typeface="AvantGarde" panose="00000400000000000000" pitchFamily="2" charset="0"/>
                <a:cs typeface="AvantGarde" panose="00000400000000000000" pitchFamily="2" charset="0"/>
              </a:rPr>
              <a:t> dung.</a:t>
            </a:r>
          </a:p>
          <a:p>
            <a:pPr algn="just" eaLnBrk="1" hangingPunct="1">
              <a:lnSpc>
                <a:spcPct val="150000"/>
              </a:lnSpc>
              <a:spcBef>
                <a:spcPts val="0"/>
              </a:spcBef>
              <a:spcAft>
                <a:spcPts val="600"/>
              </a:spcAft>
              <a:buFontTx/>
              <a:buNone/>
            </a:pP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Mắc</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ít</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lỗi</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chính</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tả</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ngữ</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pháp</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sử</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dụng</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đúng</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các</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dấu</a:t>
            </a:r>
            <a:r>
              <a:rPr lang="vi-VN" altLang="en-US" sz="4000" b="1" dirty="0">
                <a:solidFill>
                  <a:srgbClr val="0000CC"/>
                </a:solidFill>
                <a:latin typeface="+mj-lt"/>
                <a:ea typeface="AvantGarde" panose="00000400000000000000" pitchFamily="2" charset="0"/>
                <a:cs typeface="AvantGarde" panose="00000400000000000000" pitchFamily="2" charset="0"/>
              </a:rPr>
              <a:t> câu.</a:t>
            </a:r>
          </a:p>
          <a:p>
            <a:pPr algn="just" eaLnBrk="1" hangingPunct="1">
              <a:lnSpc>
                <a:spcPct val="150000"/>
              </a:lnSpc>
              <a:spcBef>
                <a:spcPts val="0"/>
              </a:spcBef>
              <a:spcAft>
                <a:spcPts val="600"/>
              </a:spcAft>
              <a:buFontTx/>
              <a:buNone/>
            </a:pP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Vẽ</a:t>
            </a:r>
            <a:r>
              <a:rPr lang="vi-VN" altLang="en-US" sz="4000" b="1" dirty="0">
                <a:solidFill>
                  <a:srgbClr val="0000CC"/>
                </a:solidFill>
                <a:latin typeface="+mj-lt"/>
                <a:ea typeface="AvantGarde" panose="00000400000000000000" pitchFamily="2" charset="0"/>
                <a:cs typeface="AvantGarde" panose="00000400000000000000" pitchFamily="2" charset="0"/>
              </a:rPr>
              <a:t>, tô </a:t>
            </a:r>
            <a:r>
              <a:rPr lang="vi-VN" altLang="en-US" sz="4000" b="1" dirty="0" err="1">
                <a:solidFill>
                  <a:srgbClr val="0000CC"/>
                </a:solidFill>
                <a:latin typeface="+mj-lt"/>
                <a:ea typeface="AvantGarde" panose="00000400000000000000" pitchFamily="2" charset="0"/>
                <a:cs typeface="AvantGarde" panose="00000400000000000000" pitchFamily="2" charset="0"/>
              </a:rPr>
              <a:t>màu</a:t>
            </a:r>
            <a:r>
              <a:rPr lang="vi-VN" altLang="en-US" sz="4000" b="1" dirty="0">
                <a:solidFill>
                  <a:srgbClr val="0000CC"/>
                </a:solidFill>
                <a:latin typeface="+mj-lt"/>
                <a:ea typeface="AvantGarde" panose="00000400000000000000" pitchFamily="2" charset="0"/>
                <a:cs typeface="AvantGarde" panose="00000400000000000000" pitchFamily="2" charset="0"/>
              </a:rPr>
              <a:t>, trang </a:t>
            </a:r>
            <a:r>
              <a:rPr lang="vi-VN" altLang="en-US" sz="4000" b="1" dirty="0" err="1">
                <a:solidFill>
                  <a:srgbClr val="0000CC"/>
                </a:solidFill>
                <a:latin typeface="+mj-lt"/>
                <a:ea typeface="AvantGarde" panose="00000400000000000000" pitchFamily="2" charset="0"/>
                <a:cs typeface="AvantGarde" panose="00000400000000000000" pitchFamily="2" charset="0"/>
              </a:rPr>
              <a:t>trí</a:t>
            </a:r>
            <a:r>
              <a:rPr lang="vi-VN" altLang="en-US" sz="4000" b="1" dirty="0">
                <a:solidFill>
                  <a:srgbClr val="0000CC"/>
                </a:solidFill>
                <a:latin typeface="+mj-lt"/>
                <a:ea typeface="AvantGarde" panose="00000400000000000000" pitchFamily="2" charset="0"/>
                <a:cs typeface="AvantGarde" panose="00000400000000000000" pitchFamily="2" charset="0"/>
              </a:rPr>
              <a:t> cho </a:t>
            </a:r>
            <a:r>
              <a:rPr lang="vi-VN" altLang="en-US" sz="4000" b="1" dirty="0" err="1">
                <a:solidFill>
                  <a:srgbClr val="0000CC"/>
                </a:solidFill>
                <a:latin typeface="+mj-lt"/>
                <a:ea typeface="AvantGarde" panose="00000400000000000000" pitchFamily="2" charset="0"/>
                <a:cs typeface="AvantGarde" panose="00000400000000000000" pitchFamily="2" charset="0"/>
              </a:rPr>
              <a:t>bài</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viết</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và</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dán</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hình</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nếu</a:t>
            </a:r>
            <a:r>
              <a:rPr lang="vi-VN" altLang="en-US" sz="4000" b="1" dirty="0">
                <a:solidFill>
                  <a:srgbClr val="0000CC"/>
                </a:solidFill>
                <a:latin typeface="+mj-lt"/>
                <a:ea typeface="AvantGarde" panose="00000400000000000000" pitchFamily="2" charset="0"/>
                <a:cs typeface="AvantGarde" panose="00000400000000000000" pitchFamily="2" charset="0"/>
              </a:rPr>
              <a:t> </a:t>
            </a:r>
            <a:r>
              <a:rPr lang="vi-VN" altLang="en-US" sz="4000" b="1" dirty="0" err="1">
                <a:solidFill>
                  <a:srgbClr val="0000CC"/>
                </a:solidFill>
                <a:latin typeface="+mj-lt"/>
                <a:ea typeface="AvantGarde" panose="00000400000000000000" pitchFamily="2" charset="0"/>
                <a:cs typeface="AvantGarde" panose="00000400000000000000" pitchFamily="2" charset="0"/>
              </a:rPr>
              <a:t>có</a:t>
            </a:r>
            <a:r>
              <a:rPr lang="vi-VN" altLang="en-US" sz="4000" b="1" dirty="0">
                <a:solidFill>
                  <a:srgbClr val="0000CC"/>
                </a:solidFill>
                <a:latin typeface="+mj-lt"/>
                <a:ea typeface="AvantGarde" panose="00000400000000000000" pitchFamily="2" charset="0"/>
                <a:cs typeface="AvantGarde" panose="00000400000000000000" pitchFamily="2" charset="0"/>
              </a:rPr>
              <a:t>).</a:t>
            </a:r>
          </a:p>
        </p:txBody>
      </p:sp>
      <p:pic>
        <p:nvPicPr>
          <p:cNvPr id="3074" name="Picture 2">
            <a:extLst>
              <a:ext uri="{FF2B5EF4-FFF2-40B4-BE49-F238E27FC236}">
                <a16:creationId xmlns:a16="http://schemas.microsoft.com/office/drawing/2014/main" id="{3DEA189D-64B3-AFDA-E995-D13678A6EA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0" b="90000" l="9947" r="89876">
                        <a14:foregroundMark x1="51687" y1="85778" x2="51687" y2="86889"/>
                        <a14:foregroundMark x1="45115" y1="8000" x2="45115" y2="8000"/>
                      </a14:backgroundRemoval>
                    </a14:imgEffect>
                  </a14:imgLayer>
                </a14:imgProps>
              </a:ext>
              <a:ext uri="{28A0092B-C50C-407E-A947-70E740481C1C}">
                <a14:useLocalDpi xmlns:a14="http://schemas.microsoft.com/office/drawing/2010/main" val="0"/>
              </a:ext>
            </a:extLst>
          </a:blip>
          <a:srcRect/>
          <a:stretch>
            <a:fillRect/>
          </a:stretch>
        </p:blipFill>
        <p:spPr bwMode="auto">
          <a:xfrm>
            <a:off x="-1081881" y="4343400"/>
            <a:ext cx="6324600" cy="5055187"/>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5338AC34-DBCD-EA9B-D5D6-CDE1599AB947}"/>
              </a:ext>
            </a:extLst>
          </p:cNvPr>
          <p:cNvSpPr/>
          <p:nvPr/>
        </p:nvSpPr>
        <p:spPr>
          <a:xfrm>
            <a:off x="4133524" y="1981200"/>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Star: 5 Points 2">
            <a:extLst>
              <a:ext uri="{FF2B5EF4-FFF2-40B4-BE49-F238E27FC236}">
                <a16:creationId xmlns:a16="http://schemas.microsoft.com/office/drawing/2014/main" id="{49AEEAD6-C1C2-9B67-540C-131223BC77C4}"/>
              </a:ext>
            </a:extLst>
          </p:cNvPr>
          <p:cNvSpPr/>
          <p:nvPr/>
        </p:nvSpPr>
        <p:spPr>
          <a:xfrm>
            <a:off x="4133604" y="3012101"/>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Star: 5 Points 3">
            <a:extLst>
              <a:ext uri="{FF2B5EF4-FFF2-40B4-BE49-F238E27FC236}">
                <a16:creationId xmlns:a16="http://schemas.microsoft.com/office/drawing/2014/main" id="{794C2D11-D608-E946-F8D8-FA12A464DA8A}"/>
              </a:ext>
            </a:extLst>
          </p:cNvPr>
          <p:cNvSpPr/>
          <p:nvPr/>
        </p:nvSpPr>
        <p:spPr>
          <a:xfrm>
            <a:off x="4133604" y="4955201"/>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Star: 5 Points 4">
            <a:extLst>
              <a:ext uri="{FF2B5EF4-FFF2-40B4-BE49-F238E27FC236}">
                <a16:creationId xmlns:a16="http://schemas.microsoft.com/office/drawing/2014/main" id="{9D79055E-8F44-8615-83B7-39B4530D125C}"/>
              </a:ext>
            </a:extLst>
          </p:cNvPr>
          <p:cNvSpPr/>
          <p:nvPr/>
        </p:nvSpPr>
        <p:spPr>
          <a:xfrm>
            <a:off x="2876304" y="1976705"/>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Star: 5 Points 5">
            <a:extLst>
              <a:ext uri="{FF2B5EF4-FFF2-40B4-BE49-F238E27FC236}">
                <a16:creationId xmlns:a16="http://schemas.microsoft.com/office/drawing/2014/main" id="{DCF5CCA2-EF8C-1FAB-9876-AB7C5A3282CB}"/>
              </a:ext>
            </a:extLst>
          </p:cNvPr>
          <p:cNvSpPr/>
          <p:nvPr/>
        </p:nvSpPr>
        <p:spPr>
          <a:xfrm>
            <a:off x="1661319" y="1976705"/>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Star: 5 Points 6">
            <a:extLst>
              <a:ext uri="{FF2B5EF4-FFF2-40B4-BE49-F238E27FC236}">
                <a16:creationId xmlns:a16="http://schemas.microsoft.com/office/drawing/2014/main" id="{1046FC81-3850-61FC-F5C3-604FCED72FDD}"/>
              </a:ext>
            </a:extLst>
          </p:cNvPr>
          <p:cNvSpPr/>
          <p:nvPr/>
        </p:nvSpPr>
        <p:spPr>
          <a:xfrm>
            <a:off x="2897342" y="3012101"/>
            <a:ext cx="838200" cy="838200"/>
          </a:xfrm>
          <a:prstGeom prst="star5">
            <a:avLst>
              <a:gd name="adj" fmla="val 25676"/>
              <a:gd name="hf" fmla="val 105146"/>
              <a:gd name="vf" fmla="val 11055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891345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1000"/>
                                        <p:tgtEl>
                                          <p:spTgt spid="14">
                                            <p:txEl>
                                              <p:pRg st="1" end="1"/>
                                            </p:txEl>
                                          </p:spTgt>
                                        </p:tgtEl>
                                      </p:cBhvr>
                                    </p:animEffect>
                                    <p:anim calcmode="lin" valueType="num">
                                      <p:cBhvr>
                                        <p:cTn id="4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
                                            <p:txEl>
                                              <p:pRg st="2" end="2"/>
                                            </p:txEl>
                                          </p:spTgt>
                                        </p:tgtEl>
                                        <p:attrNameLst>
                                          <p:attrName>style.visibility</p:attrName>
                                        </p:attrNameLst>
                                      </p:cBhvr>
                                      <p:to>
                                        <p:strVal val="visible"/>
                                      </p:to>
                                    </p:set>
                                    <p:animEffect transition="in" filter="fade">
                                      <p:cBhvr>
                                        <p:cTn id="58" dur="1000"/>
                                        <p:tgtEl>
                                          <p:spTgt spid="14">
                                            <p:txEl>
                                              <p:pRg st="2" end="2"/>
                                            </p:txEl>
                                          </p:spTgt>
                                        </p:tgtEl>
                                      </p:cBhvr>
                                    </p:animEffect>
                                    <p:anim calcmode="lin" valueType="num">
                                      <p:cBhvr>
                                        <p:cTn id="5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14" presetClass="entr" presetSubtype="1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randombar(horizontal)">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D8311-5D07-629D-98BA-B3B45D3DEEAA}"/>
              </a:ext>
            </a:extLst>
          </p:cNvPr>
          <p:cNvSpPr txBox="1"/>
          <p:nvPr/>
        </p:nvSpPr>
        <p:spPr>
          <a:xfrm>
            <a:off x="5242719" y="2895600"/>
            <a:ext cx="6248400" cy="1569660"/>
          </a:xfrm>
          <a:prstGeom prst="rect">
            <a:avLst/>
          </a:prstGeom>
          <a:noFill/>
        </p:spPr>
        <p:txBody>
          <a:bodyPr wrap="square" rtlCol="0">
            <a:spAutoFit/>
          </a:bodyPr>
          <a:lstStyle/>
          <a:p>
            <a:pPr algn="ctr"/>
            <a:r>
              <a:rPr lang="en-US" sz="9600" dirty="0" err="1">
                <a:ln w="76200">
                  <a:solidFill>
                    <a:srgbClr val="FF0066"/>
                  </a:solidFill>
                </a:ln>
                <a:solidFill>
                  <a:srgbClr val="FF0066"/>
                </a:solidFill>
                <a:latin typeface="Arial-Rounded" panose="020B0500000000000000" pitchFamily="34" charset="0"/>
                <a:ea typeface="Arial-Rounded" panose="020B0500000000000000" pitchFamily="34" charset="0"/>
                <a:cs typeface="Arial-Rounded" panose="020B0500000000000000" pitchFamily="34" charset="0"/>
              </a:rPr>
              <a:t>Bình</a:t>
            </a:r>
            <a:r>
              <a:rPr lang="en-US" sz="9600" dirty="0">
                <a:ln w="76200">
                  <a:solidFill>
                    <a:srgbClr val="FF0066"/>
                  </a:solidFill>
                </a:ln>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ln w="76200">
                  <a:solidFill>
                    <a:srgbClr val="FF0066"/>
                  </a:solidFill>
                </a:ln>
                <a:solidFill>
                  <a:srgbClr val="FF0066"/>
                </a:solidFill>
                <a:latin typeface="Arial-Rounded" panose="020B0500000000000000" pitchFamily="34" charset="0"/>
                <a:ea typeface="Arial-Rounded" panose="020B0500000000000000" pitchFamily="34" charset="0"/>
                <a:cs typeface="Arial-Rounded" panose="020B0500000000000000" pitchFamily="34" charset="0"/>
              </a:rPr>
              <a:t>chọn</a:t>
            </a:r>
            <a:endParaRPr lang="en-US" sz="9600" dirty="0">
              <a:ln w="76200">
                <a:solidFill>
                  <a:srgbClr val="FF0066"/>
                </a:solidFill>
              </a:ln>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87288985-31CE-EB95-0E8E-53574B602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822" y="4186784"/>
            <a:ext cx="6820193" cy="4898138"/>
          </a:xfrm>
          <a:prstGeom prst="rect">
            <a:avLst/>
          </a:prstGeom>
        </p:spPr>
      </p:pic>
    </p:spTree>
    <p:extLst>
      <p:ext uri="{BB962C8B-B14F-4D97-AF65-F5344CB8AC3E}">
        <p14:creationId xmlns:p14="http://schemas.microsoft.com/office/powerpoint/2010/main" val="291671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B331FCED-C1F6-42D9-8105-7EE922F68DA5}"/>
              </a:ext>
            </a:extLst>
          </p:cNvPr>
          <p:cNvSpPr txBox="1">
            <a:spLocks noChangeArrowheads="1"/>
          </p:cNvSpPr>
          <p:nvPr/>
        </p:nvSpPr>
        <p:spPr bwMode="auto">
          <a:xfrm>
            <a:off x="3490119" y="1414136"/>
            <a:ext cx="12611101" cy="6340197"/>
          </a:xfrm>
          <a:prstGeom prst="rect">
            <a:avLst/>
          </a:prstGeom>
          <a:noFill/>
          <a:ln w="28575">
            <a:noFill/>
            <a:miter lim="800000"/>
            <a:headEnd/>
            <a:tailEnd/>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ts val="0"/>
              </a:spcBef>
              <a:spcAft>
                <a:spcPts val="600"/>
              </a:spcAft>
              <a:buFontTx/>
              <a:buNone/>
            </a:pPr>
            <a:r>
              <a:rPr lang="vi-VN" altLang="en-US"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Trưng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bày</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HS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lần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lượt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đi theo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hàng</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lên trưng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bày</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vào</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phòng</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tranh tương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ứng</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của</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tổ</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mình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a:t>
            </a:r>
          </a:p>
          <a:p>
            <a:pPr marL="0" indent="0" algn="just" eaLnBrk="1" hangingPunct="1">
              <a:spcBef>
                <a:spcPts val="0"/>
              </a:spcBef>
              <a:spcAft>
                <a:spcPts val="600"/>
              </a:spcAft>
              <a:buFontTx/>
              <a:buNone/>
            </a:pP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Đánh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giá</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Khi tham quan HS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sẽ</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tự</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nhận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xét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đánh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giá</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cho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của</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nếu</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thấy</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yêu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thích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bài</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viết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của</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nào</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thì</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sẽ</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dán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vào</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đó</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1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sticker</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có</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hình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mặt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cười</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Và</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nếu</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chưa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đồng</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ý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với</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bài</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làm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của</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nào</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thì</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sẽ</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góp</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ý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trực</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tiếp</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cho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đó</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a:t>
            </a:r>
          </a:p>
          <a:p>
            <a:pPr marL="0" indent="0" algn="just" eaLnBrk="1" hangingPunct="1">
              <a:spcBef>
                <a:spcPts val="0"/>
              </a:spcBef>
              <a:spcAft>
                <a:spcPts val="600"/>
              </a:spcAft>
              <a:buFontTx/>
              <a:buNone/>
            </a:pP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Chia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sẻ</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bình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chọn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Tổ</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trưởng</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sẽ</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mời</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các</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có</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sản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phẩm</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hay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nhất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đẹp</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nhất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được</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các</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dán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nhiều</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sticker</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nhất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lên chia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sẻ</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Cả</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lớp</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bình</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chọn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để</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chọn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ra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đoạn</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văn hay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nhất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trang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trí</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đẹp</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 </a:t>
            </a:r>
            <a:r>
              <a:rPr lang="vi-VN" altLang="en-US" sz="3600" b="1" dirty="0" err="1">
                <a:solidFill>
                  <a:schemeClr val="accent4">
                    <a:lumMod val="75000"/>
                  </a:schemeClr>
                </a:solidFill>
                <a:latin typeface="+mj-lt"/>
                <a:ea typeface="AvantGarde" panose="00000400000000000000" pitchFamily="2" charset="0"/>
                <a:cs typeface="AvantGarde" panose="00000400000000000000" pitchFamily="2" charset="0"/>
              </a:rPr>
              <a:t>nhất</a:t>
            </a:r>
            <a:r>
              <a:rPr lang="vi-VN" altLang="en-US" sz="3600" b="1" dirty="0">
                <a:solidFill>
                  <a:schemeClr val="accent4">
                    <a:lumMod val="75000"/>
                  </a:schemeClr>
                </a:solidFill>
                <a:latin typeface="+mj-lt"/>
                <a:ea typeface="AvantGarde" panose="00000400000000000000" pitchFamily="2" charset="0"/>
                <a:cs typeface="AvantGarde" panose="00000400000000000000" pitchFamily="2" charset="0"/>
              </a:rPr>
              <a:t>.</a:t>
            </a:r>
          </a:p>
        </p:txBody>
      </p:sp>
      <p:sp>
        <p:nvSpPr>
          <p:cNvPr id="13" name="Rectangle 12">
            <a:extLst>
              <a:ext uri="{FF2B5EF4-FFF2-40B4-BE49-F238E27FC236}">
                <a16:creationId xmlns:a16="http://schemas.microsoft.com/office/drawing/2014/main" id="{E60F2789-4F1C-46B6-A641-E55485A84F97}"/>
              </a:ext>
            </a:extLst>
          </p:cNvPr>
          <p:cNvSpPr/>
          <p:nvPr/>
        </p:nvSpPr>
        <p:spPr>
          <a:xfrm>
            <a:off x="518319" y="685800"/>
            <a:ext cx="14647862" cy="584775"/>
          </a:xfrm>
          <a:prstGeom prst="rect">
            <a:avLst/>
          </a:prstGeom>
        </p:spPr>
        <p:txBody>
          <a:bodyPr wrap="square">
            <a:spAutoFit/>
          </a:bodyPr>
          <a:lstStyle/>
          <a:p>
            <a:r>
              <a:rPr lang="vi-VN" sz="3200" b="1" dirty="0" err="1">
                <a:latin typeface="+mj-lt"/>
                <a:ea typeface="AvantGarde" panose="00000400000000000000" pitchFamily="2" charset="0"/>
                <a:cs typeface="AvantGarde" panose="00000400000000000000" pitchFamily="2" charset="0"/>
              </a:rPr>
              <a:t>Trình</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bày</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bình</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chọn</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đoạn</a:t>
            </a:r>
            <a:r>
              <a:rPr lang="vi-VN" sz="3200" b="1" dirty="0">
                <a:latin typeface="+mj-lt"/>
                <a:ea typeface="AvantGarde" panose="00000400000000000000" pitchFamily="2" charset="0"/>
                <a:cs typeface="AvantGarde" panose="00000400000000000000" pitchFamily="2" charset="0"/>
              </a:rPr>
              <a:t> văn </a:t>
            </a:r>
            <a:r>
              <a:rPr lang="vi-VN" sz="3200" b="1" dirty="0" err="1">
                <a:latin typeface="+mj-lt"/>
                <a:ea typeface="AvantGarde" panose="00000400000000000000" pitchFamily="2" charset="0"/>
                <a:cs typeface="AvantGarde" panose="00000400000000000000" pitchFamily="2" charset="0"/>
              </a:rPr>
              <a:t>đoạn</a:t>
            </a:r>
            <a:r>
              <a:rPr lang="vi-VN" sz="3200" b="1" dirty="0">
                <a:latin typeface="+mj-lt"/>
                <a:ea typeface="AvantGarde" panose="00000400000000000000" pitchFamily="2" charset="0"/>
                <a:cs typeface="AvantGarde" panose="00000400000000000000" pitchFamily="2" charset="0"/>
              </a:rPr>
              <a:t> văn hay </a:t>
            </a:r>
            <a:r>
              <a:rPr lang="vi-VN" sz="3200" b="1" dirty="0" err="1">
                <a:latin typeface="+mj-lt"/>
                <a:ea typeface="AvantGarde" panose="00000400000000000000" pitchFamily="2" charset="0"/>
                <a:cs typeface="AvantGarde" panose="00000400000000000000" pitchFamily="2" charset="0"/>
              </a:rPr>
              <a:t>và</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được</a:t>
            </a:r>
            <a:r>
              <a:rPr lang="vi-VN" sz="3200" b="1" dirty="0">
                <a:latin typeface="+mj-lt"/>
                <a:ea typeface="AvantGarde" panose="00000400000000000000" pitchFamily="2" charset="0"/>
                <a:cs typeface="AvantGarde" panose="00000400000000000000" pitchFamily="2" charset="0"/>
              </a:rPr>
              <a:t> trang </a:t>
            </a:r>
            <a:r>
              <a:rPr lang="vi-VN" sz="3200" b="1" dirty="0" err="1">
                <a:latin typeface="+mj-lt"/>
                <a:ea typeface="AvantGarde" panose="00000400000000000000" pitchFamily="2" charset="0"/>
                <a:cs typeface="AvantGarde" panose="00000400000000000000" pitchFamily="2" charset="0"/>
              </a:rPr>
              <a:t>trí</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đẹp</a:t>
            </a:r>
            <a:r>
              <a:rPr lang="vi-VN" sz="3200" b="1" dirty="0">
                <a:latin typeface="+mj-lt"/>
                <a:ea typeface="AvantGarde" panose="00000400000000000000" pitchFamily="2" charset="0"/>
                <a:cs typeface="AvantGarde" panose="00000400000000000000" pitchFamily="2" charset="0"/>
              </a:rPr>
              <a:t> </a:t>
            </a:r>
            <a:r>
              <a:rPr lang="vi-VN" sz="3200" b="1" dirty="0" err="1">
                <a:latin typeface="+mj-lt"/>
                <a:ea typeface="AvantGarde" panose="00000400000000000000" pitchFamily="2" charset="0"/>
                <a:cs typeface="AvantGarde" panose="00000400000000000000" pitchFamily="2" charset="0"/>
              </a:rPr>
              <a:t>nhất</a:t>
            </a:r>
            <a:r>
              <a:rPr lang="vi-VN" sz="3200" b="1" dirty="0">
                <a:latin typeface="+mj-lt"/>
                <a:ea typeface="AvantGarde" panose="00000400000000000000" pitchFamily="2" charset="0"/>
                <a:cs typeface="AvantGarde" panose="00000400000000000000" pitchFamily="2" charset="0"/>
              </a:rPr>
              <a:t>. </a:t>
            </a:r>
          </a:p>
        </p:txBody>
      </p:sp>
      <p:pic>
        <p:nvPicPr>
          <p:cNvPr id="2" name="Picture 2">
            <a:extLst>
              <a:ext uri="{FF2B5EF4-FFF2-40B4-BE49-F238E27FC236}">
                <a16:creationId xmlns:a16="http://schemas.microsoft.com/office/drawing/2014/main" id="{755B657D-A2AC-AC73-C5B7-F6122A6197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0" b="90000" l="9947" r="89876">
                        <a14:foregroundMark x1="51687" y1="85778" x2="51687" y2="86889"/>
                        <a14:foregroundMark x1="45115" y1="8000" x2="45115" y2="8000"/>
                      </a14:backgroundRemoval>
                    </a14:imgEffect>
                  </a14:imgLayer>
                </a14:imgProps>
              </a:ext>
              <a:ext uri="{28A0092B-C50C-407E-A947-70E740481C1C}">
                <a14:useLocalDpi xmlns:a14="http://schemas.microsoft.com/office/drawing/2010/main" val="0"/>
              </a:ext>
            </a:extLst>
          </a:blip>
          <a:srcRect/>
          <a:stretch>
            <a:fillRect/>
          </a:stretch>
        </p:blipFill>
        <p:spPr bwMode="auto">
          <a:xfrm>
            <a:off x="-853281" y="4876800"/>
            <a:ext cx="5180584" cy="414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325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818818" y="415532"/>
            <a:ext cx="4715202" cy="677108"/>
          </a:xfrm>
          <a:prstGeom prst="rect">
            <a:avLst/>
          </a:prstGeom>
        </p:spPr>
        <p:txBody>
          <a:bodyPr wrap="square">
            <a:spAutoFit/>
          </a:bodyPr>
          <a:lstStyle/>
          <a:p>
            <a:r>
              <a:rPr lang="en-US" sz="3800" b="1" dirty="0" err="1">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tham</a:t>
            </a:r>
            <a:r>
              <a:rPr lang="en-US" sz="3800" b="1" dirty="0">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khảo</a:t>
            </a:r>
            <a:r>
              <a:rPr lang="en-US" sz="3800" b="1" dirty="0">
                <a:solidFill>
                  <a:srgbClr val="FF0066"/>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2" name="Rectangle 1">
            <a:extLst>
              <a:ext uri="{FF2B5EF4-FFF2-40B4-BE49-F238E27FC236}">
                <a16:creationId xmlns:a16="http://schemas.microsoft.com/office/drawing/2014/main" id="{920F113A-225C-40A9-B25E-8F405786FD5F}"/>
              </a:ext>
            </a:extLst>
          </p:cNvPr>
          <p:cNvSpPr/>
          <p:nvPr/>
        </p:nvSpPr>
        <p:spPr>
          <a:xfrm>
            <a:off x="556419" y="1143000"/>
            <a:ext cx="15163800" cy="4147739"/>
          </a:xfrm>
          <a:prstGeom prst="rect">
            <a:avLst/>
          </a:prstGeom>
        </p:spPr>
        <p:txBody>
          <a:bodyPr wrap="square">
            <a:spAutoFit/>
          </a:bodyPr>
          <a:lstStyle/>
          <a:p>
            <a:pPr lvl="0" algn="just">
              <a:lnSpc>
                <a:spcPct val="150000"/>
              </a:lnSpc>
            </a:pPr>
            <a:r>
              <a:rPr lang="vi-VN" sz="36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Tôi đã thiết kế chiếc thùng đựng rác có ngăn kéo để phân loại rác. Tôi đã chia làm hai ngăn là rác hữu cơ và vô cơ. Để phân biệt chúng tôi tô màu xanh và vàng khác nhau. Bên cạnh đó tôi còn vẽ mặt cho chiếc thùng thêm phần đáng yêu. Tôi mong rằng có chiếc thùng rác này, rác sẽ được phân loại để giúp bảo vệ môi trường và các bác lao công đỡ vất vả. </a:t>
            </a:r>
            <a:endParaRPr lang="vi-VN"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274912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7C029DC8-82DF-93FC-3528-0A69AE0C7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719" y="2133600"/>
            <a:ext cx="5782549" cy="2051459"/>
          </a:xfrm>
          <a:prstGeom prst="rect">
            <a:avLst/>
          </a:prstGeom>
        </p:spPr>
      </p:pic>
      <p:pic>
        <p:nvPicPr>
          <p:cNvPr id="4098" name="Picture 2">
            <a:extLst>
              <a:ext uri="{FF2B5EF4-FFF2-40B4-BE49-F238E27FC236}">
                <a16:creationId xmlns:a16="http://schemas.microsoft.com/office/drawing/2014/main" id="{E96ACD6C-5E75-7D02-8143-6783059895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67" b="90000" l="9947" r="89876">
                        <a14:foregroundMark x1="31616" y1="16222" x2="31616" y2="16222"/>
                        <a14:foregroundMark x1="44405" y1="8667" x2="44405" y2="8667"/>
                        <a14:foregroundMark x1="47957" y1="88667" x2="47957"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457031" y="3730737"/>
            <a:ext cx="6415088" cy="5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4525251" y="3699223"/>
            <a:ext cx="11013440" cy="107721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Góc</a:t>
            </a:r>
            <a:r>
              <a:rPr kumimoji="0" lang="en-US" sz="64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rPr>
              <a:t> </a:t>
            </a:r>
            <a:r>
              <a:rPr kumimoji="0" lang="en-US" sz="64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sáng</a:t>
            </a:r>
            <a:r>
              <a:rPr kumimoji="0" lang="en-US" sz="64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rPr>
              <a:t> </a:t>
            </a:r>
            <a:r>
              <a:rPr kumimoji="0" lang="en-US" sz="64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tạo</a:t>
            </a:r>
            <a:r>
              <a:rPr kumimoji="0" lang="en-US" sz="64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rPr>
              <a:t>: </a:t>
            </a:r>
            <a:r>
              <a:rPr lang="en-US" sz="6400" b="1" dirty="0">
                <a:solidFill>
                  <a:prstClr val="black"/>
                </a:solidFill>
                <a:latin typeface="#9Slide04 SFU Belle" panose="00000400000000000000" pitchFamily="2" charset="0"/>
              </a:rPr>
              <a:t>Ý </a:t>
            </a:r>
            <a:r>
              <a:rPr lang="en-US" sz="6400" b="1" dirty="0" err="1">
                <a:solidFill>
                  <a:prstClr val="black"/>
                </a:solidFill>
                <a:latin typeface="#9Slide04 SFU Belle" panose="00000400000000000000" pitchFamily="2" charset="0"/>
              </a:rPr>
              <a:t>tưởng</a:t>
            </a:r>
            <a:r>
              <a:rPr lang="en-US" sz="6400" b="1" dirty="0">
                <a:solidFill>
                  <a:prstClr val="black"/>
                </a:solidFill>
                <a:latin typeface="#9Slide04 SFU Belle" panose="00000400000000000000" pitchFamily="2" charset="0"/>
              </a:rPr>
              <a:t> </a:t>
            </a:r>
            <a:r>
              <a:rPr lang="en-US" sz="6400" b="1" dirty="0" err="1">
                <a:solidFill>
                  <a:prstClr val="black"/>
                </a:solidFill>
                <a:latin typeface="#9Slide04 SFU Belle" panose="00000400000000000000" pitchFamily="2" charset="0"/>
              </a:rPr>
              <a:t>của</a:t>
            </a:r>
            <a:r>
              <a:rPr lang="en-US" sz="6400" b="1" dirty="0">
                <a:solidFill>
                  <a:prstClr val="black"/>
                </a:solidFill>
                <a:latin typeface="#9Slide04 SFU Belle" panose="00000400000000000000" pitchFamily="2" charset="0"/>
              </a:rPr>
              <a:t> </a:t>
            </a:r>
            <a:r>
              <a:rPr lang="en-US" sz="6400" b="1" dirty="0" err="1">
                <a:solidFill>
                  <a:prstClr val="black"/>
                </a:solidFill>
                <a:latin typeface="#9Slide04 SFU Belle" panose="00000400000000000000" pitchFamily="2" charset="0"/>
              </a:rPr>
              <a:t>em</a:t>
            </a:r>
            <a:endParaRPr kumimoji="0" lang="en-US" sz="64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613" y="5198053"/>
            <a:ext cx="3321428" cy="3705665"/>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015" y="5198052"/>
            <a:ext cx="3598523" cy="3284483"/>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142" y="6044112"/>
            <a:ext cx="3033251" cy="2859605"/>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10319" y="-20046"/>
            <a:ext cx="1882189" cy="3909139"/>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131484" y="3525561"/>
            <a:ext cx="1761024"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w="38100">
                  <a:solidFill>
                    <a:prstClr val="white"/>
                  </a:solidFill>
                </a:ln>
                <a:solidFill>
                  <a:prstClr val="black"/>
                </a:solidFill>
                <a:effectLst/>
                <a:uLnTx/>
                <a:uFillTx/>
                <a:latin typeface="HP-087" panose="020B0803050302020204" pitchFamily="34" charset="0"/>
                <a:ea typeface="+mn-ea"/>
                <a:cs typeface="+mn-cs"/>
              </a:rPr>
              <a:t>11</a:t>
            </a:r>
          </a:p>
        </p:txBody>
      </p:sp>
    </p:spTree>
    <p:extLst>
      <p:ext uri="{BB962C8B-B14F-4D97-AF65-F5344CB8AC3E}">
        <p14:creationId xmlns:p14="http://schemas.microsoft.com/office/powerpoint/2010/main" val="212081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descr="Ảnh có chứa văn bản&#10;&#10;Mô tả được tạo tự động">
            <a:extLst>
              <a:ext uri="{FF2B5EF4-FFF2-40B4-BE49-F238E27FC236}">
                <a16:creationId xmlns:a16="http://schemas.microsoft.com/office/drawing/2014/main" id="{B9E91A0B-F416-3463-A417-FE9F40DC8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787" y="611725"/>
            <a:ext cx="11962762" cy="3925717"/>
          </a:xfrm>
          <a:prstGeom prst="rect">
            <a:avLst/>
          </a:prstGeom>
        </p:spPr>
      </p:pic>
      <p:pic>
        <p:nvPicPr>
          <p:cNvPr id="3" name="Hình ảnh 4">
            <a:extLst>
              <a:ext uri="{FF2B5EF4-FFF2-40B4-BE49-F238E27FC236}">
                <a16:creationId xmlns:a16="http://schemas.microsoft.com/office/drawing/2014/main" id="{128F4DD5-A627-E094-F3D3-BE5F71077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19" y="2205430"/>
            <a:ext cx="9758341" cy="7242858"/>
          </a:xfrm>
          <a:prstGeom prst="rect">
            <a:avLst/>
          </a:prstGeom>
        </p:spPr>
      </p:pic>
    </p:spTree>
    <p:extLst>
      <p:ext uri="{BB962C8B-B14F-4D97-AF65-F5344CB8AC3E}">
        <p14:creationId xmlns:p14="http://schemas.microsoft.com/office/powerpoint/2010/main" val="81016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8" y="1682246"/>
            <a:ext cx="8331923" cy="5779509"/>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342" y="1895204"/>
            <a:ext cx="7315271" cy="5785715"/>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272" y="147106"/>
            <a:ext cx="6553201" cy="8467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94" y="244187"/>
            <a:ext cx="5553557" cy="8273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137" y="380999"/>
            <a:ext cx="5052364" cy="760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0054" y="391541"/>
            <a:ext cx="5052363" cy="758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23" y="391541"/>
            <a:ext cx="5052363" cy="758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40"/>
                                        </p:tgtEl>
                                        <p:attrNameLst>
                                          <p:attrName>ppt_x</p:attrName>
                                        </p:attrNameLst>
                                      </p:cBhvr>
                                      <p:tavLst>
                                        <p:tav tm="0">
                                          <p:val>
                                            <p:strVal val="ppt_x"/>
                                          </p:val>
                                        </p:tav>
                                        <p:tav tm="100000">
                                          <p:val>
                                            <p:strVal val="1+ppt_w/2"/>
                                          </p:val>
                                        </p:tav>
                                      </p:tavLst>
                                    </p:anim>
                                    <p:anim calcmode="lin" valueType="num">
                                      <p:cBhvr additive="base">
                                        <p:cTn id="23" dur="500"/>
                                        <p:tgtEl>
                                          <p:spTgt spid="40"/>
                                        </p:tgtEl>
                                        <p:attrNameLst>
                                          <p:attrName>ppt_y</p:attrName>
                                        </p:attrNameLst>
                                      </p:cBhvr>
                                      <p:tavLst>
                                        <p:tav tm="0">
                                          <p:val>
                                            <p:strVal val="ppt_y"/>
                                          </p:val>
                                        </p:tav>
                                        <p:tav tm="100000">
                                          <p:val>
                                            <p:strVal val="ppt_y"/>
                                          </p:val>
                                        </p:tav>
                                      </p:tavLst>
                                    </p:anim>
                                    <p:set>
                                      <p:cBhvr>
                                        <p:cTn id="24" dur="1" fill="hold">
                                          <p:stCondLst>
                                            <p:cond delay="499"/>
                                          </p:stCondLst>
                                        </p:cTn>
                                        <p:tgtEl>
                                          <p:spTgt spid="40"/>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500"/>
                                        <p:tgtEl>
                                          <p:spTgt spid="39"/>
                                        </p:tgtEl>
                                        <p:attrNameLst>
                                          <p:attrName>ppt_x</p:attrName>
                                        </p:attrNameLst>
                                      </p:cBhvr>
                                      <p:tavLst>
                                        <p:tav tm="0">
                                          <p:val>
                                            <p:strVal val="ppt_x"/>
                                          </p:val>
                                        </p:tav>
                                        <p:tav tm="100000">
                                          <p:val>
                                            <p:strVal val="1+ppt_w/2"/>
                                          </p:val>
                                        </p:tav>
                                      </p:tavLst>
                                    </p:anim>
                                    <p:anim calcmode="lin" valueType="num">
                                      <p:cBhvr additive="base">
                                        <p:cTn id="27" dur="500"/>
                                        <p:tgtEl>
                                          <p:spTgt spid="39"/>
                                        </p:tgtEl>
                                        <p:attrNameLst>
                                          <p:attrName>ppt_y</p:attrName>
                                        </p:attrNameLst>
                                      </p:cBhvr>
                                      <p:tavLst>
                                        <p:tav tm="0">
                                          <p:val>
                                            <p:strVal val="ppt_y"/>
                                          </p:val>
                                        </p:tav>
                                        <p:tav tm="100000">
                                          <p:val>
                                            <p:strVal val="ppt_y"/>
                                          </p:val>
                                        </p:tav>
                                      </p:tavLst>
                                    </p:anim>
                                    <p:set>
                                      <p:cBhvr>
                                        <p:cTn id="28" dur="1" fill="hold">
                                          <p:stCondLst>
                                            <p:cond delay="499"/>
                                          </p:stCondLst>
                                        </p:cTn>
                                        <p:tgtEl>
                                          <p:spTgt spid="39"/>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41"/>
                                        </p:tgtEl>
                                        <p:attrNameLst>
                                          <p:attrName>ppt_x</p:attrName>
                                        </p:attrNameLst>
                                      </p:cBhvr>
                                      <p:tavLst>
                                        <p:tav tm="0">
                                          <p:val>
                                            <p:strVal val="ppt_x"/>
                                          </p:val>
                                        </p:tav>
                                        <p:tav tm="100000">
                                          <p:val>
                                            <p:strVal val="1+ppt_w/2"/>
                                          </p:val>
                                        </p:tav>
                                      </p:tavLst>
                                    </p:anim>
                                    <p:anim calcmode="lin" valueType="num">
                                      <p:cBhvr additive="base">
                                        <p:cTn id="31" dur="500"/>
                                        <p:tgtEl>
                                          <p:spTgt spid="41"/>
                                        </p:tgtEl>
                                        <p:attrNameLst>
                                          <p:attrName>ppt_y</p:attrName>
                                        </p:attrNameLst>
                                      </p:cBhvr>
                                      <p:tavLst>
                                        <p:tav tm="0">
                                          <p:val>
                                            <p:strVal val="ppt_y"/>
                                          </p:val>
                                        </p:tav>
                                        <p:tav tm="100000">
                                          <p:val>
                                            <p:strVal val="ppt_y"/>
                                          </p:val>
                                        </p:tav>
                                      </p:tavLst>
                                    </p:anim>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7319" y="685800"/>
            <a:ext cx="15621000" cy="1200329"/>
          </a:xfrm>
          <a:prstGeom prst="rect">
            <a:avLst/>
          </a:prstGeom>
        </p:spPr>
        <p:txBody>
          <a:bodyPr wrap="square">
            <a:spAutoFit/>
          </a:bodyPr>
          <a:lstStyle/>
          <a:p>
            <a:r>
              <a:rPr lang="en-US" sz="3600" b="1" dirty="0">
                <a:ln>
                  <a:solidFill>
                    <a:srgbClr val="00B050"/>
                  </a:solidFill>
                </a:ln>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Viết</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đoạn</a:t>
            </a:r>
            <a:r>
              <a:rPr lang="vi-VN" sz="3600" b="1" dirty="0">
                <a:latin typeface="Times New Roman" panose="02020603050405020304" pitchFamily="18" charset="0"/>
                <a:ea typeface="AvantGarde" panose="00000400000000000000" pitchFamily="2" charset="0"/>
                <a:cs typeface="Times New Roman" panose="02020603050405020304" pitchFamily="18" charset="0"/>
              </a:rPr>
              <a:t> văn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tả</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một</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vật</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latin typeface="Times New Roman" panose="02020603050405020304" pitchFamily="18" charset="0"/>
                <a:ea typeface="AvantGarde" panose="00000400000000000000" pitchFamily="2" charset="0"/>
                <a:cs typeface="Times New Roman" panose="02020603050405020304" pitchFamily="18" charset="0"/>
              </a:rPr>
              <a:t> chơi,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máy</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móc</a:t>
            </a:r>
            <a:r>
              <a:rPr lang="vi-VN" sz="3600" b="1" dirty="0">
                <a:latin typeface="Times New Roman" panose="02020603050405020304" pitchFamily="18" charset="0"/>
                <a:ea typeface="AvantGarde" panose="00000400000000000000" pitchFamily="2" charset="0"/>
                <a:cs typeface="Times New Roman" panose="02020603050405020304" pitchFamily="18" charset="0"/>
              </a:rPr>
              <a:t>, trang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phục</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thể</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hiện</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một</a:t>
            </a:r>
            <a:r>
              <a:rPr lang="vi-VN" sz="3600" b="1" dirty="0">
                <a:latin typeface="Times New Roman" panose="02020603050405020304" pitchFamily="18" charset="0"/>
                <a:ea typeface="AvantGarde" panose="00000400000000000000" pitchFamily="2" charset="0"/>
                <a:cs typeface="Times New Roman" panose="02020603050405020304" pitchFamily="18" charset="0"/>
              </a:rPr>
              <a:t> ý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tưởng</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sáng</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tạo</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của</a:t>
            </a:r>
            <a:r>
              <a:rPr lang="vi-VN" sz="3600" b="1" dirty="0">
                <a:latin typeface="Times New Roman" panose="02020603050405020304" pitchFamily="18" charset="0"/>
                <a:ea typeface="AvantGarde" panose="00000400000000000000" pitchFamily="2" charset="0"/>
                <a:cs typeface="Times New Roman" panose="02020603050405020304" pitchFamily="18" charset="0"/>
              </a:rPr>
              <a:t> em.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Gắn</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kèm</a:t>
            </a:r>
            <a:r>
              <a:rPr lang="vi-VN" sz="3600" b="1" dirty="0">
                <a:latin typeface="Times New Roman" panose="02020603050405020304" pitchFamily="18" charset="0"/>
                <a:ea typeface="AvantGarde" panose="00000400000000000000" pitchFamily="2" charset="0"/>
                <a:cs typeface="Times New Roman" panose="02020603050405020304" pitchFamily="18" charset="0"/>
              </a:rPr>
              <a:t> tranh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thể</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hiện</a:t>
            </a:r>
            <a:r>
              <a:rPr lang="vi-VN" sz="3600" b="1" dirty="0">
                <a:latin typeface="Times New Roman" panose="02020603050405020304" pitchFamily="18" charset="0"/>
                <a:ea typeface="AvantGarde" panose="00000400000000000000" pitchFamily="2" charset="0"/>
                <a:cs typeface="Times New Roman" panose="02020603050405020304" pitchFamily="18" charset="0"/>
              </a:rPr>
              <a:t> ý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tưởng</a:t>
            </a:r>
            <a:r>
              <a:rPr lang="vi-VN" sz="3600" b="1" dirty="0">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latin typeface="Times New Roman" panose="02020603050405020304" pitchFamily="18" charset="0"/>
                <a:ea typeface="AvantGarde" panose="00000400000000000000" pitchFamily="2" charset="0"/>
                <a:cs typeface="Times New Roman" panose="02020603050405020304" pitchFamily="18" charset="0"/>
              </a:rPr>
              <a:t>đó</a:t>
            </a:r>
            <a:endParaRPr lang="vi-VN" sz="3600" b="1"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9FAAC6DE-B3D2-4F20-9819-71915AAD704D}"/>
              </a:ext>
            </a:extLst>
          </p:cNvPr>
          <p:cNvSpPr/>
          <p:nvPr/>
        </p:nvSpPr>
        <p:spPr>
          <a:xfrm>
            <a:off x="1261269" y="2851605"/>
            <a:ext cx="13754100" cy="3082942"/>
          </a:xfrm>
          <a:prstGeom prst="roundRect">
            <a:avLst>
              <a:gd name="adj" fmla="val 12858"/>
            </a:avLst>
          </a:prstGeom>
          <a:solidFill>
            <a:schemeClr val="accent2">
              <a:lumMod val="20000"/>
              <a:lumOff val="80000"/>
            </a:schemeClr>
          </a:solidFill>
          <a:ln>
            <a:solidFill>
              <a:schemeClr val="accent2">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err="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Gợi</a:t>
            </a:r>
            <a:r>
              <a:rPr lang="vi-VN" sz="36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ý:</a:t>
            </a:r>
          </a:p>
          <a:p>
            <a:pPr lvl="0" algn="just"/>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Viết</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đoạn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văn miêu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tả</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vật</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thể</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hiện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ý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tưởng</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sáng</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tạo</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p>
          <a:p>
            <a:pPr lvl="0" algn="just"/>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Có</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hình</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cắt</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dán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hoặc</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vẽ</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thể</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hiện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ý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tưởng</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đó</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đi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kèm</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p>
          <a:p>
            <a:pPr lvl="0" algn="just"/>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vật</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miêu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tả</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có</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thể</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là</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dùng</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học</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tập</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chơi,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đồ</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dùng</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ở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nhà</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 nhưng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thuận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tiện</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hơn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cái</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mà</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em đang </a:t>
            </a:r>
            <a:r>
              <a:rPr lang="vi-VN" sz="36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có</a:t>
            </a:r>
            <a:r>
              <a:rPr lang="vi-VN" sz="36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p>
        </p:txBody>
      </p:sp>
      <p:pic>
        <p:nvPicPr>
          <p:cNvPr id="6" name="Picture 5" descr="A picture containing text, toy, doll&#10;&#10;Description automatically generated">
            <a:extLst>
              <a:ext uri="{FF2B5EF4-FFF2-40B4-BE49-F238E27FC236}">
                <a16:creationId xmlns:a16="http://schemas.microsoft.com/office/drawing/2014/main" id="{EDE304A4-1192-0BEB-AB69-D51ED310B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5027"/>
            <a:ext cx="4191585" cy="3010320"/>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pic>
        <p:nvPicPr>
          <p:cNvPr id="14" name="Picture 13">
            <a:extLst>
              <a:ext uri="{FF2B5EF4-FFF2-40B4-BE49-F238E27FC236}">
                <a16:creationId xmlns:a16="http://schemas.microsoft.com/office/drawing/2014/main" id="{951A5CDB-348A-4745-913E-05CE7072C53F}"/>
              </a:ext>
            </a:extLst>
          </p:cNvPr>
          <p:cNvPicPr>
            <a:picLocks noChangeAspect="1"/>
          </p:cNvPicPr>
          <p:nvPr/>
        </p:nvPicPr>
        <p:blipFill rotWithShape="1">
          <a:blip r:embed="rId2">
            <a:extLst>
              <a:ext uri="{28A0092B-C50C-407E-A947-70E740481C1C}">
                <a14:useLocalDpi xmlns:a14="http://schemas.microsoft.com/office/drawing/2010/main" val="0"/>
              </a:ext>
            </a:extLst>
          </a:blip>
          <a:srcRect l="13335" t="13220" r="9824" b="65001"/>
          <a:stretch/>
        </p:blipFill>
        <p:spPr>
          <a:xfrm>
            <a:off x="38259" y="685800"/>
            <a:ext cx="12763500" cy="6123965"/>
          </a:xfrm>
          <a:prstGeom prst="rect">
            <a:avLst/>
          </a:prstGeom>
        </p:spPr>
      </p:pic>
      <p:pic>
        <p:nvPicPr>
          <p:cNvPr id="4" name="Picture 3" descr="A picture containing doll, toy&#10;&#10;Description automatically generated">
            <a:extLst>
              <a:ext uri="{FF2B5EF4-FFF2-40B4-BE49-F238E27FC236}">
                <a16:creationId xmlns:a16="http://schemas.microsoft.com/office/drawing/2014/main" id="{BE4C90C9-8B75-0A73-3EA3-E3BD6960D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8399" y="3505200"/>
            <a:ext cx="4328239" cy="5547360"/>
          </a:xfrm>
          <a:prstGeom prst="rect">
            <a:avLst/>
          </a:prstGeom>
        </p:spPr>
      </p:pic>
    </p:spTree>
    <p:extLst>
      <p:ext uri="{BB962C8B-B14F-4D97-AF65-F5344CB8AC3E}">
        <p14:creationId xmlns:p14="http://schemas.microsoft.com/office/powerpoint/2010/main" val="134878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300CD7-0202-4C86-A0FA-D048F623DD10}"/>
              </a:ext>
            </a:extLst>
          </p:cNvPr>
          <p:cNvPicPr>
            <a:picLocks noChangeAspect="1"/>
          </p:cNvPicPr>
          <p:nvPr/>
        </p:nvPicPr>
        <p:blipFill rotWithShape="1">
          <a:blip r:embed="rId2">
            <a:extLst>
              <a:ext uri="{28A0092B-C50C-407E-A947-70E740481C1C}">
                <a14:useLocalDpi xmlns:a14="http://schemas.microsoft.com/office/drawing/2010/main" val="0"/>
              </a:ext>
            </a:extLst>
          </a:blip>
          <a:srcRect l="17165" t="37168" r="14343" b="26667"/>
          <a:stretch/>
        </p:blipFill>
        <p:spPr>
          <a:xfrm>
            <a:off x="4039077" y="0"/>
            <a:ext cx="12252960" cy="9186216"/>
          </a:xfrm>
          <a:prstGeom prst="rect">
            <a:avLst/>
          </a:prstGeom>
          <a:ln>
            <a:noFill/>
          </a:ln>
          <a:effectLst>
            <a:softEdge rad="112500"/>
          </a:effectLst>
        </p:spPr>
      </p:pic>
      <p:pic>
        <p:nvPicPr>
          <p:cNvPr id="3" name="Picture 2">
            <a:extLst>
              <a:ext uri="{FF2B5EF4-FFF2-40B4-BE49-F238E27FC236}">
                <a16:creationId xmlns:a16="http://schemas.microsoft.com/office/drawing/2014/main" id="{BA9C98AC-CE08-FF3B-5232-54C89D69C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0032" y="1981200"/>
            <a:ext cx="3789045" cy="6858000"/>
          </a:xfrm>
          <a:prstGeom prst="rect">
            <a:avLst/>
          </a:prstGeom>
        </p:spPr>
      </p:pic>
    </p:spTree>
    <p:extLst>
      <p:ext uri="{BB962C8B-B14F-4D97-AF65-F5344CB8AC3E}">
        <p14:creationId xmlns:p14="http://schemas.microsoft.com/office/powerpoint/2010/main" val="221137394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28BEF-F348-4E9D-A3BF-3D173E645112}"/>
              </a:ext>
            </a:extLst>
          </p:cNvPr>
          <p:cNvPicPr>
            <a:picLocks noChangeAspect="1"/>
          </p:cNvPicPr>
          <p:nvPr/>
        </p:nvPicPr>
        <p:blipFill rotWithShape="1">
          <a:blip r:embed="rId2">
            <a:extLst>
              <a:ext uri="{28A0092B-C50C-407E-A947-70E740481C1C}">
                <a14:useLocalDpi xmlns:a14="http://schemas.microsoft.com/office/drawing/2010/main" val="0"/>
              </a:ext>
            </a:extLst>
          </a:blip>
          <a:srcRect l="11302" t="74820" r="14050" b="2315"/>
          <a:stretch/>
        </p:blipFill>
        <p:spPr>
          <a:xfrm>
            <a:off x="137318" y="1066800"/>
            <a:ext cx="12757531" cy="5791200"/>
          </a:xfrm>
          <a:prstGeom prst="rect">
            <a:avLst/>
          </a:prstGeom>
        </p:spPr>
      </p:pic>
      <p:pic>
        <p:nvPicPr>
          <p:cNvPr id="5" name="Picture 4">
            <a:extLst>
              <a:ext uri="{FF2B5EF4-FFF2-40B4-BE49-F238E27FC236}">
                <a16:creationId xmlns:a16="http://schemas.microsoft.com/office/drawing/2014/main" id="{DC761F49-26A4-195F-88D6-84BB6638C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230" y="3810000"/>
            <a:ext cx="4471047" cy="5334000"/>
          </a:xfrm>
          <a:prstGeom prst="rect">
            <a:avLst/>
          </a:prstGeom>
        </p:spPr>
      </p:pic>
    </p:spTree>
    <p:extLst>
      <p:ext uri="{BB962C8B-B14F-4D97-AF65-F5344CB8AC3E}">
        <p14:creationId xmlns:p14="http://schemas.microsoft.com/office/powerpoint/2010/main" val="4205950563"/>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10979</TotalTime>
  <Words>847</Words>
  <Application>Microsoft Office PowerPoint</Application>
  <PresentationFormat>Custom</PresentationFormat>
  <Paragraphs>42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#9Slide04 SFU Belle</vt:lpstr>
      <vt:lpstr>Arial</vt:lpstr>
      <vt:lpstr>Arial-Rounded</vt:lpstr>
      <vt:lpstr>Calibri</vt:lpstr>
      <vt:lpstr>Calibri Light</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Hà Nguyễn Thị Thu</cp:lastModifiedBy>
  <cp:revision>1339</cp:revision>
  <dcterms:created xsi:type="dcterms:W3CDTF">2008-09-09T22:52:10Z</dcterms:created>
  <dcterms:modified xsi:type="dcterms:W3CDTF">2022-11-27T12:51:47Z</dcterms:modified>
</cp:coreProperties>
</file>