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4"/>
  </p:notesMasterIdLst>
  <p:sldIdLst>
    <p:sldId id="460" r:id="rId3"/>
    <p:sldId id="443" r:id="rId4"/>
    <p:sldId id="434" r:id="rId5"/>
    <p:sldId id="463" r:id="rId6"/>
    <p:sldId id="464" r:id="rId7"/>
    <p:sldId id="440" r:id="rId8"/>
    <p:sldId id="468" r:id="rId9"/>
    <p:sldId id="445" r:id="rId10"/>
    <p:sldId id="470" r:id="rId11"/>
    <p:sldId id="466" r:id="rId12"/>
    <p:sldId id="467"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1F5"/>
    <a:srgbClr val="008A3E"/>
    <a:srgbClr val="FF0000"/>
    <a:srgbClr val="FEDEEC"/>
    <a:srgbClr val="FDCFE3"/>
    <a:srgbClr val="FF7C80"/>
    <a:srgbClr val="0000CC"/>
    <a:srgbClr val="FF0066"/>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79" autoAdjust="0"/>
    <p:restoredTop sz="99274" autoAdjust="0"/>
  </p:normalViewPr>
  <p:slideViewPr>
    <p:cSldViewPr>
      <p:cViewPr varScale="1">
        <p:scale>
          <a:sx n="47" d="100"/>
          <a:sy n="47" d="100"/>
        </p:scale>
        <p:origin x="540" y="10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pic>
        <p:nvPicPr>
          <p:cNvPr id="16" name="Hình ảnh 15">
            <a:extLst>
              <a:ext uri="{FF2B5EF4-FFF2-40B4-BE49-F238E27FC236}">
                <a16:creationId xmlns:a16="http://schemas.microsoft.com/office/drawing/2014/main" id="{C708FC56-9584-17F6-3E3C-058C5B3D0B95}"/>
              </a:ext>
            </a:extLst>
          </p:cNvPr>
          <p:cNvPicPr>
            <a:picLocks noChangeAspect="1"/>
          </p:cNvPicPr>
          <p:nvPr userDrawn="1"/>
        </p:nvPicPr>
        <p:blipFill>
          <a:blip r:embed="rId5"/>
          <a:stretch>
            <a:fillRect/>
          </a:stretch>
        </p:blipFill>
        <p:spPr>
          <a:xfrm>
            <a:off x="6490714" y="1134779"/>
            <a:ext cx="2816596" cy="1335140"/>
          </a:xfrm>
          <a:prstGeom prst="rect">
            <a:avLst/>
          </a:prstGeom>
        </p:spPr>
      </p:pic>
    </p:spTree>
    <p:extLst>
      <p:ext uri="{BB962C8B-B14F-4D97-AF65-F5344CB8AC3E}">
        <p14:creationId xmlns:p14="http://schemas.microsoft.com/office/powerpoint/2010/main" val="55196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3863080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1517963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1577603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781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415556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742273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652413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570167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811898" y="678821"/>
              <a:ext cx="1262746" cy="482837"/>
            </a:xfrm>
            <a:prstGeom prst="rect">
              <a:avLst/>
            </a:prstGeom>
            <a:noFill/>
          </p:spPr>
          <p:txBody>
            <a:bodyPr wrap="none" rtlCol="0">
              <a:spAutoFit/>
            </a:bodyPr>
            <a:lstStyle/>
            <a:p>
              <a:r>
                <a:rPr lang="en-US" sz="4978" dirty="0">
                  <a:solidFill>
                    <a:srgbClr val="438030"/>
                  </a:solidFill>
                  <a:latin typeface="UTM Cookies" panose="02040603050506020204" pitchFamily="18" charset="0"/>
                </a:rPr>
                <a:t>CHỦ</a:t>
              </a:r>
              <a:r>
                <a:rPr lang="en-US" sz="4978" baseline="0" dirty="0">
                  <a:solidFill>
                    <a:srgbClr val="438030"/>
                  </a:solidFill>
                  <a:latin typeface="UTM Cookies" panose="02040603050506020204" pitchFamily="18" charset="0"/>
                </a:rPr>
                <a:t> ĐỀ</a:t>
              </a:r>
              <a:endParaRPr lang="en-US" sz="4978" dirty="0">
                <a:solidFill>
                  <a:srgbClr val="438030"/>
                </a:solidFill>
                <a:latin typeface="UTM Cookies" panose="02040603050506020204" pitchFamily="18" charset="0"/>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spTree>
    <p:extLst>
      <p:ext uri="{BB962C8B-B14F-4D97-AF65-F5344CB8AC3E}">
        <p14:creationId xmlns:p14="http://schemas.microsoft.com/office/powerpoint/2010/main" val="600019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981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1009760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D1C53F62-8DFF-4A12-5B6D-4016281AE0E1}"/>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1536072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4985149B-698B-4337-F92D-8297732E1847}"/>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156045733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 Box 14"/>
          <p:cNvSpPr txBox="1">
            <a:spLocks noChangeArrowheads="1"/>
          </p:cNvSpPr>
          <p:nvPr/>
        </p:nvSpPr>
        <p:spPr bwMode="auto">
          <a:xfrm>
            <a:off x="823119" y="6967583"/>
            <a:ext cx="12435839" cy="11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nl-NL" sz="6600" b="1" i="0" u="none" strike="noStrike" kern="1200" cap="none" spc="0" normalizeH="0" baseline="0" noProof="0">
                <a:ln>
                  <a:noFill/>
                </a:ln>
                <a:solidFill>
                  <a:srgbClr val="000000"/>
                </a:solidFill>
                <a:effectLst/>
                <a:uLnTx/>
                <a:uFillTx/>
                <a:latin typeface="SVN-Anastasia" panose="020B0606040200020203" pitchFamily="34" charset="0"/>
                <a:ea typeface="Times New Roman" panose="02020603050405020304" pitchFamily="18" charset="0"/>
                <a:cs typeface="+mn-cs"/>
              </a:rPr>
              <a:t>Em với môi trường</a:t>
            </a:r>
            <a:endParaRPr kumimoji="0" 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SVN-Anastasia" panose="020B0606040200020203" pitchFamily="34" charset="0"/>
              <a:ea typeface="+mn-ea"/>
              <a:cs typeface="Times New Roman" pitchFamily="18" charset="0"/>
            </a:endParaRPr>
          </a:p>
        </p:txBody>
      </p:sp>
      <p:sp>
        <p:nvSpPr>
          <p:cNvPr id="3" name="Hộp Văn bản 2">
            <a:extLst>
              <a:ext uri="{FF2B5EF4-FFF2-40B4-BE49-F238E27FC236}">
                <a16:creationId xmlns:a16="http://schemas.microsoft.com/office/drawing/2014/main" id="{AD62D1B0-AE47-7ED4-7A46-34C92CE7A005}"/>
              </a:ext>
            </a:extLst>
          </p:cNvPr>
          <p:cNvSpPr txBox="1"/>
          <p:nvPr/>
        </p:nvSpPr>
        <p:spPr>
          <a:xfrm>
            <a:off x="4252119" y="4724400"/>
            <a:ext cx="1905000" cy="15696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P-087" panose="020B0803050302020204" pitchFamily="34" charset="0"/>
                <a:ea typeface="+mn-ea"/>
                <a:cs typeface="Times New Roman" pitchFamily="18" charset="0"/>
              </a:rPr>
              <a:t>23</a:t>
            </a:r>
            <a:endParaRPr kumimoji="0" lang="en-US" sz="9600" b="0" i="0" u="none" strike="noStrike" kern="1200" cap="none" spc="0" normalizeH="0" baseline="0" noProof="0" dirty="0">
              <a:ln>
                <a:noFill/>
              </a:ln>
              <a:solidFill>
                <a:srgbClr val="FFFFFF"/>
              </a:solidFill>
              <a:effectLst/>
              <a:uLnTx/>
              <a:uFillTx/>
              <a:latin typeface="HP-087" panose="020B0803050302020204" pitchFamily="34" charset="0"/>
              <a:ea typeface="+mn-ea"/>
              <a:cs typeface="+mn-cs"/>
            </a:endParaRPr>
          </a:p>
        </p:txBody>
      </p:sp>
    </p:spTree>
    <p:extLst>
      <p:ext uri="{BB962C8B-B14F-4D97-AF65-F5344CB8AC3E}">
        <p14:creationId xmlns:p14="http://schemas.microsoft.com/office/powerpoint/2010/main" val="261098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0F65EC0-05A0-B17B-62C3-2DFAE1CC8F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3463625"/>
            <a:ext cx="6248461" cy="2216749"/>
          </a:xfrm>
          <a:prstGeom prst="rect">
            <a:avLst/>
          </a:prstGeom>
        </p:spPr>
      </p:pic>
    </p:spTree>
    <p:extLst>
      <p:ext uri="{BB962C8B-B14F-4D97-AF65-F5344CB8AC3E}">
        <p14:creationId xmlns:p14="http://schemas.microsoft.com/office/powerpoint/2010/main" val="504691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326AE0F9-AC56-E727-4A5B-886C28F31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07"/>
            <a:ext cx="16276638" cy="9155608"/>
          </a:xfrm>
          <a:prstGeom prst="rect">
            <a:avLst/>
          </a:prstGeom>
        </p:spPr>
      </p:pic>
      <p:pic>
        <p:nvPicPr>
          <p:cNvPr id="5" name="Picture 4" descr="A picture containing text, container, can&#10;&#10;Description automatically generated">
            <a:extLst>
              <a:ext uri="{FF2B5EF4-FFF2-40B4-BE49-F238E27FC236}">
                <a16:creationId xmlns:a16="http://schemas.microsoft.com/office/drawing/2014/main" id="{72E5E312-2A37-2268-FCA6-D92AB4B79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190" y="573953"/>
            <a:ext cx="7787083" cy="3428934"/>
          </a:xfrm>
          <a:prstGeom prst="rect">
            <a:avLst/>
          </a:prstGeom>
        </p:spPr>
      </p:pic>
      <p:pic>
        <p:nvPicPr>
          <p:cNvPr id="7" name="Picture 6" descr="A picture containing doll, toy&#10;&#10;Description automatically generated">
            <a:extLst>
              <a:ext uri="{FF2B5EF4-FFF2-40B4-BE49-F238E27FC236}">
                <a16:creationId xmlns:a16="http://schemas.microsoft.com/office/drawing/2014/main" id="{AF7FAF36-3E97-7FEE-C3D1-556E33A9D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4719" y="4654410"/>
            <a:ext cx="4019397" cy="373259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98609869-7BD3-3D5D-ABB2-8AA7CCFA8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456917">
            <a:off x="2063046" y="295860"/>
            <a:ext cx="2139419" cy="3370828"/>
          </a:xfrm>
          <a:prstGeom prst="rect">
            <a:avLst/>
          </a:prstGeom>
        </p:spPr>
      </p:pic>
    </p:spTree>
    <p:extLst>
      <p:ext uri="{BB962C8B-B14F-4D97-AF65-F5344CB8AC3E}">
        <p14:creationId xmlns:p14="http://schemas.microsoft.com/office/powerpoint/2010/main" val="211784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9F11888-839C-B596-368D-52DBA3A05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spTree>
    <p:extLst>
      <p:ext uri="{BB962C8B-B14F-4D97-AF65-F5344CB8AC3E}">
        <p14:creationId xmlns:p14="http://schemas.microsoft.com/office/powerpoint/2010/main" val="3027230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58342" y="381000"/>
            <a:ext cx="14859000" cy="8402300"/>
          </a:xfrm>
          <a:prstGeom prst="rect">
            <a:avLst/>
          </a:prstGeom>
          <a:noFill/>
        </p:spPr>
        <p:txBody>
          <a:bodyPr wrap="square" rtlCol="0">
            <a:spAutoFit/>
          </a:bodyPr>
          <a:lstStyle/>
          <a:p>
            <a:pPr algn="just"/>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1. Khảo sát thực trạng môi trường quanh em.</a:t>
            </a:r>
          </a:p>
          <a:p>
            <a:pPr marL="571500" indent="-571500" algn="just">
              <a:buFont typeface="Arial" panose="020B0604020202020204" pitchFamily="34" charset="0"/>
              <a:buChar char="•"/>
            </a:pPr>
            <a:r>
              <a:rPr lang="en-US" sz="3600" b="1">
                <a:latin typeface="AvantGarde" panose="00000400000000000000" pitchFamily="2" charset="0"/>
                <a:ea typeface="AvantGarde" panose="00000400000000000000" pitchFamily="2" charset="0"/>
                <a:cs typeface="AvantGarde" panose="00000400000000000000" pitchFamily="2" charset="0"/>
              </a:rPr>
              <a:t>Thảo luận về những biểu hiện của ô nhiễm môi trường.</a:t>
            </a:r>
          </a:p>
          <a:p>
            <a:pPr marL="571500" indent="-571500" algn="just">
              <a:buFont typeface="Arial" panose="020B0604020202020204" pitchFamily="34" charset="0"/>
              <a:buChar char="•"/>
            </a:pPr>
            <a:r>
              <a:rPr lang="en-US" sz="3600" b="1">
                <a:latin typeface="AvantGarde" panose="00000400000000000000" pitchFamily="2" charset="0"/>
                <a:ea typeface="AvantGarde" panose="00000400000000000000" pitchFamily="2" charset="0"/>
                <a:cs typeface="AvantGarde" panose="00000400000000000000" pitchFamily="2" charset="0"/>
              </a:rPr>
              <a:t>Tiến hành khảo sát và hoàn thành phiếu theo mẫu sau:</a:t>
            </a:r>
          </a:p>
          <a:p>
            <a:pPr marL="571500" indent="-571500" algn="just">
              <a:buFont typeface="Arial" panose="020B0604020202020204" pitchFamily="34" charset="0"/>
              <a:buChar char="•"/>
            </a:pPr>
            <a:endParaRPr lang="en-US" sz="3600" b="1">
              <a:latin typeface="AvantGarde" panose="00000400000000000000" pitchFamily="2" charset="0"/>
              <a:ea typeface="AvantGarde" panose="00000400000000000000" pitchFamily="2" charset="0"/>
              <a:cs typeface="AvantGarde" panose="00000400000000000000" pitchFamily="2" charset="0"/>
            </a:endParaRPr>
          </a:p>
          <a:p>
            <a:pPr marL="571500" indent="-571500" algn="just">
              <a:buFont typeface="Arial" panose="020B0604020202020204" pitchFamily="34" charset="0"/>
              <a:buChar char="•"/>
            </a:pPr>
            <a:endParaRPr lang="en-US" sz="3600" b="1">
              <a:latin typeface="AvantGarde" panose="00000400000000000000" pitchFamily="2" charset="0"/>
              <a:ea typeface="AvantGarde" panose="00000400000000000000" pitchFamily="2" charset="0"/>
              <a:cs typeface="AvantGarde" panose="00000400000000000000" pitchFamily="2" charset="0"/>
            </a:endParaRPr>
          </a:p>
          <a:p>
            <a:pPr marL="571500" indent="-571500" algn="just">
              <a:buFont typeface="Arial" panose="020B0604020202020204" pitchFamily="34" charset="0"/>
              <a:buChar char="•"/>
            </a:pPr>
            <a:endParaRPr lang="en-US" sz="3600" b="1">
              <a:latin typeface="AvantGarde" panose="00000400000000000000" pitchFamily="2" charset="0"/>
              <a:ea typeface="AvantGarde" panose="00000400000000000000" pitchFamily="2" charset="0"/>
              <a:cs typeface="AvantGarde" panose="00000400000000000000" pitchFamily="2" charset="0"/>
            </a:endParaRPr>
          </a:p>
          <a:p>
            <a:pPr marL="571500" indent="-571500" algn="just">
              <a:buFont typeface="Arial" panose="020B0604020202020204" pitchFamily="34" charset="0"/>
              <a:buChar char="•"/>
            </a:pPr>
            <a:endParaRPr lang="en-US" sz="3600" b="1">
              <a:latin typeface="AvantGarde" panose="00000400000000000000" pitchFamily="2" charset="0"/>
              <a:ea typeface="AvantGarde" panose="00000400000000000000" pitchFamily="2" charset="0"/>
              <a:cs typeface="AvantGarde" panose="00000400000000000000" pitchFamily="2" charset="0"/>
            </a:endParaRPr>
          </a:p>
          <a:p>
            <a:pPr marL="571500" indent="-571500" algn="just">
              <a:buFont typeface="Arial" panose="020B0604020202020204" pitchFamily="34" charset="0"/>
              <a:buChar char="•"/>
            </a:pPr>
            <a:endParaRPr lang="en-US" sz="3600" b="1">
              <a:latin typeface="AvantGarde" panose="00000400000000000000" pitchFamily="2" charset="0"/>
              <a:ea typeface="AvantGarde" panose="00000400000000000000" pitchFamily="2" charset="0"/>
              <a:cs typeface="AvantGarde" panose="00000400000000000000" pitchFamily="2" charset="0"/>
            </a:endParaRPr>
          </a:p>
          <a:p>
            <a:pPr marL="571500" indent="-571500" algn="just">
              <a:buFont typeface="Arial" panose="020B0604020202020204" pitchFamily="34" charset="0"/>
              <a:buChar char="•"/>
            </a:pPr>
            <a:endParaRPr lang="en-US" sz="3600" b="1">
              <a:latin typeface="AvantGarde" panose="00000400000000000000" pitchFamily="2" charset="0"/>
              <a:ea typeface="AvantGarde" panose="00000400000000000000" pitchFamily="2" charset="0"/>
              <a:cs typeface="AvantGarde" panose="00000400000000000000" pitchFamily="2" charset="0"/>
            </a:endParaRPr>
          </a:p>
          <a:p>
            <a:pPr marL="571500" indent="-571500" algn="just">
              <a:buFont typeface="Arial" panose="020B0604020202020204" pitchFamily="34" charset="0"/>
              <a:buChar char="•"/>
            </a:pPr>
            <a:endParaRPr lang="en-US" sz="3600" b="1">
              <a:latin typeface="AvantGarde" panose="00000400000000000000" pitchFamily="2" charset="0"/>
              <a:ea typeface="AvantGarde" panose="00000400000000000000" pitchFamily="2" charset="0"/>
              <a:cs typeface="AvantGarde" panose="00000400000000000000" pitchFamily="2" charset="0"/>
            </a:endParaRPr>
          </a:p>
          <a:p>
            <a:pPr marL="571500" indent="-571500" algn="just">
              <a:buFont typeface="Arial" panose="020B0604020202020204" pitchFamily="34" charset="0"/>
              <a:buChar char="•"/>
            </a:pPr>
            <a:endParaRPr lang="en-US" sz="3600" b="1">
              <a:latin typeface="AvantGarde" panose="00000400000000000000" pitchFamily="2" charset="0"/>
              <a:ea typeface="AvantGarde" panose="00000400000000000000" pitchFamily="2" charset="0"/>
              <a:cs typeface="AvantGarde" panose="00000400000000000000" pitchFamily="2" charset="0"/>
            </a:endParaRPr>
          </a:p>
          <a:p>
            <a:pPr marL="571500" indent="-571500" algn="just">
              <a:buFont typeface="Arial" panose="020B0604020202020204" pitchFamily="34" charset="0"/>
              <a:buChar char="•"/>
            </a:pPr>
            <a:endParaRPr lang="en-US" sz="3600" b="1">
              <a:latin typeface="AvantGarde" panose="00000400000000000000" pitchFamily="2" charset="0"/>
              <a:ea typeface="AvantGarde" panose="00000400000000000000" pitchFamily="2" charset="0"/>
              <a:cs typeface="AvantGarde" panose="00000400000000000000" pitchFamily="2" charset="0"/>
            </a:endParaRPr>
          </a:p>
          <a:p>
            <a:pPr marL="571500" indent="-571500" algn="just">
              <a:buFont typeface="Arial" panose="020B0604020202020204" pitchFamily="34" charset="0"/>
              <a:buChar char="•"/>
            </a:pPr>
            <a:endParaRPr lang="en-US" sz="3600" b="1">
              <a:latin typeface="AvantGarde" panose="00000400000000000000" pitchFamily="2" charset="0"/>
              <a:ea typeface="AvantGarde" panose="00000400000000000000" pitchFamily="2" charset="0"/>
              <a:cs typeface="AvantGarde" panose="00000400000000000000" pitchFamily="2" charset="0"/>
            </a:endParaRPr>
          </a:p>
          <a:p>
            <a:pPr marL="571500" indent="-571500" algn="just">
              <a:buFont typeface="Arial" panose="020B0604020202020204" pitchFamily="34" charset="0"/>
              <a:buChar char="•"/>
            </a:pPr>
            <a:endParaRPr lang="en-US" sz="3600" b="1">
              <a:latin typeface="AvantGarde" panose="00000400000000000000" pitchFamily="2" charset="0"/>
              <a:ea typeface="AvantGarde" panose="00000400000000000000" pitchFamily="2" charset="0"/>
              <a:cs typeface="AvantGarde" panose="00000400000000000000" pitchFamily="2" charset="0"/>
            </a:endParaRPr>
          </a:p>
          <a:p>
            <a:pPr marL="571500" indent="-571500" algn="just">
              <a:buFont typeface="Arial" panose="020B0604020202020204" pitchFamily="34" charset="0"/>
              <a:buChar char="•"/>
            </a:pPr>
            <a:r>
              <a:rPr lang="en-US" sz="3600" b="1">
                <a:latin typeface="AvantGarde" panose="00000400000000000000" pitchFamily="2" charset="0"/>
                <a:ea typeface="AvantGarde" panose="00000400000000000000" pitchFamily="2" charset="0"/>
                <a:cs typeface="AvantGarde" panose="00000400000000000000" pitchFamily="2" charset="0"/>
              </a:rPr>
              <a:t>Chia sẻ kết quả khảo sát.</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pic>
        <p:nvPicPr>
          <p:cNvPr id="4" name="Hình ảnh 3">
            <a:extLst>
              <a:ext uri="{FF2B5EF4-FFF2-40B4-BE49-F238E27FC236}">
                <a16:creationId xmlns:a16="http://schemas.microsoft.com/office/drawing/2014/main" id="{E6665FD1-378B-760D-FAD3-4341CC630C8D}"/>
              </a:ext>
            </a:extLst>
          </p:cNvPr>
          <p:cNvPicPr>
            <a:picLocks noChangeAspect="1"/>
          </p:cNvPicPr>
          <p:nvPr/>
        </p:nvPicPr>
        <p:blipFill rotWithShape="1">
          <a:blip r:embed="rId2">
            <a:extLst>
              <a:ext uri="{28A0092B-C50C-407E-A947-70E740481C1C}">
                <a14:useLocalDpi xmlns:a14="http://schemas.microsoft.com/office/drawing/2010/main" val="0"/>
              </a:ext>
            </a:extLst>
          </a:blip>
          <a:srcRect l="14229" t="40000" r="13189" b="12167"/>
          <a:stretch/>
        </p:blipFill>
        <p:spPr>
          <a:xfrm>
            <a:off x="1699419" y="2133600"/>
            <a:ext cx="12877800" cy="5801990"/>
          </a:xfrm>
          <a:prstGeom prst="rect">
            <a:avLst/>
          </a:prstGeom>
        </p:spPr>
      </p:pic>
      <p:pic>
        <p:nvPicPr>
          <p:cNvPr id="5" name="Hình ảnh 4" descr="Ảnh có chứa văn bản&#10;&#10;Mô tả được tạo tự động">
            <a:extLst>
              <a:ext uri="{FF2B5EF4-FFF2-40B4-BE49-F238E27FC236}">
                <a16:creationId xmlns:a16="http://schemas.microsoft.com/office/drawing/2014/main" id="{CF44D6E2-811C-6889-61F8-1589D00A0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9113" y="6096000"/>
            <a:ext cx="4074668" cy="4074668"/>
          </a:xfrm>
          <a:prstGeom prst="rect">
            <a:avLst/>
          </a:prstGeom>
        </p:spPr>
      </p:pic>
      <p:sp>
        <p:nvSpPr>
          <p:cNvPr id="6" name="Hộp Văn bản 5">
            <a:extLst>
              <a:ext uri="{FF2B5EF4-FFF2-40B4-BE49-F238E27FC236}">
                <a16:creationId xmlns:a16="http://schemas.microsoft.com/office/drawing/2014/main" id="{7045DBBC-7717-A3BC-3A03-B546DC580B7C}"/>
              </a:ext>
            </a:extLst>
          </p:cNvPr>
          <p:cNvSpPr txBox="1"/>
          <p:nvPr/>
        </p:nvSpPr>
        <p:spPr>
          <a:xfrm>
            <a:off x="3261519" y="5562600"/>
            <a:ext cx="3276600" cy="646331"/>
          </a:xfrm>
          <a:prstGeom prst="rect">
            <a:avLst/>
          </a:prstGeom>
          <a:solidFill>
            <a:srgbClr val="FCF1F5"/>
          </a:solidFill>
        </p:spPr>
        <p:txBody>
          <a:bodyPr wrap="square" rtlCol="0">
            <a:spAutoFit/>
          </a:bodyPr>
          <a:lstStyle/>
          <a:p>
            <a:pPr algn="ctr"/>
            <a:r>
              <a:rPr lang="en-US" sz="3600">
                <a:solidFill>
                  <a:srgbClr val="FF0000"/>
                </a:solidFill>
                <a:latin typeface="AvantGarde" panose="00000400000000000000" pitchFamily="2" charset="0"/>
                <a:ea typeface="AvantGarde" panose="00000400000000000000" pitchFamily="2" charset="0"/>
                <a:cs typeface="AvantGarde" panose="00000400000000000000" pitchFamily="2" charset="0"/>
              </a:rPr>
              <a:t>Suối</a:t>
            </a:r>
          </a:p>
        </p:txBody>
      </p:sp>
      <p:sp>
        <p:nvSpPr>
          <p:cNvPr id="7" name="Hộp Văn bản 6">
            <a:extLst>
              <a:ext uri="{FF2B5EF4-FFF2-40B4-BE49-F238E27FC236}">
                <a16:creationId xmlns:a16="http://schemas.microsoft.com/office/drawing/2014/main" id="{498FFC14-FFAA-E2E3-749B-1D3E0CE0361C}"/>
              </a:ext>
            </a:extLst>
          </p:cNvPr>
          <p:cNvSpPr txBox="1"/>
          <p:nvPr/>
        </p:nvSpPr>
        <p:spPr>
          <a:xfrm>
            <a:off x="6766719" y="5562600"/>
            <a:ext cx="3276600" cy="646331"/>
          </a:xfrm>
          <a:prstGeom prst="rect">
            <a:avLst/>
          </a:prstGeom>
          <a:solidFill>
            <a:srgbClr val="FCF1F5"/>
          </a:solidFill>
        </p:spPr>
        <p:txBody>
          <a:bodyPr wrap="square" rtlCol="0">
            <a:spAutoFit/>
          </a:bodyPr>
          <a:lstStyle/>
          <a:p>
            <a:pPr algn="ctr"/>
            <a:r>
              <a:rPr lang="en-US" sz="3600">
                <a:solidFill>
                  <a:srgbClr val="FF0000"/>
                </a:solidFill>
                <a:latin typeface="AvantGarde" panose="00000400000000000000" pitchFamily="2" charset="0"/>
                <a:ea typeface="AvantGarde" panose="00000400000000000000" pitchFamily="2" charset="0"/>
                <a:cs typeface="AvantGarde" panose="00000400000000000000" pitchFamily="2" charset="0"/>
              </a:rPr>
              <a:t>Nước bẩn</a:t>
            </a:r>
          </a:p>
        </p:txBody>
      </p:sp>
      <p:sp>
        <p:nvSpPr>
          <p:cNvPr id="8" name="Hộp Văn bản 7">
            <a:extLst>
              <a:ext uri="{FF2B5EF4-FFF2-40B4-BE49-F238E27FC236}">
                <a16:creationId xmlns:a16="http://schemas.microsoft.com/office/drawing/2014/main" id="{711F8606-1A46-A0AB-294E-30EF0B4AF6A5}"/>
              </a:ext>
            </a:extLst>
          </p:cNvPr>
          <p:cNvSpPr txBox="1"/>
          <p:nvPr/>
        </p:nvSpPr>
        <p:spPr>
          <a:xfrm>
            <a:off x="10197780" y="5624155"/>
            <a:ext cx="3276600" cy="523220"/>
          </a:xfrm>
          <a:prstGeom prst="rect">
            <a:avLst/>
          </a:prstGeom>
          <a:solidFill>
            <a:srgbClr val="FCF1F5"/>
          </a:solidFill>
        </p:spPr>
        <p:txBody>
          <a:bodyPr wrap="square" rtlCol="0">
            <a:spAutoFit/>
          </a:bodyPr>
          <a:lstStyle/>
          <a:p>
            <a:pPr algn="ctr"/>
            <a:r>
              <a:rPr lang="en-US" sz="2800" spc="-200">
                <a:solidFill>
                  <a:srgbClr val="FF0000"/>
                </a:solidFill>
                <a:latin typeface="AvantGarde" panose="00000400000000000000" pitchFamily="2" charset="0"/>
                <a:ea typeface="AvantGarde" panose="00000400000000000000" pitchFamily="2" charset="0"/>
                <a:cs typeface="AvantGarde" panose="00000400000000000000" pitchFamily="2" charset="0"/>
              </a:rPr>
              <a:t>Nước bẩn, màu đen</a:t>
            </a:r>
          </a:p>
        </p:txBody>
      </p:sp>
      <p:sp>
        <p:nvSpPr>
          <p:cNvPr id="9" name="Hộp Văn bản 8">
            <a:extLst>
              <a:ext uri="{FF2B5EF4-FFF2-40B4-BE49-F238E27FC236}">
                <a16:creationId xmlns:a16="http://schemas.microsoft.com/office/drawing/2014/main" id="{D768D6B3-F65E-844A-3373-550A3900F5D6}"/>
              </a:ext>
            </a:extLst>
          </p:cNvPr>
          <p:cNvSpPr txBox="1"/>
          <p:nvPr/>
        </p:nvSpPr>
        <p:spPr>
          <a:xfrm>
            <a:off x="5120799" y="3345135"/>
            <a:ext cx="685800" cy="646331"/>
          </a:xfrm>
          <a:prstGeom prst="rect">
            <a:avLst/>
          </a:prstGeom>
          <a:solidFill>
            <a:srgbClr val="FCF1F5"/>
          </a:solidFill>
        </p:spPr>
        <p:txBody>
          <a:bodyPr wrap="square" rtlCol="0">
            <a:spAutoFit/>
          </a:bodyPr>
          <a:lstStyle/>
          <a:p>
            <a:pPr algn="ctr"/>
            <a:r>
              <a:rPr lang="en-US" sz="3600" b="1">
                <a:solidFill>
                  <a:srgbClr val="FF0000"/>
                </a:solidFill>
                <a:latin typeface="AvantGarde" panose="00000400000000000000" pitchFamily="2" charset="0"/>
                <a:ea typeface="AvantGarde" panose="00000400000000000000" pitchFamily="2" charset="0"/>
                <a:cs typeface="AvantGarde" panose="00000400000000000000" pitchFamily="2" charset="0"/>
              </a:rPr>
              <a:t>1</a:t>
            </a: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FA5244C-EC40-C880-6ABE-58FCC3D968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033" y="2757037"/>
            <a:ext cx="6428572" cy="3629926"/>
          </a:xfrm>
          <a:prstGeom prst="rect">
            <a:avLst/>
          </a:prstGeom>
        </p:spPr>
      </p:pic>
    </p:spTree>
    <p:extLst>
      <p:ext uri="{BB962C8B-B14F-4D97-AF65-F5344CB8AC3E}">
        <p14:creationId xmlns:p14="http://schemas.microsoft.com/office/powerpoint/2010/main" val="4197681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594970C-D9CB-4068-038F-3F2791AA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spTree>
    <p:extLst>
      <p:ext uri="{BB962C8B-B14F-4D97-AF65-F5344CB8AC3E}">
        <p14:creationId xmlns:p14="http://schemas.microsoft.com/office/powerpoint/2010/main" val="313634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8053" y="609600"/>
            <a:ext cx="14935200" cy="677108"/>
          </a:xfrm>
          <a:prstGeom prst="rect">
            <a:avLst/>
          </a:prstGeom>
          <a:noFill/>
        </p:spPr>
        <p:txBody>
          <a:bodyPr wrap="square">
            <a:spAutoFit/>
          </a:bodyPr>
          <a:lstStyle/>
          <a:p>
            <a:r>
              <a:rPr lang="en-US" sz="38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a:t>
            </a:r>
            <a:r>
              <a:rPr lang="en-US" sz="3800" b="1">
                <a:solidFill>
                  <a:srgbClr val="00B050"/>
                </a:solidFill>
                <a:latin typeface="AvantGarde" panose="00000400000000000000" pitchFamily="2" charset="0"/>
                <a:ea typeface="AvantGarde" panose="00000400000000000000" pitchFamily="2" charset="0"/>
                <a:cs typeface="AvantGarde" panose="00000400000000000000" pitchFamily="2" charset="0"/>
              </a:rPr>
              <a:t>. Lập kế hoạch phòng, chống ô nhiễm môi trường</a:t>
            </a:r>
            <a:endParaRPr lang="en-US" sz="3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2" name="TextBox 31"/>
          <p:cNvSpPr txBox="1"/>
          <p:nvPr/>
        </p:nvSpPr>
        <p:spPr>
          <a:xfrm>
            <a:off x="638053" y="1360200"/>
            <a:ext cx="6890666" cy="6186309"/>
          </a:xfrm>
          <a:prstGeom prst="rect">
            <a:avLst/>
          </a:prstGeom>
          <a:noFill/>
        </p:spPr>
        <p:txBody>
          <a:bodyPr wrap="square" rtlCol="0">
            <a:spAutoFit/>
          </a:bodyPr>
          <a:lstStyle/>
          <a:p>
            <a:pPr marL="571500" indent="-571500" algn="just">
              <a:buFont typeface="Arial" panose="020B0604020202020204" pitchFamily="34" charset="0"/>
              <a:buChar char="•"/>
            </a:pPr>
            <a:r>
              <a:rPr lang="en-US" sz="3600" b="1">
                <a:latin typeface="AvantGarde" panose="00000400000000000000" pitchFamily="2" charset="0"/>
                <a:ea typeface="AvantGarde" panose="00000400000000000000" pitchFamily="2" charset="0"/>
                <a:cs typeface="AvantGarde" panose="00000400000000000000" pitchFamily="2" charset="0"/>
              </a:rPr>
              <a:t>Xây dựng kế hoạch phòng, chống ô nhiễm môi trường theo gợi ý:</a:t>
            </a:r>
          </a:p>
          <a:p>
            <a:pPr marL="571500" indent="-571500" algn="just">
              <a:buFontTx/>
              <a:buChar char="-"/>
            </a:pPr>
            <a:r>
              <a:rPr lang="en-US" sz="3600" b="1">
                <a:latin typeface="AvantGarde" panose="00000400000000000000" pitchFamily="2" charset="0"/>
                <a:ea typeface="AvantGarde" panose="00000400000000000000" pitchFamily="2" charset="0"/>
                <a:cs typeface="AvantGarde" panose="00000400000000000000" pitchFamily="2" charset="0"/>
              </a:rPr>
              <a:t>Xác định địa điểm cần thực hiện việc phòng, chống ô nhiễm môi trường;</a:t>
            </a:r>
          </a:p>
          <a:p>
            <a:pPr marL="571500" indent="-571500" algn="just">
              <a:buFontTx/>
              <a:buChar char="-"/>
            </a:pPr>
            <a:r>
              <a:rPr lang="en-US" sz="3600" b="1">
                <a:latin typeface="AvantGarde" panose="00000400000000000000" pitchFamily="2" charset="0"/>
                <a:ea typeface="AvantGarde" panose="00000400000000000000" pitchFamily="2" charset="0"/>
                <a:cs typeface="AvantGarde" panose="00000400000000000000" pitchFamily="2" charset="0"/>
              </a:rPr>
              <a:t>Dự kiến những công việc cần làm;</a:t>
            </a:r>
          </a:p>
          <a:p>
            <a:pPr marL="571500" indent="-571500" algn="just">
              <a:buFontTx/>
              <a:buChar char="-"/>
            </a:pPr>
            <a:r>
              <a:rPr lang="en-US" sz="3600" b="1">
                <a:latin typeface="AvantGarde" panose="00000400000000000000" pitchFamily="2" charset="0"/>
                <a:ea typeface="AvantGarde" panose="00000400000000000000" pitchFamily="2" charset="0"/>
                <a:cs typeface="AvantGarde" panose="00000400000000000000" pitchFamily="2" charset="0"/>
              </a:rPr>
              <a:t>Thời gian thực hiện;</a:t>
            </a:r>
          </a:p>
          <a:p>
            <a:pPr marL="571500" indent="-571500" algn="just">
              <a:buFontTx/>
              <a:buChar char="-"/>
            </a:pPr>
            <a:r>
              <a:rPr lang="en-US" sz="3600" b="1">
                <a:latin typeface="AvantGarde" panose="00000400000000000000" pitchFamily="2" charset="0"/>
                <a:ea typeface="AvantGarde" panose="00000400000000000000" pitchFamily="2" charset="0"/>
                <a:cs typeface="AvantGarde" panose="00000400000000000000" pitchFamily="2" charset="0"/>
              </a:rPr>
              <a:t>Chuẩn bị dụng cụ và phân công nhiệm vụ.</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16" name="TextBox 15"/>
          <p:cNvSpPr txBox="1"/>
          <p:nvPr/>
        </p:nvSpPr>
        <p:spPr>
          <a:xfrm>
            <a:off x="638053" y="7620000"/>
            <a:ext cx="14935200" cy="646331"/>
          </a:xfrm>
          <a:prstGeom prst="rect">
            <a:avLst/>
          </a:prstGeom>
          <a:noFill/>
        </p:spPr>
        <p:txBody>
          <a:bodyPr wrap="square" rtlCol="0">
            <a:spAutoFit/>
          </a:bodyPr>
          <a:lstStyle/>
          <a:p>
            <a:pPr algn="just"/>
            <a:r>
              <a:rPr lang="en-US" sz="3600" b="1">
                <a:latin typeface="AvantGarde" panose="00000400000000000000" pitchFamily="2" charset="0"/>
                <a:ea typeface="AvantGarde" panose="00000400000000000000" pitchFamily="2" charset="0"/>
                <a:cs typeface="AvantGarde" panose="00000400000000000000" pitchFamily="2" charset="0"/>
              </a:rPr>
              <a:t>* Chia sẻ cảm nghĩ về hoạt động em vừa tham gia.</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pic>
        <p:nvPicPr>
          <p:cNvPr id="5" name="Hình ảnh 4" descr="Ảnh có chứa văn bản&#10;&#10;Mô tả được tạo tự động">
            <a:extLst>
              <a:ext uri="{FF2B5EF4-FFF2-40B4-BE49-F238E27FC236}">
                <a16:creationId xmlns:a16="http://schemas.microsoft.com/office/drawing/2014/main" id="{1E288828-2564-BA71-6AB6-BB323F6EC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0801" y="6431608"/>
            <a:ext cx="4317118" cy="2770936"/>
          </a:xfrm>
          <a:prstGeom prst="rect">
            <a:avLst/>
          </a:prstGeom>
        </p:spPr>
      </p:pic>
      <p:pic>
        <p:nvPicPr>
          <p:cNvPr id="3" name="Hình ảnh 2">
            <a:extLst>
              <a:ext uri="{FF2B5EF4-FFF2-40B4-BE49-F238E27FC236}">
                <a16:creationId xmlns:a16="http://schemas.microsoft.com/office/drawing/2014/main" id="{471017FB-2732-8A81-B8D0-BB254C4A8D77}"/>
              </a:ext>
            </a:extLst>
          </p:cNvPr>
          <p:cNvPicPr>
            <a:picLocks noChangeAspect="1"/>
          </p:cNvPicPr>
          <p:nvPr/>
        </p:nvPicPr>
        <p:blipFill rotWithShape="1">
          <a:blip r:embed="rId3">
            <a:extLst>
              <a:ext uri="{28A0092B-C50C-407E-A947-70E740481C1C}">
                <a14:useLocalDpi xmlns:a14="http://schemas.microsoft.com/office/drawing/2010/main" val="0"/>
              </a:ext>
            </a:extLst>
          </a:blip>
          <a:srcRect l="18656" t="53985" r="18029" b="6460"/>
          <a:stretch/>
        </p:blipFill>
        <p:spPr>
          <a:xfrm>
            <a:off x="7681119" y="1676400"/>
            <a:ext cx="7988105" cy="4668768"/>
          </a:xfrm>
          <a:prstGeom prst="roundRect">
            <a:avLst/>
          </a:prstGeom>
        </p:spPr>
      </p:pic>
    </p:spTree>
    <p:extLst>
      <p:ext uri="{BB962C8B-B14F-4D97-AF65-F5344CB8AC3E}">
        <p14:creationId xmlns:p14="http://schemas.microsoft.com/office/powerpoint/2010/main" val="1955566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4D5F5CD-B17C-FEE6-79B5-74C9D769F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033" y="2757037"/>
            <a:ext cx="6428572" cy="3629926"/>
          </a:xfrm>
          <a:prstGeom prst="rect">
            <a:avLst/>
          </a:prstGeom>
        </p:spPr>
      </p:pic>
    </p:spTree>
    <p:extLst>
      <p:ext uri="{BB962C8B-B14F-4D97-AF65-F5344CB8AC3E}">
        <p14:creationId xmlns:p14="http://schemas.microsoft.com/office/powerpoint/2010/main" val="35113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6F37B9F-0618-3C41-0F36-BFB6ED90C9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56719" y="-46035"/>
            <a:ext cx="14173199" cy="8938868"/>
          </a:xfrm>
          <a:custGeom>
            <a:avLst/>
            <a:gdLst>
              <a:gd name="connsiteX0" fmla="*/ 1489842 w 14173199"/>
              <a:gd name="connsiteY0" fmla="*/ 0 h 8938868"/>
              <a:gd name="connsiteX1" fmla="*/ 3511122 w 14173199"/>
              <a:gd name="connsiteY1" fmla="*/ 0 h 8938868"/>
              <a:gd name="connsiteX2" fmla="*/ 3505200 w 14173199"/>
              <a:gd name="connsiteY2" fmla="*/ 58741 h 8938868"/>
              <a:gd name="connsiteX3" fmla="*/ 3505200 w 14173199"/>
              <a:gd name="connsiteY3" fmla="*/ 1328729 h 8938868"/>
              <a:gd name="connsiteX4" fmla="*/ 3822706 w 14173199"/>
              <a:gd name="connsiteY4" fmla="*/ 1646235 h 8938868"/>
              <a:gd name="connsiteX5" fmla="*/ 10045694 w 14173199"/>
              <a:gd name="connsiteY5" fmla="*/ 1646235 h 8938868"/>
              <a:gd name="connsiteX6" fmla="*/ 10363200 w 14173199"/>
              <a:gd name="connsiteY6" fmla="*/ 1328729 h 8938868"/>
              <a:gd name="connsiteX7" fmla="*/ 10363200 w 14173199"/>
              <a:gd name="connsiteY7" fmla="*/ 58741 h 8938868"/>
              <a:gd name="connsiteX8" fmla="*/ 10357278 w 14173199"/>
              <a:gd name="connsiteY8" fmla="*/ 0 h 8938868"/>
              <a:gd name="connsiteX9" fmla="*/ 12683358 w 14173199"/>
              <a:gd name="connsiteY9" fmla="*/ 0 h 8938868"/>
              <a:gd name="connsiteX10" fmla="*/ 14173199 w 14173199"/>
              <a:gd name="connsiteY10" fmla="*/ 1489841 h 8938868"/>
              <a:gd name="connsiteX11" fmla="*/ 14173199 w 14173199"/>
              <a:gd name="connsiteY11" fmla="*/ 7449027 h 8938868"/>
              <a:gd name="connsiteX12" fmla="*/ 12683358 w 14173199"/>
              <a:gd name="connsiteY12" fmla="*/ 8938868 h 8938868"/>
              <a:gd name="connsiteX13" fmla="*/ 1489842 w 14173199"/>
              <a:gd name="connsiteY13" fmla="*/ 8938868 h 8938868"/>
              <a:gd name="connsiteX14" fmla="*/ 0 w 14173199"/>
              <a:gd name="connsiteY14" fmla="*/ 7449027 h 8938868"/>
              <a:gd name="connsiteX15" fmla="*/ 0 w 14173199"/>
              <a:gd name="connsiteY15" fmla="*/ 1489841 h 8938868"/>
              <a:gd name="connsiteX16" fmla="*/ 1489842 w 14173199"/>
              <a:gd name="connsiteY16" fmla="*/ 0 h 893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73199" h="8938868">
                <a:moveTo>
                  <a:pt x="1489842" y="0"/>
                </a:moveTo>
                <a:lnTo>
                  <a:pt x="3511122" y="0"/>
                </a:lnTo>
                <a:lnTo>
                  <a:pt x="3505200" y="58741"/>
                </a:lnTo>
                <a:lnTo>
                  <a:pt x="3505200" y="1328729"/>
                </a:lnTo>
                <a:cubicBezTo>
                  <a:pt x="3505200" y="1504083"/>
                  <a:pt x="3647353" y="1646235"/>
                  <a:pt x="3822706" y="1646235"/>
                </a:cubicBezTo>
                <a:lnTo>
                  <a:pt x="10045694" y="1646235"/>
                </a:lnTo>
                <a:cubicBezTo>
                  <a:pt x="10221048" y="1646235"/>
                  <a:pt x="10363200" y="1504083"/>
                  <a:pt x="10363200" y="1328729"/>
                </a:cubicBezTo>
                <a:lnTo>
                  <a:pt x="10363200" y="58741"/>
                </a:lnTo>
                <a:lnTo>
                  <a:pt x="10357278" y="0"/>
                </a:lnTo>
                <a:lnTo>
                  <a:pt x="12683358" y="0"/>
                </a:lnTo>
                <a:cubicBezTo>
                  <a:pt x="13506174" y="0"/>
                  <a:pt x="14173199" y="667025"/>
                  <a:pt x="14173199" y="1489841"/>
                </a:cubicBezTo>
                <a:lnTo>
                  <a:pt x="14173199" y="7449027"/>
                </a:lnTo>
                <a:cubicBezTo>
                  <a:pt x="14173199" y="8271843"/>
                  <a:pt x="13506174" y="8938868"/>
                  <a:pt x="12683358" y="8938868"/>
                </a:cubicBezTo>
                <a:lnTo>
                  <a:pt x="1489842" y="8938868"/>
                </a:lnTo>
                <a:cubicBezTo>
                  <a:pt x="667025" y="8938868"/>
                  <a:pt x="0" y="8271843"/>
                  <a:pt x="0" y="7449027"/>
                </a:cubicBezTo>
                <a:lnTo>
                  <a:pt x="0" y="1489841"/>
                </a:lnTo>
                <a:cubicBezTo>
                  <a:pt x="0" y="667025"/>
                  <a:pt x="667025" y="0"/>
                  <a:pt x="1489842" y="0"/>
                </a:cubicBezTo>
                <a:close/>
              </a:path>
            </a:pathLst>
          </a:custGeom>
        </p:spPr>
      </p:pic>
      <p:pic>
        <p:nvPicPr>
          <p:cNvPr id="5" name="Hình ảnh 4" descr="Ảnh có chứa đồ họa véc-tơ&#10;&#10;Mô tả được tạo tự động">
            <a:extLst>
              <a:ext uri="{FF2B5EF4-FFF2-40B4-BE49-F238E27FC236}">
                <a16:creationId xmlns:a16="http://schemas.microsoft.com/office/drawing/2014/main" id="{BF321AC8-431C-998B-C8B4-33023B280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19" y="4191000"/>
            <a:ext cx="3988663" cy="4621998"/>
          </a:xfrm>
          <a:prstGeom prst="rect">
            <a:avLst/>
          </a:prstGeom>
        </p:spPr>
      </p:pic>
      <p:sp>
        <p:nvSpPr>
          <p:cNvPr id="6" name="Hộp Văn bản 5">
            <a:extLst>
              <a:ext uri="{FF2B5EF4-FFF2-40B4-BE49-F238E27FC236}">
                <a16:creationId xmlns:a16="http://schemas.microsoft.com/office/drawing/2014/main" id="{FE123C99-5B02-A7C6-E60D-CFE5730A5B31}"/>
              </a:ext>
            </a:extLst>
          </p:cNvPr>
          <p:cNvSpPr txBox="1"/>
          <p:nvPr/>
        </p:nvSpPr>
        <p:spPr>
          <a:xfrm>
            <a:off x="4976018" y="1981200"/>
            <a:ext cx="9105901" cy="5189819"/>
          </a:xfrm>
          <a:prstGeom prst="rect">
            <a:avLst/>
          </a:prstGeom>
          <a:noFill/>
        </p:spPr>
        <p:txBody>
          <a:bodyPr wrap="square" rtlCol="0">
            <a:spAutoFit/>
          </a:bodyPr>
          <a:lstStyle/>
          <a:p>
            <a:pPr algn="ctr">
              <a:lnSpc>
                <a:spcPct val="98000"/>
              </a:lnSpc>
            </a:pPr>
            <a:r>
              <a:rPr lang="en-US" sz="5400" b="1" spc="-160">
                <a:solidFill>
                  <a:srgbClr val="C00000"/>
                </a:solidFill>
                <a:latin typeface="AvantGarde" panose="00000400000000000000" pitchFamily="2" charset="0"/>
                <a:ea typeface="AvantGarde" panose="00000400000000000000" pitchFamily="2" charset="0"/>
                <a:cs typeface="AvantGarde" panose="00000400000000000000" pitchFamily="2" charset="0"/>
              </a:rPr>
              <a:t>Kết luận</a:t>
            </a:r>
          </a:p>
          <a:p>
            <a:pPr algn="just">
              <a:lnSpc>
                <a:spcPct val="98000"/>
              </a:lnSpc>
            </a:pPr>
            <a:r>
              <a:rPr lang="en-US" sz="5400" spc="-160">
                <a:latin typeface="AvantGarde" panose="00000400000000000000" pitchFamily="2" charset="0"/>
                <a:ea typeface="AvantGarde" panose="00000400000000000000" pitchFamily="2" charset="0"/>
                <a:cs typeface="AvantGarde" panose="00000400000000000000" pitchFamily="2" charset="0"/>
              </a:rPr>
              <a:t>	</a:t>
            </a:r>
            <a:r>
              <a:rPr lang="en-US" sz="4400" spc="-160">
                <a:latin typeface="AvantGarde" panose="00000400000000000000" pitchFamily="2" charset="0"/>
                <a:ea typeface="AvantGarde" panose="00000400000000000000" pitchFamily="2" charset="0"/>
                <a:cs typeface="AvantGarde" panose="00000400000000000000" pitchFamily="2" charset="0"/>
              </a:rPr>
              <a:t>Tham gia vệ sinh môi trường xung quanh là một việc làm rất thiết thực, phù hợp với lứa tuổi để giữ gìn môi trường sống trong sạch. Các nhóm hãy cùng thực hiện tốt kế hoạch đã xây dựng.</a:t>
            </a:r>
            <a:r>
              <a:rPr lang="en-US" sz="5400" spc="-160">
                <a:latin typeface="AvantGarde" panose="00000400000000000000" pitchFamily="2" charset="0"/>
                <a:ea typeface="AvantGarde" panose="00000400000000000000" pitchFamily="2" charset="0"/>
                <a:cs typeface="AvantGarde" panose="00000400000000000000" pitchFamily="2" charset="0"/>
              </a:rPr>
              <a:t> </a:t>
            </a:r>
          </a:p>
        </p:txBody>
      </p:sp>
    </p:spTree>
    <p:extLst>
      <p:ext uri="{BB962C8B-B14F-4D97-AF65-F5344CB8AC3E}">
        <p14:creationId xmlns:p14="http://schemas.microsoft.com/office/powerpoint/2010/main" val="13352837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mirror&#10;&#10;Description automatically generated">
            <a:extLst>
              <a:ext uri="{FF2B5EF4-FFF2-40B4-BE49-F238E27FC236}">
                <a16:creationId xmlns:a16="http://schemas.microsoft.com/office/drawing/2014/main" id="{64824F9F-913A-6322-1632-1675803B2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180" y="-1053892"/>
            <a:ext cx="14706600" cy="9830407"/>
          </a:xfrm>
          <a:prstGeom prst="rect">
            <a:avLst/>
          </a:prstGeom>
        </p:spPr>
      </p:pic>
      <p:sp>
        <p:nvSpPr>
          <p:cNvPr id="4" name="TextBox 15">
            <a:extLst>
              <a:ext uri="{FF2B5EF4-FFF2-40B4-BE49-F238E27FC236}">
                <a16:creationId xmlns:a16="http://schemas.microsoft.com/office/drawing/2014/main" id="{2154C06B-B566-75FE-53B0-939BDDCD03B4}"/>
              </a:ext>
            </a:extLst>
          </p:cNvPr>
          <p:cNvSpPr txBox="1"/>
          <p:nvPr/>
        </p:nvSpPr>
        <p:spPr>
          <a:xfrm rot="21178601">
            <a:off x="1865690" y="3131667"/>
            <a:ext cx="8828614" cy="3970702"/>
          </a:xfrm>
          <a:prstGeom prst="rect">
            <a:avLst/>
          </a:prstGeom>
          <a:noFill/>
        </p:spPr>
        <p:txBody>
          <a:bodyPr wrap="square">
            <a:spAutoFit/>
          </a:bodyPr>
          <a:lstStyle/>
          <a:p>
            <a:pPr algn="just">
              <a:lnSpc>
                <a:spcPct val="120000"/>
              </a:lnSpc>
            </a:pPr>
            <a:r>
              <a:rPr lang="nl-NL" sz="5400" b="1">
                <a:solidFill>
                  <a:srgbClr val="C00000"/>
                </a:solidFill>
                <a:latin typeface="AvantGarde" panose="00000400000000000000" pitchFamily="2" charset="0"/>
                <a:ea typeface="AvantGarde" panose="00000400000000000000" pitchFamily="2" charset="0"/>
                <a:cs typeface="AvantGarde" panose="00000400000000000000" pitchFamily="2" charset="0"/>
              </a:rPr>
              <a:t>Trao đổi với bố mẹ và người thân kế hoạch bảo vệ môi trường xung quanh.</a:t>
            </a:r>
            <a:endParaRPr lang="en-US" sz="5400" b="1" dirty="0">
              <a:solidFill>
                <a:srgbClr val="C00000"/>
              </a:solidFill>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7" name="Picture 2">
            <a:extLst>
              <a:ext uri="{FF2B5EF4-FFF2-40B4-BE49-F238E27FC236}">
                <a16:creationId xmlns:a16="http://schemas.microsoft.com/office/drawing/2014/main" id="{0E5175F2-C28A-85C6-46C5-8D940DEC7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19" y="2667000"/>
            <a:ext cx="7132417" cy="5690084"/>
          </a:xfrm>
          <a:prstGeom prst="rect">
            <a:avLst/>
          </a:prstGeom>
        </p:spPr>
      </p:pic>
    </p:spTree>
    <p:extLst>
      <p:ext uri="{BB962C8B-B14F-4D97-AF65-F5344CB8AC3E}">
        <p14:creationId xmlns:p14="http://schemas.microsoft.com/office/powerpoint/2010/main" val="1708260198"/>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10590</TotalTime>
  <Words>198</Words>
  <Application>Microsoft Office PowerPoint</Application>
  <PresentationFormat>Custom</PresentationFormat>
  <Paragraphs>31</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AvantGarde</vt:lpstr>
      <vt:lpstr>HP-087</vt:lpstr>
      <vt:lpstr>SVN-Anastasia</vt:lpstr>
      <vt:lpstr>UTM Cookies</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MY PC</dc:creator>
  <dc:description>9Slide.vn</dc:description>
  <cp:lastModifiedBy>Hà Nguyễn Thị Thu</cp:lastModifiedBy>
  <cp:revision>1202</cp:revision>
  <dcterms:created xsi:type="dcterms:W3CDTF">2008-09-09T22:52:10Z</dcterms:created>
  <dcterms:modified xsi:type="dcterms:W3CDTF">2023-03-12T14:34:53Z</dcterms:modified>
  <cp:category>9Slide.vn</cp:category>
</cp:coreProperties>
</file>