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79" r:id="rId2"/>
    <p:sldId id="261" r:id="rId3"/>
    <p:sldId id="259" r:id="rId4"/>
    <p:sldId id="305" r:id="rId5"/>
    <p:sldId id="306" r:id="rId6"/>
    <p:sldId id="296" r:id="rId7"/>
    <p:sldId id="292" r:id="rId8"/>
    <p:sldId id="294" r:id="rId9"/>
    <p:sldId id="258" r:id="rId10"/>
    <p:sldId id="298" r:id="rId11"/>
  </p:sldIdLst>
  <p:sldSz cx="12192000" cy="6858000"/>
  <p:notesSz cx="6858000" cy="9144000"/>
  <p:embeddedFontLst>
    <p:embeddedFont>
      <p:font typeface="等线" panose="02010600030101010101" pitchFamily="2" charset="-122"/>
      <p:regular r:id="rId13"/>
      <p:bold r:id="rId14"/>
    </p:embeddedFont>
    <p:embeddedFont>
      <p:font typeface="Calibri" panose="020F0502020204030204" pitchFamily="34" charset="0"/>
      <p:regular r:id="rId15"/>
      <p:bold r:id="rId16"/>
      <p:italic r:id="rId17"/>
      <p:boldItalic r:id="rId1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3A12"/>
    <a:srgbClr val="9E0005"/>
    <a:srgbClr val="D5081D"/>
    <a:srgbClr val="DF0B23"/>
    <a:srgbClr val="66FFFF"/>
    <a:srgbClr val="FDB57E"/>
    <a:srgbClr val="D34516"/>
    <a:srgbClr val="E68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4" d="100"/>
          <a:sy n="84" d="100"/>
        </p:scale>
        <p:origin x="658" y="72"/>
      </p:cViewPr>
      <p:guideLst>
        <p:guide orient="horz" pos="2772"/>
        <p:guide pos="38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4E11D-27B9-40E3-8F05-BDD84E6188C9}" type="datetimeFigureOut">
              <a:rPr lang="en-US" smtClean="0"/>
              <a:t>13/02/2023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A9E1D-23F7-4752-BC25-D3C63CA2C173}" type="slidenum">
              <a:rPr lang="en-US" smtClean="0"/>
              <a:t>‹#›</a:t>
            </a:fld>
            <a:endParaRPr lang="en-US"/>
          </a:p>
        </p:txBody>
      </p:sp>
    </p:spTree>
    <p:extLst>
      <p:ext uri="{BB962C8B-B14F-4D97-AF65-F5344CB8AC3E}">
        <p14:creationId xmlns:p14="http://schemas.microsoft.com/office/powerpoint/2010/main" val="2706571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
        <p:nvSpPr>
          <p:cNvPr id="14" name="Rectangle 13"/>
          <p:cNvSpPr/>
          <p:nvPr userDrawn="1"/>
        </p:nvSpPr>
        <p:spPr>
          <a:xfrm>
            <a:off x="11237636" y="65215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440420" y="5777355"/>
            <a:ext cx="3224212" cy="1092857"/>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5" name="Rectangle 14"/>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F59880-4217-4BD1-AC5B-17F63760CDE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1"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12"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5">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
        <p:nvSpPr>
          <p:cNvPr id="16" name="Rectangle 15"/>
          <p:cNvSpPr/>
          <p:nvPr userDrawn="1"/>
        </p:nvSpPr>
        <p:spPr>
          <a:xfrm>
            <a:off x="-15127" y="116688"/>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7" name="Rectangle 16"/>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8CF59880-4217-4BD1-AC5B-17F63760CDE6}" type="datetimeFigureOut">
              <a:rPr lang="zh-CN" altLang="en-US" smtClean="0"/>
              <a:pPr/>
              <a:t>2023/2/13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1ACD271C-2A91-4C37-BA50-A6D2DDF931CC}" type="slidenum">
              <a:rPr lang="zh-CN" altLang="en-US" smtClean="0"/>
              <a:pPr/>
              <a:t>‹#›</a:t>
            </a:fld>
            <a:endParaRPr lang="zh-CN" altLang="en-US" dirty="0"/>
          </a:p>
        </p:txBody>
      </p:sp>
      <p:sp>
        <p:nvSpPr>
          <p:cNvPr id="9" name="Rectangle 8"/>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0" name="Rectangle 9"/>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id="{D2D0EEBE-41DB-4278-978C-BB9C81B3EE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3B55E76A-DC9C-4B5F-B17D-279E181FA2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3853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0B5FECA3-79A1-458F-A6B9-AD28321EA8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6455B6B4-7BE8-4EDD-89BA-4ADEE687630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5" name="TextBox 14">
            <a:extLst>
              <a:ext uri="{FF2B5EF4-FFF2-40B4-BE49-F238E27FC236}">
                <a16:creationId xmlns:a16="http://schemas.microsoft.com/office/drawing/2014/main" id="{E2DBD183-7DA2-489B-9CAA-6D98059CC2EC}"/>
              </a:ext>
            </a:extLst>
          </p:cNvPr>
          <p:cNvSpPr txBox="1"/>
          <p:nvPr userDrawn="1"/>
        </p:nvSpPr>
        <p:spPr>
          <a:xfrm>
            <a:off x="1973790" y="9840722"/>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6" name="Picture 15" descr="A picture containing diagram&#10;&#10;Description automatically generated">
            <a:extLst>
              <a:ext uri="{FF2B5EF4-FFF2-40B4-BE49-F238E27FC236}">
                <a16:creationId xmlns:a16="http://schemas.microsoft.com/office/drawing/2014/main" id="{6C4EE0CB-1ABF-40F3-9DA3-A885576245F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png"/><Relationship Id="rId18" Type="http://schemas.openxmlformats.org/officeDocument/2006/relationships/image" Target="../media/image17.png"/><Relationship Id="rId26" Type="http://schemas.microsoft.com/office/2007/relationships/hdphoto" Target="../media/hdphoto3.wdp"/><Relationship Id="rId3" Type="http://schemas.openxmlformats.org/officeDocument/2006/relationships/audio" Target="../media/media1.mp3"/><Relationship Id="rId21" Type="http://schemas.microsoft.com/office/2007/relationships/hdphoto" Target="../media/hdphoto1.wdp"/><Relationship Id="rId7" Type="http://schemas.openxmlformats.org/officeDocument/2006/relationships/tags" Target="../tags/tag5.xml"/><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10.png"/><Relationship Id="rId24" Type="http://schemas.microsoft.com/office/2007/relationships/hdphoto" Target="../media/hdphoto2.wdp"/><Relationship Id="rId5" Type="http://schemas.openxmlformats.org/officeDocument/2006/relationships/tags" Target="../tags/tag3.xml"/><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7.png"/><Relationship Id="rId19" Type="http://schemas.openxmlformats.org/officeDocument/2006/relationships/image" Target="../media/image18.png"/><Relationship Id="rId31" Type="http://schemas.openxmlformats.org/officeDocument/2006/relationships/image" Target="../media/image6.png"/><Relationship Id="rId4" Type="http://schemas.openxmlformats.org/officeDocument/2006/relationships/tags" Target="../tags/tag2.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18" Type="http://schemas.microsoft.com/office/2007/relationships/hdphoto" Target="../media/hdphoto1.wdp"/><Relationship Id="rId26" Type="http://schemas.openxmlformats.org/officeDocument/2006/relationships/image" Target="../media/image26.png"/><Relationship Id="rId3" Type="http://schemas.openxmlformats.org/officeDocument/2006/relationships/tags" Target="../tags/tag11.xml"/><Relationship Id="rId21"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5"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image" Target="../media/image46.png"/><Relationship Id="rId1" Type="http://schemas.microsoft.com/office/2007/relationships/media" Target="../media/media1.mp3"/><Relationship Id="rId6" Type="http://schemas.openxmlformats.org/officeDocument/2006/relationships/slideLayout" Target="../slideLayouts/slideLayout2.xml"/><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tags" Target="../tags/tag13.xml"/><Relationship Id="rId15" Type="http://schemas.openxmlformats.org/officeDocument/2006/relationships/image" Target="../media/image17.png"/><Relationship Id="rId23" Type="http://schemas.microsoft.com/office/2007/relationships/hdphoto" Target="../media/hdphoto3.wdp"/><Relationship Id="rId28"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tags" Target="../tags/tag12.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png"/><Relationship Id="rId27" Type="http://schemas.openxmlformats.org/officeDocument/2006/relationships/image" Target="../media/image6.png"/><Relationship Id="rId30"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5.wdp"/><Relationship Id="rId4" Type="http://schemas.openxmlformats.org/officeDocument/2006/relationships/image" Target="../media/image5.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6.wdp"/><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8.xml"/><Relationship Id="rId7" Type="http://schemas.openxmlformats.org/officeDocument/2006/relationships/image" Target="../media/image1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microsoft.com/office/2007/relationships/hdphoto" Target="../media/hdphoto9.wdp"/><Relationship Id="rId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slideLayout" Target="../slideLayouts/slideLayout6.xml"/><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6.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12.png"/><Relationship Id="rId7" Type="http://schemas.openxmlformats.org/officeDocument/2006/relationships/image" Target="../media/image40.png"/><Relationship Id="rId12" Type="http://schemas.openxmlformats.org/officeDocument/2006/relationships/image" Target="../media/image15.png"/><Relationship Id="rId17" Type="http://schemas.openxmlformats.org/officeDocument/2006/relationships/image" Target="../media/image16.png"/><Relationship Id="rId2" Type="http://schemas.openxmlformats.org/officeDocument/2006/relationships/tags" Target="../tags/tag10.xml"/><Relationship Id="rId16" Type="http://schemas.openxmlformats.org/officeDocument/2006/relationships/image" Target="../media/image45.png"/><Relationship Id="rId20" Type="http://schemas.openxmlformats.org/officeDocument/2006/relationships/image" Target="../media/image25.png"/><Relationship Id="rId1" Type="http://schemas.openxmlformats.org/officeDocument/2006/relationships/tags" Target="../tags/tag9.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40" y="5007324"/>
            <a:ext cx="3207681" cy="1357417"/>
          </a:xfrm>
          <a:prstGeom prst="rect">
            <a:avLst/>
          </a:prstGeom>
        </p:spPr>
      </p:pic>
      <p:pic>
        <p:nvPicPr>
          <p:cNvPr id="5"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t="77655" r="44843"/>
          <a:stretch>
            <a:fillRect/>
          </a:stretch>
        </p:blipFill>
        <p:spPr>
          <a:xfrm>
            <a:off x="-454257" y="4900622"/>
            <a:ext cx="3224212" cy="1092857"/>
          </a:xfrm>
          <a:prstGeom prst="rect">
            <a:avLst/>
          </a:prstGeom>
        </p:spPr>
      </p:pic>
      <p:pic>
        <p:nvPicPr>
          <p:cNvPr id="6" name="图片 93" descr="组 1"/>
          <p:cNvPicPr>
            <a:picLocks noChangeAspect="1"/>
          </p:cNvPicPr>
          <p:nvPr/>
        </p:nvPicPr>
        <p:blipFill>
          <a:blip r:embed="rId11"/>
          <a:stretch>
            <a:fillRect/>
          </a:stretch>
        </p:blipFill>
        <p:spPr>
          <a:xfrm flipH="1">
            <a:off x="0" y="3463106"/>
            <a:ext cx="12192000" cy="3359150"/>
          </a:xfrm>
          <a:prstGeom prst="rect">
            <a:avLst/>
          </a:prstGeom>
        </p:spPr>
      </p:pic>
      <p:pic>
        <p:nvPicPr>
          <p:cNvPr id="7"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89" y="5160497"/>
            <a:ext cx="1766438" cy="1697503"/>
          </a:xfrm>
          <a:prstGeom prst="rect">
            <a:avLst/>
          </a:prstGeom>
        </p:spPr>
      </p:pic>
      <p:grpSp>
        <p:nvGrpSpPr>
          <p:cNvPr id="8" name="组合 4"/>
          <p:cNvGrpSpPr/>
          <p:nvPr/>
        </p:nvGrpSpPr>
        <p:grpSpPr>
          <a:xfrm>
            <a:off x="0" y="0"/>
            <a:ext cx="12520930" cy="3295650"/>
            <a:chOff x="-177" y="-11"/>
            <a:chExt cx="19718" cy="5190"/>
          </a:xfrm>
        </p:grpSpPr>
        <p:pic>
          <p:nvPicPr>
            <p:cNvPr id="9" name="图片 1" descr="素材中国 sccnn.com 2"/>
            <p:cNvPicPr>
              <a:picLocks noChangeAspect="1"/>
            </p:cNvPicPr>
            <p:nvPr>
              <p:custDataLst>
                <p:tags r:id="rId5"/>
              </p:custDataLst>
            </p:nvPr>
          </p:nvPicPr>
          <p:blipFill>
            <a:blip r:embed="rId13"/>
            <a:stretch>
              <a:fillRect/>
            </a:stretch>
          </p:blipFill>
          <p:spPr>
            <a:xfrm>
              <a:off x="-177" y="-11"/>
              <a:ext cx="5507" cy="5190"/>
            </a:xfrm>
            <a:prstGeom prst="rect">
              <a:avLst/>
            </a:prstGeom>
          </p:spPr>
        </p:pic>
        <p:pic>
          <p:nvPicPr>
            <p:cNvPr id="10" name="图片 2" descr="素材中国 sccnn.com 2"/>
            <p:cNvPicPr>
              <a:picLocks noChangeAspect="1"/>
            </p:cNvPicPr>
            <p:nvPr>
              <p:custDataLst>
                <p:tags r:id="rId6"/>
              </p:custDataLst>
            </p:nvPr>
          </p:nvPicPr>
          <p:blipFill>
            <a:blip r:embed="rId13"/>
            <a:stretch>
              <a:fillRect/>
            </a:stretch>
          </p:blipFill>
          <p:spPr>
            <a:xfrm flipH="1">
              <a:off x="14035" y="-11"/>
              <a:ext cx="5507" cy="5190"/>
            </a:xfrm>
            <a:prstGeom prst="rect">
              <a:avLst/>
            </a:prstGeom>
          </p:spPr>
        </p:pic>
        <p:pic>
          <p:nvPicPr>
            <p:cNvPr id="11" name="图片 3"/>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pic>
        <p:nvPicPr>
          <p:cNvPr id="12" name="图片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9955" y="1316304"/>
            <a:ext cx="6353250" cy="3772091"/>
          </a:xfrm>
          <a:prstGeom prst="rect">
            <a:avLst/>
          </a:prstGeom>
        </p:spPr>
      </p:pic>
      <p:pic>
        <p:nvPicPr>
          <p:cNvPr id="13" name="图片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4" name="图片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72587" y="1281386"/>
            <a:ext cx="750230" cy="889465"/>
          </a:xfrm>
          <a:prstGeom prst="rect">
            <a:avLst/>
          </a:prstGeom>
        </p:spPr>
      </p:pic>
      <p:pic>
        <p:nvPicPr>
          <p:cNvPr id="15" name="图片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16" name="图片 3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20609" y="2668772"/>
            <a:ext cx="277847" cy="329413"/>
          </a:xfrm>
          <a:prstGeom prst="rect">
            <a:avLst/>
          </a:prstGeom>
        </p:spPr>
      </p:pic>
      <p:sp>
        <p:nvSpPr>
          <p:cNvPr id="17" name="PA_文本框 12">
            <a:extLst>
              <a:ext uri="{FF2B5EF4-FFF2-40B4-BE49-F238E27FC236}">
                <a16:creationId xmlns:a16="http://schemas.microsoft.com/office/drawing/2014/main" id="{B9052A54-8AD6-4668-BB7F-54E417DA3DC7}"/>
              </a:ext>
            </a:extLst>
          </p:cNvPr>
          <p:cNvSpPr txBox="1"/>
          <p:nvPr>
            <p:custDataLst>
              <p:tags r:id="rId1"/>
            </p:custDataLst>
          </p:nvPr>
        </p:nvSpPr>
        <p:spPr>
          <a:xfrm>
            <a:off x="4650690" y="1423819"/>
            <a:ext cx="2473441" cy="1015663"/>
          </a:xfrm>
          <a:prstGeom prst="rect">
            <a:avLst/>
          </a:prstGeom>
          <a:noFill/>
        </p:spPr>
        <p:txBody>
          <a:bodyPr wrap="square" rtlCol="0">
            <a:spAutoFit/>
          </a:bodyPr>
          <a:lstStyle/>
          <a:p>
            <a:pPr algn="ctr"/>
            <a:r>
              <a:rPr lang="en-US" altLang="zh-CN" sz="6000" dirty="0">
                <a:solidFill>
                  <a:srgbClr val="002060"/>
                </a:solidFill>
                <a:latin typeface="UVN Ban Tay" panose="03080702020302020206" pitchFamily="66" charset="0"/>
                <a:ea typeface="华文琥珀" panose="02010800040101010101" pitchFamily="2" charset="-122"/>
                <a:cs typeface="方正光辉特粗简体" panose="03000509000000000000" pitchFamily="65" charset="-122"/>
              </a:rPr>
              <a:t>MÔN TOÁN</a:t>
            </a:r>
            <a:endParaRPr lang="zh-CN" altLang="en-US" sz="6000" dirty="0">
              <a:solidFill>
                <a:srgbClr val="002060"/>
              </a:solidFill>
              <a:latin typeface="UVN Ban Tay" panose="03080702020302020206" pitchFamily="66" charset="0"/>
              <a:ea typeface="华文琥珀" panose="02010800040101010101" pitchFamily="2" charset="-122"/>
              <a:cs typeface="方正光辉特粗简体" panose="03000509000000000000" pitchFamily="65" charset="-122"/>
            </a:endParaRPr>
          </a:p>
        </p:txBody>
      </p:sp>
      <p:pic>
        <p:nvPicPr>
          <p:cNvPr id="18" name="图片 49" descr="卡通人物&#10;&#10;中度可信度描述已自动生成">
            <a:extLst>
              <a:ext uri="{FF2B5EF4-FFF2-40B4-BE49-F238E27FC236}">
                <a16:creationId xmlns:a16="http://schemas.microsoft.com/office/drawing/2014/main" id="{05CBBDA9-0B13-3246-BE2A-6ED7E6A72CBF}"/>
              </a:ext>
            </a:extLst>
          </p:cNvPr>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8800"/>
                    </a14:imgEffect>
                    <a14:imgEffect>
                      <a14:brightnessContrast contrast="20000"/>
                    </a14:imgEffect>
                  </a14:imgLayer>
                </a14:imgProps>
              </a:ext>
            </a:extLst>
          </a:blip>
          <a:srcRect l="64625" b="59284"/>
          <a:stretch/>
        </p:blipFill>
        <p:spPr>
          <a:xfrm flipH="1">
            <a:off x="7834881" y="-119527"/>
            <a:ext cx="4312490" cy="2812250"/>
          </a:xfrm>
          <a:prstGeom prst="rect">
            <a:avLst/>
          </a:prstGeom>
          <a:effectLst>
            <a:outerShdw blurRad="117922" dist="38100" dir="18300000" sx="99000" sy="99000" algn="tr" rotWithShape="0">
              <a:srgbClr val="700606">
                <a:alpha val="48000"/>
              </a:srgbClr>
            </a:outerShdw>
          </a:effectLst>
        </p:spPr>
      </p:pic>
      <p:pic>
        <p:nvPicPr>
          <p:cNvPr id="19" name="图片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13157" y="3401459"/>
            <a:ext cx="6285778" cy="1028032"/>
          </a:xfrm>
          <a:prstGeom prst="rect">
            <a:avLst/>
          </a:prstGeom>
        </p:spPr>
      </p:pic>
      <p:grpSp>
        <p:nvGrpSpPr>
          <p:cNvPr id="20" name="Group 19"/>
          <p:cNvGrpSpPr/>
          <p:nvPr/>
        </p:nvGrpSpPr>
        <p:grpSpPr>
          <a:xfrm>
            <a:off x="8346747" y="1916103"/>
            <a:ext cx="2899994" cy="3745216"/>
            <a:chOff x="8730813" y="1864318"/>
            <a:chExt cx="2899994" cy="3745216"/>
          </a:xfrm>
        </p:grpSpPr>
        <p:pic>
          <p:nvPicPr>
            <p:cNvPr id="21"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5" cstate="print">
              <a:extLst>
                <a:ext uri="{BEBA8EAE-BF5A-486C-A8C5-ECC9F3942E4B}">
                  <a14:imgProps xmlns:a14="http://schemas.microsoft.com/office/drawing/2010/main">
                    <a14:imgLayer r:embed="rId26">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3" name="图片 105" descr="图层 28"/>
          <p:cNvPicPr>
            <a:picLocks noChangeAspect="1"/>
          </p:cNvPicPr>
          <p:nvPr/>
        </p:nvPicPr>
        <p:blipFill>
          <a:blip r:embed="rId27"/>
          <a:stretch>
            <a:fillRect/>
          </a:stretch>
        </p:blipFill>
        <p:spPr>
          <a:xfrm>
            <a:off x="-403266" y="2181051"/>
            <a:ext cx="1901825" cy="3998595"/>
          </a:xfrm>
          <a:prstGeom prst="rect">
            <a:avLst/>
          </a:prstGeom>
        </p:spPr>
      </p:pic>
      <p:pic>
        <p:nvPicPr>
          <p:cNvPr id="24" name="图片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68066" y="3873945"/>
            <a:ext cx="907004" cy="812066"/>
          </a:xfrm>
          <a:prstGeom prst="rect">
            <a:avLst/>
          </a:prstGeom>
        </p:spPr>
      </p:pic>
      <p:pic>
        <p:nvPicPr>
          <p:cNvPr id="25" name="图片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7857510">
            <a:off x="2347977" y="4218889"/>
            <a:ext cx="479822" cy="429598"/>
          </a:xfrm>
          <a:prstGeom prst="rect">
            <a:avLst/>
          </a:prstGeom>
        </p:spPr>
      </p:pic>
      <p:pic>
        <p:nvPicPr>
          <p:cNvPr id="26" name="图片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927877" y="4008716"/>
            <a:ext cx="907004" cy="812066"/>
          </a:xfrm>
          <a:prstGeom prst="rect">
            <a:avLst/>
          </a:prstGeom>
        </p:spPr>
      </p:pic>
      <p:pic>
        <p:nvPicPr>
          <p:cNvPr id="27" name="图片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7857510">
            <a:off x="8007788" y="4353660"/>
            <a:ext cx="479822" cy="429598"/>
          </a:xfrm>
          <a:prstGeom prst="rect">
            <a:avLst/>
          </a:prstGeom>
        </p:spPr>
      </p:pic>
      <p:pic>
        <p:nvPicPr>
          <p:cNvPr id="28" name="NgayTetQueEm-HoNgocHa-VMusic-Min_3kpfq (mp3cut.net)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0"/>
          <a:stretch>
            <a:fillRect/>
          </a:stretch>
        </p:blipFill>
        <p:spPr>
          <a:xfrm>
            <a:off x="-1421004" y="-424327"/>
            <a:ext cx="609600" cy="609600"/>
          </a:xfrm>
          <a:prstGeom prst="rect">
            <a:avLst/>
          </a:prstGeom>
        </p:spPr>
      </p:pic>
      <p:pic>
        <p:nvPicPr>
          <p:cNvPr id="29" name="图片 10"/>
          <p:cNvPicPr>
            <a:picLocks noChangeAspect="1"/>
          </p:cNvPicPr>
          <p:nvPr/>
        </p:nvPicPr>
        <p:blipFill rotWithShape="1">
          <a:blip r:embed="rId31" cstate="print">
            <a:extLst>
              <a:ext uri="{28A0092B-C50C-407E-A947-70E740481C1C}">
                <a14:useLocalDpi xmlns:a14="http://schemas.microsoft.com/office/drawing/2010/main" val="0"/>
              </a:ext>
            </a:extLst>
          </a:blip>
          <a:srcRect l="68538" t="-472" r="-205" b="51205"/>
          <a:stretch>
            <a:fillRect/>
          </a:stretch>
        </p:blipFill>
        <p:spPr>
          <a:xfrm>
            <a:off x="10873621" y="4687804"/>
            <a:ext cx="1427480" cy="1859280"/>
          </a:xfrm>
          <a:prstGeom prst="rect">
            <a:avLst/>
          </a:prstGeom>
        </p:spPr>
      </p:pic>
      <p:pic>
        <p:nvPicPr>
          <p:cNvPr id="30" name="图片 8"/>
          <p:cNvPicPr>
            <a:picLocks noChangeAspect="1"/>
          </p:cNvPicPr>
          <p:nvPr/>
        </p:nvPicPr>
        <p:blipFill rotWithShape="1">
          <a:blip r:embed="rId10" cstate="print">
            <a:extLst>
              <a:ext uri="{28A0092B-C50C-407E-A947-70E740481C1C}">
                <a14:useLocalDpi xmlns:a14="http://schemas.microsoft.com/office/drawing/2010/main" val="0"/>
              </a:ext>
            </a:extLst>
          </a:blip>
          <a:srcRect t="77655" r="44843"/>
          <a:stretch>
            <a:fillRect/>
          </a:stretch>
        </p:blipFill>
        <p:spPr>
          <a:xfrm>
            <a:off x="8493006" y="5754729"/>
            <a:ext cx="3224212" cy="1092857"/>
          </a:xfrm>
          <a:prstGeom prst="rect">
            <a:avLst/>
          </a:prstGeom>
        </p:spPr>
      </p:pic>
      <p:sp>
        <p:nvSpPr>
          <p:cNvPr id="31" name="PA_文本框 12">
            <a:extLst>
              <a:ext uri="{FF2B5EF4-FFF2-40B4-BE49-F238E27FC236}">
                <a16:creationId xmlns:a16="http://schemas.microsoft.com/office/drawing/2014/main" id="{DD1A905C-B9D6-4297-B697-C5C7CAB078D2}"/>
              </a:ext>
            </a:extLst>
          </p:cNvPr>
          <p:cNvSpPr txBox="1"/>
          <p:nvPr>
            <p:custDataLst>
              <p:tags r:id="rId4"/>
            </p:custDataLst>
          </p:nvPr>
        </p:nvSpPr>
        <p:spPr>
          <a:xfrm>
            <a:off x="1784658" y="2242685"/>
            <a:ext cx="8341979" cy="2554545"/>
          </a:xfrm>
          <a:prstGeom prst="rect">
            <a:avLst/>
          </a:prstGeom>
          <a:noFill/>
        </p:spPr>
        <p:txBody>
          <a:bodyPr wrap="square" rtlCol="0">
            <a:spAutoFit/>
          </a:bodyPr>
          <a:lstStyle/>
          <a:p>
            <a:pPr algn="ct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Luyện</a:t>
            </a: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 </a:t>
            </a: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tập</a:t>
            </a:r>
            <a:endPar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endParaRPr>
          </a:p>
          <a:p>
            <a:pPr algn="ct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a:t>
            </a: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trang</a:t>
            </a: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 100)</a:t>
            </a:r>
            <a:endParaRPr lang="zh-CN" altLang="en-US"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endParaRPr>
          </a:p>
        </p:txBody>
      </p:sp>
    </p:spTree>
    <p:extLst>
      <p:ext uri="{BB962C8B-B14F-4D97-AF65-F5344CB8AC3E}">
        <p14:creationId xmlns:p14="http://schemas.microsoft.com/office/powerpoint/2010/main" val="5116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16" fill="hold"/>
                                        <p:tgtEl>
                                          <p:spTgt spid="28"/>
                                        </p:tgtEl>
                                      </p:cBhvr>
                                    </p:cmd>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5" presetClass="entr" presetSubtype="10" fill="hold" nodeType="with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5" presetClass="entr" presetSubtype="1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checkerboard(across)">
                                      <p:cBhvr>
                                        <p:cTn id="50" dur="500"/>
                                        <p:tgtEl>
                                          <p:spTgt spid="16"/>
                                        </p:tgtEl>
                                      </p:cBhvr>
                                    </p:animEffect>
                                  </p:childTnLst>
                                </p:cTn>
                              </p:par>
                              <p:par>
                                <p:cTn id="51" presetID="42"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5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iterate type="lt">
                                    <p:tmPct val="10000"/>
                                  </p:iterate>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800"/>
                            </p:stCondLst>
                            <p:childTnLst>
                              <p:par>
                                <p:cTn id="68" presetID="22" presetClass="entr" presetSubtype="1"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par>
                          <p:cTn id="71" fill="hold">
                            <p:stCondLst>
                              <p:cond delay="1300"/>
                            </p:stCondLst>
                            <p:childTnLst>
                              <p:par>
                                <p:cTn id="72" presetID="2" presetClass="entr" presetSubtype="2"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1+#ppt_w/2"/>
                                          </p:val>
                                        </p:tav>
                                        <p:tav tm="100000">
                                          <p:val>
                                            <p:strVal val="#ppt_x"/>
                                          </p:val>
                                        </p:tav>
                                      </p:tavLst>
                                    </p:anim>
                                    <p:anim calcmode="lin" valueType="num">
                                      <p:cBhvr additive="base">
                                        <p:cTn id="75" dur="500" fill="hold"/>
                                        <p:tgtEl>
                                          <p:spTgt spid="20"/>
                                        </p:tgtEl>
                                        <p:attrNameLst>
                                          <p:attrName>ppt_y</p:attrName>
                                        </p:attrNameLst>
                                      </p:cBhvr>
                                      <p:tavLst>
                                        <p:tav tm="0">
                                          <p:val>
                                            <p:strVal val="#ppt_y"/>
                                          </p:val>
                                        </p:tav>
                                        <p:tav tm="100000">
                                          <p:val>
                                            <p:strVal val="#ppt_y"/>
                                          </p:val>
                                        </p:tav>
                                      </p:tavLst>
                                    </p:anim>
                                  </p:childTnLst>
                                </p:cTn>
                              </p:par>
                              <p:par>
                                <p:cTn id="76" presetID="12" presetClass="entr" presetSubtype="4"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p:tgtEl>
                                          <p:spTgt spid="29"/>
                                        </p:tgtEl>
                                        <p:attrNameLst>
                                          <p:attrName>ppt_y</p:attrName>
                                        </p:attrNameLst>
                                      </p:cBhvr>
                                      <p:tavLst>
                                        <p:tav tm="0">
                                          <p:val>
                                            <p:strVal val="#ppt_y+#ppt_h*1.125000"/>
                                          </p:val>
                                        </p:tav>
                                        <p:tav tm="100000">
                                          <p:val>
                                            <p:strVal val="#ppt_y"/>
                                          </p:val>
                                        </p:tav>
                                      </p:tavLst>
                                    </p:anim>
                                    <p:animEffect transition="in" filter="wipe(up)">
                                      <p:cBhvr>
                                        <p:cTn id="79" dur="500"/>
                                        <p:tgtEl>
                                          <p:spTgt spid="29"/>
                                        </p:tgtEl>
                                      </p:cBhvr>
                                    </p:animEffect>
                                  </p:childTnLst>
                                </p:cTn>
                              </p:par>
                              <p:par>
                                <p:cTn id="80" presetID="12" presetClass="entr" presetSubtype="4"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ppt_y</p:attrName>
                                        </p:attrNameLst>
                                      </p:cBhvr>
                                      <p:tavLst>
                                        <p:tav tm="0">
                                          <p:val>
                                            <p:strVal val="#ppt_y+#ppt_h*1.125000"/>
                                          </p:val>
                                        </p:tav>
                                        <p:tav tm="100000">
                                          <p:val>
                                            <p:strVal val="#ppt_y"/>
                                          </p:val>
                                        </p:tav>
                                      </p:tavLst>
                                    </p:anim>
                                    <p:animEffect transition="in" filter="wipe(up)">
                                      <p:cBhvr>
                                        <p:cTn id="83" dur="500"/>
                                        <p:tgtEl>
                                          <p:spTgt spid="30"/>
                                        </p:tgtEl>
                                      </p:cBhvr>
                                    </p:animEffect>
                                  </p:childTnLst>
                                </p:cTn>
                              </p:par>
                            </p:childTnLst>
                          </p:cTn>
                        </p:par>
                        <p:par>
                          <p:cTn id="84" fill="hold">
                            <p:stCondLst>
                              <p:cond delay="1800"/>
                            </p:stCondLst>
                            <p:childTnLst>
                              <p:par>
                                <p:cTn id="85" presetID="2" presetClass="entr" presetSubtype="2" fill="hold" grpId="0" nodeType="afterEffect">
                                  <p:stCondLst>
                                    <p:cond delay="0"/>
                                  </p:stCondLst>
                                  <p:iterate type="lt">
                                    <p:tmPct val="10000"/>
                                  </p:iterate>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1+#ppt_w/2"/>
                                          </p:val>
                                        </p:tav>
                                        <p:tav tm="100000">
                                          <p:val>
                                            <p:strVal val="#ppt_x"/>
                                          </p:val>
                                        </p:tav>
                                      </p:tavLst>
                                    </p:anim>
                                    <p:anim calcmode="lin" valueType="num">
                                      <p:cBhvr additive="base">
                                        <p:cTn id="8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8"/>
                </p:tgtEl>
              </p:cMediaNode>
            </p:audio>
          </p:childTnLst>
        </p:cTn>
      </p:par>
    </p:tnLst>
    <p:bldLst>
      <p:bldP spid="17"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0" y="5007324"/>
            <a:ext cx="3207681" cy="1357417"/>
          </a:xfrm>
          <a:prstGeom prst="rect">
            <a:avLst/>
          </a:prstGeom>
        </p:spPr>
      </p:pic>
      <p:pic>
        <p:nvPicPr>
          <p:cNvPr id="5" name="图片 26"/>
          <p:cNvPicPr>
            <a:picLocks noChangeAspect="1"/>
          </p:cNvPicPr>
          <p:nvPr/>
        </p:nvPicPr>
        <p:blipFill rotWithShape="1">
          <a:blip r:embed="rId8" cstate="print">
            <a:extLst>
              <a:ext uri="{28A0092B-C50C-407E-A947-70E740481C1C}">
                <a14:useLocalDpi xmlns:a14="http://schemas.microsoft.com/office/drawing/2010/main" val="0"/>
              </a:ext>
            </a:extLst>
          </a:blip>
          <a:srcRect t="77655" r="44843"/>
          <a:stretch>
            <a:fillRect/>
          </a:stretch>
        </p:blipFill>
        <p:spPr>
          <a:xfrm>
            <a:off x="-454257" y="4900622"/>
            <a:ext cx="3224212" cy="1092857"/>
          </a:xfrm>
          <a:prstGeom prst="rect">
            <a:avLst/>
          </a:prstGeom>
        </p:spPr>
      </p:pic>
      <p:pic>
        <p:nvPicPr>
          <p:cNvPr id="6" name="图片 93" descr="组 1"/>
          <p:cNvPicPr>
            <a:picLocks noChangeAspect="1"/>
          </p:cNvPicPr>
          <p:nvPr/>
        </p:nvPicPr>
        <p:blipFill>
          <a:blip r:embed="rId9"/>
          <a:stretch>
            <a:fillRect/>
          </a:stretch>
        </p:blipFill>
        <p:spPr>
          <a:xfrm flipH="1">
            <a:off x="0" y="3463106"/>
            <a:ext cx="12192000" cy="3359150"/>
          </a:xfrm>
          <a:prstGeom prst="rect">
            <a:avLst/>
          </a:prstGeom>
        </p:spPr>
      </p:pic>
      <p:pic>
        <p:nvPicPr>
          <p:cNvPr id="7"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89" y="5160497"/>
            <a:ext cx="1766438" cy="1697503"/>
          </a:xfrm>
          <a:prstGeom prst="rect">
            <a:avLst/>
          </a:prstGeom>
        </p:spPr>
      </p:pic>
      <p:grpSp>
        <p:nvGrpSpPr>
          <p:cNvPr id="8" name="组合 4"/>
          <p:cNvGrpSpPr/>
          <p:nvPr/>
        </p:nvGrpSpPr>
        <p:grpSpPr>
          <a:xfrm>
            <a:off x="-31240" y="-114604"/>
            <a:ext cx="12520930" cy="3295650"/>
            <a:chOff x="-177" y="-11"/>
            <a:chExt cx="19718" cy="5190"/>
          </a:xfrm>
        </p:grpSpPr>
        <p:pic>
          <p:nvPicPr>
            <p:cNvPr id="9" name="图片 1" descr="素材中国 sccnn.com 2"/>
            <p:cNvPicPr>
              <a:picLocks noChangeAspect="1"/>
            </p:cNvPicPr>
            <p:nvPr>
              <p:custDataLst>
                <p:tags r:id="rId3"/>
              </p:custDataLst>
            </p:nvPr>
          </p:nvPicPr>
          <p:blipFill>
            <a:blip r:embed="rId11"/>
            <a:stretch>
              <a:fillRect/>
            </a:stretch>
          </p:blipFill>
          <p:spPr>
            <a:xfrm>
              <a:off x="-177" y="-11"/>
              <a:ext cx="5507" cy="5190"/>
            </a:xfrm>
            <a:prstGeom prst="rect">
              <a:avLst/>
            </a:prstGeom>
          </p:spPr>
        </p:pic>
        <p:pic>
          <p:nvPicPr>
            <p:cNvPr id="10" name="图片 2" descr="素材中国 sccnn.com 2"/>
            <p:cNvPicPr>
              <a:picLocks noChangeAspect="1"/>
            </p:cNvPicPr>
            <p:nvPr>
              <p:custDataLst>
                <p:tags r:id="rId4"/>
              </p:custDataLst>
            </p:nvPr>
          </p:nvPicPr>
          <p:blipFill>
            <a:blip r:embed="rId11"/>
            <a:stretch>
              <a:fillRect/>
            </a:stretch>
          </p:blipFill>
          <p:spPr>
            <a:xfrm flipH="1">
              <a:off x="14035" y="-11"/>
              <a:ext cx="5507" cy="5190"/>
            </a:xfrm>
            <a:prstGeom prst="rect">
              <a:avLst/>
            </a:prstGeom>
          </p:spPr>
        </p:pic>
        <p:pic>
          <p:nvPicPr>
            <p:cNvPr id="11" name="图片 3"/>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pic>
        <p:nvPicPr>
          <p:cNvPr id="12" name="图片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9955" y="1316304"/>
            <a:ext cx="6353250" cy="3772091"/>
          </a:xfrm>
          <a:prstGeom prst="rect">
            <a:avLst/>
          </a:prstGeom>
        </p:spPr>
      </p:pic>
      <p:pic>
        <p:nvPicPr>
          <p:cNvPr id="13"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5"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16"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20609" y="2668772"/>
            <a:ext cx="277847" cy="329413"/>
          </a:xfrm>
          <a:prstGeom prst="rect">
            <a:avLst/>
          </a:prstGeom>
        </p:spPr>
      </p:pic>
      <p:pic>
        <p:nvPicPr>
          <p:cNvPr id="18" name="图片 49" descr="卡通人物&#10;&#10;中度可信度描述已自动生成">
            <a:extLst>
              <a:ext uri="{FF2B5EF4-FFF2-40B4-BE49-F238E27FC236}">
                <a16:creationId xmlns:a16="http://schemas.microsoft.com/office/drawing/2014/main" id="{05CBBDA9-0B13-3246-BE2A-6ED7E6A72CBF}"/>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8800"/>
                    </a14:imgEffect>
                    <a14:imgEffect>
                      <a14:brightnessContrast contrast="20000"/>
                    </a14:imgEffect>
                  </a14:imgLayer>
                </a14:imgProps>
              </a:ext>
            </a:extLst>
          </a:blip>
          <a:srcRect l="64625" b="59284"/>
          <a:stretch/>
        </p:blipFill>
        <p:spPr>
          <a:xfrm flipH="1">
            <a:off x="7834881" y="-119527"/>
            <a:ext cx="4312490" cy="2812250"/>
          </a:xfrm>
          <a:prstGeom prst="rect">
            <a:avLst/>
          </a:prstGeom>
          <a:effectLst>
            <a:outerShdw blurRad="117922" dist="38100" dir="18300000" sx="99000" sy="99000" algn="tr" rotWithShape="0">
              <a:srgbClr val="700606">
                <a:alpha val="48000"/>
              </a:srgbClr>
            </a:outerShdw>
          </a:effectLst>
        </p:spPr>
      </p:pic>
      <p:pic>
        <p:nvPicPr>
          <p:cNvPr id="19" name="图片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13157" y="3401459"/>
            <a:ext cx="6285778" cy="1028032"/>
          </a:xfrm>
          <a:prstGeom prst="rect">
            <a:avLst/>
          </a:prstGeom>
        </p:spPr>
      </p:pic>
      <p:grpSp>
        <p:nvGrpSpPr>
          <p:cNvPr id="20" name="Group 19"/>
          <p:cNvGrpSpPr/>
          <p:nvPr/>
        </p:nvGrpSpPr>
        <p:grpSpPr>
          <a:xfrm>
            <a:off x="8346747" y="1916103"/>
            <a:ext cx="2899994" cy="3745216"/>
            <a:chOff x="8730813" y="1864318"/>
            <a:chExt cx="2899994" cy="3745216"/>
          </a:xfrm>
        </p:grpSpPr>
        <p:pic>
          <p:nvPicPr>
            <p:cNvPr id="21"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2" cstate="print">
              <a:extLst>
                <a:ext uri="{BEBA8EAE-BF5A-486C-A8C5-ECC9F3942E4B}">
                  <a14:imgProps xmlns:a14="http://schemas.microsoft.com/office/drawing/2010/main">
                    <a14:imgLayer r:embed="rId23">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4" name="图片 3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68066" y="3873945"/>
            <a:ext cx="907004" cy="812066"/>
          </a:xfrm>
          <a:prstGeom prst="rect">
            <a:avLst/>
          </a:prstGeom>
        </p:spPr>
      </p:pic>
      <p:pic>
        <p:nvPicPr>
          <p:cNvPr id="25" name="图片 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7857510">
            <a:off x="2347977" y="4218889"/>
            <a:ext cx="479822" cy="429598"/>
          </a:xfrm>
          <a:prstGeom prst="rect">
            <a:avLst/>
          </a:prstGeom>
        </p:spPr>
      </p:pic>
      <p:pic>
        <p:nvPicPr>
          <p:cNvPr id="27" name="图片 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7857510">
            <a:off x="8007788" y="4353660"/>
            <a:ext cx="479822" cy="429598"/>
          </a:xfrm>
          <a:prstGeom prst="rect">
            <a:avLst/>
          </a:prstGeom>
        </p:spPr>
      </p:pic>
      <p:pic>
        <p:nvPicPr>
          <p:cNvPr id="28" name="NgayTetQueEm-HoNgocHa-VMusic-Min_3kpfq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21004" y="-424327"/>
            <a:ext cx="609600" cy="609600"/>
          </a:xfrm>
          <a:prstGeom prst="rect">
            <a:avLst/>
          </a:prstGeom>
        </p:spPr>
      </p:pic>
      <p:pic>
        <p:nvPicPr>
          <p:cNvPr id="29" name="图片 10"/>
          <p:cNvPicPr>
            <a:picLocks noChangeAspect="1"/>
          </p:cNvPicPr>
          <p:nvPr/>
        </p:nvPicPr>
        <p:blipFill rotWithShape="1">
          <a:blip r:embed="rId27" cstate="print">
            <a:extLst>
              <a:ext uri="{28A0092B-C50C-407E-A947-70E740481C1C}">
                <a14:useLocalDpi xmlns:a14="http://schemas.microsoft.com/office/drawing/2010/main" val="0"/>
              </a:ext>
            </a:extLst>
          </a:blip>
          <a:srcRect l="68538" t="-472" r="-205" b="51205"/>
          <a:stretch>
            <a:fillRect/>
          </a:stretch>
        </p:blipFill>
        <p:spPr>
          <a:xfrm>
            <a:off x="10873621" y="4687804"/>
            <a:ext cx="1427480" cy="1859280"/>
          </a:xfrm>
          <a:prstGeom prst="rect">
            <a:avLst/>
          </a:prstGeom>
        </p:spPr>
      </p:pic>
      <p:pic>
        <p:nvPicPr>
          <p:cNvPr id="30" name="图片 8"/>
          <p:cNvPicPr>
            <a:picLocks noChangeAspect="1"/>
          </p:cNvPicPr>
          <p:nvPr/>
        </p:nvPicPr>
        <p:blipFill rotWithShape="1">
          <a:blip r:embed="rId8" cstate="print">
            <a:extLst>
              <a:ext uri="{28A0092B-C50C-407E-A947-70E740481C1C}">
                <a14:useLocalDpi xmlns:a14="http://schemas.microsoft.com/office/drawing/2010/main" val="0"/>
              </a:ext>
            </a:extLst>
          </a:blip>
          <a:srcRect t="77655" r="44843"/>
          <a:stretch>
            <a:fillRect/>
          </a:stretch>
        </p:blipFill>
        <p:spPr>
          <a:xfrm>
            <a:off x="8493006" y="5754729"/>
            <a:ext cx="3224212" cy="1092857"/>
          </a:xfrm>
          <a:prstGeom prst="rect">
            <a:avLst/>
          </a:prstGeom>
        </p:spPr>
      </p:pic>
      <p:pic>
        <p:nvPicPr>
          <p:cNvPr id="32" name="图片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12094" y="2075273"/>
            <a:ext cx="750230" cy="889465"/>
          </a:xfrm>
          <a:prstGeom prst="rect">
            <a:avLst/>
          </a:prstGeom>
        </p:spPr>
      </p:pic>
      <p:pic>
        <p:nvPicPr>
          <p:cNvPr id="33" name="图片 3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56153" y="4471029"/>
            <a:ext cx="907004" cy="812066"/>
          </a:xfrm>
          <a:prstGeom prst="rect">
            <a:avLst/>
          </a:prstGeom>
        </p:spPr>
      </p:pic>
      <p:pic>
        <p:nvPicPr>
          <p:cNvPr id="3" name="Picture 2"/>
          <p:cNvPicPr>
            <a:picLocks noChangeAspect="1"/>
          </p:cNvPicPr>
          <p:nvPr/>
        </p:nvPicPr>
        <p:blipFill>
          <a:blip r:embed="rId29">
            <a:extLst>
              <a:ext uri="{BEBA8EAE-BF5A-486C-A8C5-ECC9F3942E4B}">
                <a14:imgProps xmlns:a14="http://schemas.microsoft.com/office/drawing/2010/main">
                  <a14:imgLayer r:embed="rId30">
                    <a14:imgEffect>
                      <a14:backgroundRemoval t="11281" b="96941" l="11111" r="90982">
                        <a14:foregroundMark x1="34300" y1="53728" x2="27536" y2="64627"/>
                        <a14:foregroundMark x1="36393" y1="33078" x2="74557" y2="30593"/>
                        <a14:foregroundMark x1="43156" y1="30593" x2="71176" y2="27916"/>
                        <a14:foregroundMark x1="73752" y1="17973" x2="73752" y2="43021"/>
                        <a14:foregroundMark x1="46216" y1="54685" x2="78744" y2="62715"/>
                        <a14:foregroundMark x1="42351" y1="44551" x2="50886" y2="64627"/>
                        <a14:foregroundMark x1="51691" y1="43595" x2="60225" y2="48566"/>
                        <a14:foregroundMark x1="76651" y1="47036" x2="81804" y2="54111"/>
                        <a14:foregroundMark x1="73752" y1="65774" x2="61836" y2="83748"/>
                        <a14:foregroundMark x1="33494" y1="21989" x2="26731" y2="34608"/>
                        <a14:foregroundMark x1="24960" y1="35946" x2="25443" y2="48566"/>
                        <a14:foregroundMark x1="30918" y1="47610" x2="37681" y2="34608"/>
                        <a14:foregroundMark x1="39452" y1="34034" x2="33977" y2="66157"/>
                        <a14:foregroundMark x1="25926" y1="66157" x2="32206" y2="48566"/>
                        <a14:foregroundMark x1="23671" y1="65774" x2="26731" y2="72275"/>
                        <a14:foregroundMark x1="27536" y1="72275" x2="37359" y2="68834"/>
                        <a14:foregroundMark x1="43639" y1="44168" x2="49597" y2="35564"/>
                        <a14:foregroundMark x1="42834" y1="64245" x2="42351" y2="56597"/>
                        <a14:foregroundMark x1="49597" y1="62715" x2="62319" y2="59656"/>
                        <a14:foregroundMark x1="57649" y1="48184" x2="66023" y2="59656"/>
                        <a14:foregroundMark x1="68277" y1="46654" x2="71659" y2="57744"/>
                        <a14:foregroundMark x1="75040" y1="52581" x2="82126" y2="64245"/>
                        <a14:foregroundMark x1="53462" y1="77820" x2="63929" y2="85277"/>
                        <a14:foregroundMark x1="64895" y1="82792" x2="67311" y2="88337"/>
                        <a14:foregroundMark x1="37359" y1="65201" x2="45411" y2="65201"/>
                        <a14:foregroundMark x1="63124" y1="40535" x2="74074" y2="34034"/>
                      </a14:backgroundRemoval>
                    </a14:imgEffect>
                  </a14:imgLayer>
                </a14:imgProps>
              </a:ext>
              <a:ext uri="{28A0092B-C50C-407E-A947-70E740481C1C}">
                <a14:useLocalDpi xmlns:a14="http://schemas.microsoft.com/office/drawing/2010/main" val="0"/>
              </a:ext>
            </a:extLst>
          </a:blip>
          <a:stretch>
            <a:fillRect/>
          </a:stretch>
        </p:blipFill>
        <p:spPr>
          <a:xfrm>
            <a:off x="3625878" y="1540227"/>
            <a:ext cx="3785944" cy="3188484"/>
          </a:xfrm>
          <a:prstGeom prst="rect">
            <a:avLst/>
          </a:prstGeom>
        </p:spPr>
      </p:pic>
    </p:spTree>
    <p:extLst>
      <p:ext uri="{BB962C8B-B14F-4D97-AF65-F5344CB8AC3E}">
        <p14:creationId xmlns:p14="http://schemas.microsoft.com/office/powerpoint/2010/main" val="2816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5"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 presetClass="entr" presetSubtype="2"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par>
                                <p:cTn id="58" presetID="1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ppt_y</p:attrName>
                                        </p:attrNameLst>
                                      </p:cBhvr>
                                      <p:tavLst>
                                        <p:tav tm="0">
                                          <p:val>
                                            <p:strVal val="#ppt_y+#ppt_h*1.125000"/>
                                          </p:val>
                                        </p:tav>
                                        <p:tav tm="100000">
                                          <p:val>
                                            <p:strVal val="#ppt_y"/>
                                          </p:val>
                                        </p:tav>
                                      </p:tavLst>
                                    </p:anim>
                                    <p:animEffect transition="in" filter="wipe(up)">
                                      <p:cBhvr>
                                        <p:cTn id="61" dur="500"/>
                                        <p:tgtEl>
                                          <p:spTgt spid="29"/>
                                        </p:tgtEl>
                                      </p:cBhvr>
                                    </p:animEffect>
                                  </p:childTnLst>
                                </p:cTn>
                              </p:par>
                              <p:par>
                                <p:cTn id="62" presetID="12" presetClass="entr" presetSubtype="4"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p:tgtEl>
                                          <p:spTgt spid="30"/>
                                        </p:tgtEl>
                                        <p:attrNameLst>
                                          <p:attrName>ppt_y</p:attrName>
                                        </p:attrNameLst>
                                      </p:cBhvr>
                                      <p:tavLst>
                                        <p:tav tm="0">
                                          <p:val>
                                            <p:strVal val="#ppt_y+#ppt_h*1.125000"/>
                                          </p:val>
                                        </p:tav>
                                        <p:tav tm="100000">
                                          <p:val>
                                            <p:strVal val="#ppt_y"/>
                                          </p:val>
                                        </p:tav>
                                      </p:tavLst>
                                    </p:anim>
                                    <p:animEffect transition="in" filter="wipe(up)">
                                      <p:cBhvr>
                                        <p:cTn id="65" dur="500"/>
                                        <p:tgtEl>
                                          <p:spTgt spid="30"/>
                                        </p:tgtEl>
                                      </p:cBhvr>
                                    </p:animEffect>
                                  </p:childTnLst>
                                </p:cTn>
                              </p:par>
                            </p:childTnLst>
                          </p:cTn>
                        </p:par>
                        <p:par>
                          <p:cTn id="66" fill="hold">
                            <p:stCondLst>
                              <p:cond delay="3500"/>
                            </p:stCondLst>
                            <p:childTnLst>
                              <p:par>
                                <p:cTn id="67" presetID="42" presetClass="entr" presetSubtype="0"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76968" y="484560"/>
            <a:ext cx="8779748" cy="5903159"/>
          </a:xfrm>
          <a:prstGeom prst="round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任意多边形: 形状 13"/>
          <p:cNvSpPr/>
          <p:nvPr/>
        </p:nvSpPr>
        <p:spPr>
          <a:xfrm rot="16200000">
            <a:off x="2371090" y="-2951480"/>
            <a:ext cx="7451725" cy="12192000"/>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2" h="10800">
                <a:moveTo>
                  <a:pt x="0" y="0"/>
                </a:moveTo>
                <a:lnTo>
                  <a:pt x="2902" y="0"/>
                </a:lnTo>
                <a:lnTo>
                  <a:pt x="2723" y="206"/>
                </a:lnTo>
                <a:cubicBezTo>
                  <a:pt x="1449" y="1750"/>
                  <a:pt x="683" y="3729"/>
                  <a:pt x="683" y="5887"/>
                </a:cubicBezTo>
                <a:cubicBezTo>
                  <a:pt x="683" y="7583"/>
                  <a:pt x="1156" y="9168"/>
                  <a:pt x="1976" y="10518"/>
                </a:cubicBezTo>
                <a:lnTo>
                  <a:pt x="2157" y="10800"/>
                </a:lnTo>
                <a:lnTo>
                  <a:pt x="0" y="10800"/>
                </a:lnTo>
                <a:lnTo>
                  <a:pt x="0" y="0"/>
                </a:lnTo>
                <a:close/>
              </a:path>
            </a:pathLst>
          </a:custGeom>
          <a:gradFill rotWithShape="0">
            <a:gsLst>
              <a:gs pos="0">
                <a:schemeClr val="bg1">
                  <a:alpha val="0"/>
                </a:schemeClr>
              </a:gs>
              <a:gs pos="52000">
                <a:srgbClr val="FDB57E">
                  <a:alpha val="0"/>
                </a:srgbClr>
              </a:gs>
              <a:gs pos="100000">
                <a:srgbClr val="E68B54">
                  <a:alpha val="5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778967" y="5464046"/>
            <a:ext cx="1427480" cy="18592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440420" y="5777355"/>
            <a:ext cx="3224212" cy="1092857"/>
          </a:xfrm>
          <a:prstGeom prst="rect">
            <a:avLst/>
          </a:prstGeom>
        </p:spPr>
      </p:pic>
      <p:sp>
        <p:nvSpPr>
          <p:cNvPr id="58" name="Text Box 4"/>
          <p:cNvSpPr txBox="1">
            <a:spLocks noChangeArrowheads="1"/>
          </p:cNvSpPr>
          <p:nvPr/>
        </p:nvSpPr>
        <p:spPr bwMode="auto">
          <a:xfrm>
            <a:off x="1345516" y="254724"/>
            <a:ext cx="10261286" cy="70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err="1">
                <a:solidFill>
                  <a:srgbClr val="C00000"/>
                </a:solidFill>
                <a:cs typeface="Arial" panose="020B0604020202020204" pitchFamily="34" charset="0"/>
              </a:rPr>
              <a:t>Bài</a:t>
            </a:r>
            <a:r>
              <a:rPr lang="en-US" altLang="en-US" sz="4000" b="1" dirty="0">
                <a:solidFill>
                  <a:srgbClr val="C00000"/>
                </a:solidFill>
                <a:cs typeface="Arial" panose="020B0604020202020204" pitchFamily="34" charset="0"/>
              </a:rPr>
              <a:t> 1. </a:t>
            </a:r>
            <a:r>
              <a:rPr lang="en-US" altLang="en-US" sz="4000" b="1" dirty="0" err="1">
                <a:solidFill>
                  <a:srgbClr val="C00000"/>
                </a:solidFill>
                <a:cs typeface="Arial" panose="020B0604020202020204" pitchFamily="34" charset="0"/>
              </a:rPr>
              <a:t>Viết</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số</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thích</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hợp</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vào</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chỗ</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chấm</a:t>
            </a:r>
            <a:r>
              <a:rPr lang="en-US" altLang="en-US" sz="4000" b="1" dirty="0">
                <a:solidFill>
                  <a:srgbClr val="C00000"/>
                </a:solidFill>
                <a:cs typeface="Arial" panose="020B0604020202020204" pitchFamily="34" charset="0"/>
              </a:rPr>
              <a:t>:</a:t>
            </a:r>
          </a:p>
          <a:p>
            <a:pPr eaLnBrk="1" hangingPunct="1">
              <a:lnSpc>
                <a:spcPct val="150000"/>
              </a:lnSpc>
            </a:pPr>
            <a:r>
              <a:rPr lang="en-US" altLang="en-US" sz="4000" b="1" dirty="0">
                <a:cs typeface="Arial" panose="020B0604020202020204" pitchFamily="34" charset="0"/>
              </a:rPr>
              <a:t>         530 dm</a:t>
            </a:r>
            <a:r>
              <a:rPr lang="en-US" altLang="en-US" sz="4000" b="1" baseline="30000" dirty="0">
                <a:cs typeface="Arial" panose="020B0604020202020204" pitchFamily="34" charset="0"/>
              </a:rPr>
              <a:t>2      </a:t>
            </a:r>
            <a:r>
              <a:rPr lang="en-US" altLang="en-US" sz="4000" b="1" dirty="0">
                <a:cs typeface="Arial" panose="020B0604020202020204" pitchFamily="34" charset="0"/>
              </a:rPr>
              <a:t>  = ………….  cm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13 dm</a:t>
            </a:r>
            <a:r>
              <a:rPr lang="en-US" altLang="en-US" sz="4000" b="1" baseline="30000" dirty="0">
                <a:cs typeface="Arial" panose="020B0604020202020204" pitchFamily="34" charset="0"/>
              </a:rPr>
              <a:t>2</a:t>
            </a:r>
            <a:r>
              <a:rPr lang="en-US" altLang="en-US" sz="4000" b="1" dirty="0">
                <a:cs typeface="Arial" panose="020B0604020202020204" pitchFamily="34" charset="0"/>
              </a:rPr>
              <a:t> 29 cm</a:t>
            </a:r>
            <a:r>
              <a:rPr lang="en-US" altLang="en-US" sz="4000" b="1" baseline="30000" dirty="0">
                <a:cs typeface="Arial" panose="020B0604020202020204" pitchFamily="34" charset="0"/>
              </a:rPr>
              <a:t>2       </a:t>
            </a:r>
            <a:r>
              <a:rPr lang="en-US" altLang="en-US" sz="4000" b="1" dirty="0">
                <a:cs typeface="Arial" panose="020B0604020202020204" pitchFamily="34" charset="0"/>
              </a:rPr>
              <a:t>= ………….  cm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         84 600 cm</a:t>
            </a:r>
            <a:r>
              <a:rPr lang="en-US" altLang="en-US" sz="4000" b="1" baseline="30000" dirty="0">
                <a:cs typeface="Arial" panose="020B0604020202020204" pitchFamily="34" charset="0"/>
              </a:rPr>
              <a:t>2 </a:t>
            </a:r>
            <a:r>
              <a:rPr lang="en-US" altLang="en-US" sz="4000" b="1" dirty="0">
                <a:cs typeface="Arial" panose="020B0604020202020204" pitchFamily="34" charset="0"/>
              </a:rPr>
              <a:t> =  ……..…..  dm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             300 dm</a:t>
            </a:r>
            <a:r>
              <a:rPr lang="en-US" altLang="en-US" sz="4000" b="1" baseline="30000" dirty="0">
                <a:cs typeface="Arial" panose="020B0604020202020204" pitchFamily="34" charset="0"/>
              </a:rPr>
              <a:t>2</a:t>
            </a:r>
            <a:r>
              <a:rPr lang="en-US" altLang="en-US" sz="4000" b="1" dirty="0">
                <a:cs typeface="Arial" panose="020B0604020202020204" pitchFamily="34" charset="0"/>
              </a:rPr>
              <a:t>  = ………….   m</a:t>
            </a:r>
            <a:r>
              <a:rPr lang="en-US" altLang="en-US" sz="4000" b="1" baseline="30000" dirty="0">
                <a:cs typeface="Arial" panose="020B0604020202020204" pitchFamily="34" charset="0"/>
              </a:rPr>
              <a:t>2   </a:t>
            </a:r>
          </a:p>
          <a:p>
            <a:pPr eaLnBrk="1" hangingPunct="1">
              <a:lnSpc>
                <a:spcPct val="150000"/>
              </a:lnSpc>
            </a:pPr>
            <a:r>
              <a:rPr lang="en-US" altLang="en-US" sz="4000" b="1" dirty="0">
                <a:cs typeface="Arial" panose="020B0604020202020204" pitchFamily="34" charset="0"/>
              </a:rPr>
              <a:t>               10 km</a:t>
            </a:r>
            <a:r>
              <a:rPr lang="en-US" altLang="en-US" sz="4000" b="1" baseline="30000" dirty="0">
                <a:cs typeface="Arial" panose="020B0604020202020204" pitchFamily="34" charset="0"/>
              </a:rPr>
              <a:t>2</a:t>
            </a:r>
            <a:r>
              <a:rPr lang="en-US" altLang="en-US" sz="4000" b="1" dirty="0">
                <a:cs typeface="Arial" panose="020B0604020202020204" pitchFamily="34" charset="0"/>
              </a:rPr>
              <a:t>  = …………...  m</a:t>
            </a:r>
            <a:r>
              <a:rPr lang="en-US" altLang="en-US" sz="4000" b="1" baseline="30000" dirty="0">
                <a:cs typeface="Arial" panose="020B0604020202020204" pitchFamily="34" charset="0"/>
              </a:rPr>
              <a:t>2  </a:t>
            </a:r>
          </a:p>
          <a:p>
            <a:pPr eaLnBrk="1" hangingPunct="1">
              <a:lnSpc>
                <a:spcPct val="150000"/>
              </a:lnSpc>
            </a:pPr>
            <a:r>
              <a:rPr lang="en-US" altLang="en-US" sz="4000" b="1" dirty="0">
                <a:cs typeface="Arial" panose="020B0604020202020204" pitchFamily="34" charset="0"/>
              </a:rPr>
              <a:t>      9 000 000 m</a:t>
            </a:r>
            <a:r>
              <a:rPr lang="en-US" altLang="en-US" sz="4000" b="1" baseline="30000" dirty="0">
                <a:cs typeface="Arial" panose="020B0604020202020204" pitchFamily="34" charset="0"/>
              </a:rPr>
              <a:t>2  </a:t>
            </a:r>
            <a:r>
              <a:rPr lang="en-US" altLang="en-US" sz="4000" b="1" dirty="0">
                <a:cs typeface="Arial" panose="020B0604020202020204" pitchFamily="34" charset="0"/>
              </a:rPr>
              <a:t>=   …………  km</a:t>
            </a:r>
            <a:r>
              <a:rPr lang="en-US" altLang="en-US" sz="4000" b="1" baseline="30000" dirty="0">
                <a:cs typeface="Arial" panose="020B0604020202020204" pitchFamily="34" charset="0"/>
              </a:rPr>
              <a:t>2</a:t>
            </a:r>
            <a:endParaRPr lang="en-US" altLang="en-US" sz="4000" b="1" dirty="0">
              <a:cs typeface="Arial" panose="020B0604020202020204" pitchFamily="34" charset="0"/>
            </a:endParaRPr>
          </a:p>
          <a:p>
            <a:pPr eaLnBrk="1" hangingPunct="1"/>
            <a:r>
              <a:rPr lang="en-US" altLang="en-US" sz="4000" b="1" baseline="30000" dirty="0">
                <a:cs typeface="Arial" panose="020B0604020202020204" pitchFamily="34" charset="0"/>
              </a:rPr>
              <a:t>     </a:t>
            </a:r>
          </a:p>
          <a:p>
            <a:pPr eaLnBrk="1" hangingPunct="1"/>
            <a:endParaRPr lang="en-US" altLang="en-US" sz="4000" b="1" baseline="30000" dirty="0">
              <a:cs typeface="Arial" panose="020B0604020202020204" pitchFamily="34" charset="0"/>
            </a:endParaRPr>
          </a:p>
        </p:txBody>
      </p:sp>
      <p:sp>
        <p:nvSpPr>
          <p:cNvPr id="59" name="TextBox 58"/>
          <p:cNvSpPr txBox="1">
            <a:spLocks noChangeArrowheads="1"/>
          </p:cNvSpPr>
          <p:nvPr/>
        </p:nvSpPr>
        <p:spPr bwMode="auto">
          <a:xfrm>
            <a:off x="6231333" y="994339"/>
            <a:ext cx="39203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53 000</a:t>
            </a:r>
          </a:p>
        </p:txBody>
      </p:sp>
      <p:sp>
        <p:nvSpPr>
          <p:cNvPr id="60" name="TextBox 59"/>
          <p:cNvSpPr txBox="1">
            <a:spLocks noChangeArrowheads="1"/>
          </p:cNvSpPr>
          <p:nvPr/>
        </p:nvSpPr>
        <p:spPr bwMode="auto">
          <a:xfrm>
            <a:off x="6350072" y="1947288"/>
            <a:ext cx="2963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1329</a:t>
            </a:r>
          </a:p>
        </p:txBody>
      </p:sp>
      <p:sp>
        <p:nvSpPr>
          <p:cNvPr id="61" name="TextBox 60"/>
          <p:cNvSpPr txBox="1">
            <a:spLocks noChangeArrowheads="1"/>
          </p:cNvSpPr>
          <p:nvPr/>
        </p:nvSpPr>
        <p:spPr bwMode="auto">
          <a:xfrm>
            <a:off x="5837993" y="4658160"/>
            <a:ext cx="6152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10 000 000</a:t>
            </a:r>
          </a:p>
        </p:txBody>
      </p:sp>
      <p:sp>
        <p:nvSpPr>
          <p:cNvPr id="62" name="TextBox 61"/>
          <p:cNvSpPr txBox="1">
            <a:spLocks noChangeArrowheads="1"/>
          </p:cNvSpPr>
          <p:nvPr/>
        </p:nvSpPr>
        <p:spPr bwMode="auto">
          <a:xfrm>
            <a:off x="6392290" y="2875485"/>
            <a:ext cx="23259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846</a:t>
            </a:r>
          </a:p>
        </p:txBody>
      </p:sp>
      <p:sp>
        <p:nvSpPr>
          <p:cNvPr id="63" name="TextBox 62"/>
          <p:cNvSpPr txBox="1">
            <a:spLocks noChangeArrowheads="1"/>
          </p:cNvSpPr>
          <p:nvPr/>
        </p:nvSpPr>
        <p:spPr bwMode="auto">
          <a:xfrm>
            <a:off x="6861608" y="5532285"/>
            <a:ext cx="1050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9</a:t>
            </a:r>
          </a:p>
        </p:txBody>
      </p:sp>
      <p:sp>
        <p:nvSpPr>
          <p:cNvPr id="64" name="TextBox 63"/>
          <p:cNvSpPr txBox="1">
            <a:spLocks noChangeArrowheads="1"/>
          </p:cNvSpPr>
          <p:nvPr/>
        </p:nvSpPr>
        <p:spPr bwMode="auto">
          <a:xfrm>
            <a:off x="6692328" y="3789025"/>
            <a:ext cx="1050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3</a:t>
            </a:r>
          </a:p>
        </p:txBody>
      </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96356" l="0" r="91556">
                        <a14:foregroundMark x1="6667" y1="94492" x2="91556" y2="96356"/>
                        <a14:foregroundMark x1="36333" y1="5085" x2="55556" y2="5085"/>
                      </a14:backgroundRemoval>
                    </a14:imgEffect>
                  </a14:imgLayer>
                </a14:imgProps>
              </a:ext>
              <a:ext uri="{28A0092B-C50C-407E-A947-70E740481C1C}">
                <a14:useLocalDpi xmlns:a14="http://schemas.microsoft.com/office/drawing/2010/main" val="0"/>
              </a:ext>
            </a:extLst>
          </a:blip>
          <a:stretch>
            <a:fillRect/>
          </a:stretch>
        </p:blipFill>
        <p:spPr>
          <a:xfrm>
            <a:off x="-188617" y="3360100"/>
            <a:ext cx="2689128" cy="3525745"/>
          </a:xfrm>
          <a:prstGeom prst="rect">
            <a:avLst/>
          </a:prstGeom>
        </p:spPr>
      </p:pic>
      <p:sp>
        <p:nvSpPr>
          <p:cNvPr id="65" name="椭圆 13"/>
          <p:cNvSpPr/>
          <p:nvPr/>
        </p:nvSpPr>
        <p:spPr>
          <a:xfrm rot="7320000">
            <a:off x="9733127" y="4156363"/>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6" name="Picture 65" descr="A picture containing diagram&#10;&#10;Description automatically generated">
            <a:hlinkClick r:id="" action="ppaction://noaction"/>
            <a:extLst>
              <a:ext uri="{FF2B5EF4-FFF2-40B4-BE49-F238E27FC236}">
                <a16:creationId xmlns:a16="http://schemas.microsoft.com/office/drawing/2014/main" id="{186778C1-A3DE-471B-BD57-3A47DFC924D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9059524" y="3491835"/>
            <a:ext cx="3755037" cy="3755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58"/>
                                        </p:tgtEl>
                                        <p:attrNameLst>
                                          <p:attrName>style.visibility</p:attrName>
                                        </p:attrNameLst>
                                      </p:cBhvr>
                                      <p:to>
                                        <p:strVal val="visible"/>
                                      </p:to>
                                    </p:set>
                                    <p:anim calcmode="discrete" valueType="clr">
                                      <p:cBhvr override="childStyle">
                                        <p:cTn id="33"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8"/>
                                        </p:tgtEl>
                                        <p:attrNameLst>
                                          <p:attrName>fillcolor</p:attrName>
                                        </p:attrNameLst>
                                      </p:cBhvr>
                                      <p:tavLst>
                                        <p:tav tm="0">
                                          <p:val>
                                            <p:clrVal>
                                              <a:schemeClr val="accent2"/>
                                            </p:clrVal>
                                          </p:val>
                                        </p:tav>
                                        <p:tav tm="50000">
                                          <p:val>
                                            <p:clrVal>
                                              <a:schemeClr val="hlink"/>
                                            </p:clrVal>
                                          </p:val>
                                        </p:tav>
                                      </p:tavLst>
                                    </p:anim>
                                    <p:set>
                                      <p:cBhvr>
                                        <p:cTn id="35" dur="80"/>
                                        <p:tgtEl>
                                          <p:spTgt spid="5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barn(inVertical)">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barn(inVertical)">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barn(inVertical)">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barn(inVertical)">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barn(inVertical)">
                                      <p:cBhvr>
                                        <p:cTn id="65" dur="500"/>
                                        <p:tgtEl>
                                          <p:spTgt spid="63"/>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additive="base">
                                        <p:cTn id="68" dur="500"/>
                                        <p:tgtEl>
                                          <p:spTgt spid="65"/>
                                        </p:tgtEl>
                                        <p:attrNameLst>
                                          <p:attrName>ppt_y</p:attrName>
                                        </p:attrNameLst>
                                      </p:cBhvr>
                                      <p:tavLst>
                                        <p:tav tm="0">
                                          <p:val>
                                            <p:strVal val="#ppt_y+#ppt_h*1.125000"/>
                                          </p:val>
                                        </p:tav>
                                        <p:tav tm="100000">
                                          <p:val>
                                            <p:strVal val="#ppt_y"/>
                                          </p:val>
                                        </p:tav>
                                      </p:tavLst>
                                    </p:anim>
                                    <p:animEffect transition="in" filter="wipe(up)">
                                      <p:cBhvr>
                                        <p:cTn id="69" dur="500"/>
                                        <p:tgtEl>
                                          <p:spTgt spid="65"/>
                                        </p:tgtEl>
                                      </p:cBhvr>
                                    </p:animEffec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66"/>
                                        </p:tgtEl>
                                        <p:attrNameLst>
                                          <p:attrName>r</p:attrName>
                                        </p:attrNameLst>
                                      </p:cBhvr>
                                    </p:animRot>
                                    <p:animRot by="-240000">
                                      <p:cBhvr>
                                        <p:cTn id="72" dur="200" fill="hold">
                                          <p:stCondLst>
                                            <p:cond delay="200"/>
                                          </p:stCondLst>
                                        </p:cTn>
                                        <p:tgtEl>
                                          <p:spTgt spid="66"/>
                                        </p:tgtEl>
                                        <p:attrNameLst>
                                          <p:attrName>r</p:attrName>
                                        </p:attrNameLst>
                                      </p:cBhvr>
                                    </p:animRot>
                                    <p:animRot by="240000">
                                      <p:cBhvr>
                                        <p:cTn id="73" dur="200" fill="hold">
                                          <p:stCondLst>
                                            <p:cond delay="400"/>
                                          </p:stCondLst>
                                        </p:cTn>
                                        <p:tgtEl>
                                          <p:spTgt spid="66"/>
                                        </p:tgtEl>
                                        <p:attrNameLst>
                                          <p:attrName>r</p:attrName>
                                        </p:attrNameLst>
                                      </p:cBhvr>
                                    </p:animRot>
                                    <p:animRot by="-240000">
                                      <p:cBhvr>
                                        <p:cTn id="74" dur="200" fill="hold">
                                          <p:stCondLst>
                                            <p:cond delay="600"/>
                                          </p:stCondLst>
                                        </p:cTn>
                                        <p:tgtEl>
                                          <p:spTgt spid="66"/>
                                        </p:tgtEl>
                                        <p:attrNameLst>
                                          <p:attrName>r</p:attrName>
                                        </p:attrNameLst>
                                      </p:cBhvr>
                                    </p:animRot>
                                    <p:animRot by="120000">
                                      <p:cBhvr>
                                        <p:cTn id="75"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8" grpId="0"/>
      <p:bldP spid="59" grpId="0"/>
      <p:bldP spid="60" grpId="0"/>
      <p:bldP spid="61" grpId="0"/>
      <p:bldP spid="62" grpId="0"/>
      <p:bldP spid="63" grpId="0"/>
      <p:bldP spid="64" grpId="0"/>
      <p:bldP spid="65" grpId="0" animBg="1"/>
      <p:bldP spid="6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pic>
        <p:nvPicPr>
          <p:cNvPr id="8196" name="Picture 4" descr="Bộ lắp ráp mô hình 3D kiến trúc nổi tiếng NGỌ MÔN HUẾ"/>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67" b="90000" l="1500" r="100000"/>
                    </a14:imgEffect>
                  </a14:imgLayer>
                </a14:imgProps>
              </a:ext>
              <a:ext uri="{28A0092B-C50C-407E-A947-70E740481C1C}">
                <a14:useLocalDpi xmlns:a14="http://schemas.microsoft.com/office/drawing/2010/main" val="0"/>
              </a:ext>
            </a:extLst>
          </a:blip>
          <a:srcRect/>
          <a:stretch>
            <a:fillRect/>
          </a:stretch>
        </p:blipFill>
        <p:spPr bwMode="auto">
          <a:xfrm>
            <a:off x="173259" y="3818673"/>
            <a:ext cx="3608221" cy="3608221"/>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dirty="0" err="1">
                <a:cs typeface="Arial" panose="020B0604020202020204" pitchFamily="34" charset="0"/>
              </a:rPr>
              <a:t>tích</a:t>
            </a:r>
            <a:r>
              <a:rPr lang="en-US" altLang="en-US" sz="4000" b="1" dirty="0">
                <a:cs typeface="Arial" panose="020B0604020202020204" pitchFamily="34" charset="0"/>
              </a:rPr>
              <a:t> </a:t>
            </a:r>
            <a:r>
              <a:rPr lang="en-US" altLang="en-US" sz="4000" b="1" dirty="0" err="1">
                <a:cs typeface="Arial" panose="020B0604020202020204" pitchFamily="34" charset="0"/>
              </a:rPr>
              <a:t>lớn</a:t>
            </a:r>
            <a:r>
              <a:rPr lang="en-US" altLang="en-US" sz="4000" b="1" dirty="0">
                <a:cs typeface="Arial" panose="020B0604020202020204" pitchFamily="34" charset="0"/>
              </a:rPr>
              <a:t>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44" name="Text Box 23"/>
          <p:cNvSpPr txBox="1">
            <a:spLocks noChangeArrowheads="1"/>
          </p:cNvSpPr>
          <p:nvPr/>
        </p:nvSpPr>
        <p:spPr bwMode="auto">
          <a:xfrm>
            <a:off x="1153951" y="3834519"/>
            <a:ext cx="99055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ct val="50000"/>
              </a:spcBef>
              <a:defRPr sz="4000" b="1">
                <a:latin typeface="Arial" panose="020B0604020202020204" pitchFamily="34" charset="0"/>
                <a:cs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nào</a:t>
            </a:r>
            <a:r>
              <a:rPr lang="en-US" altLang="en-US" dirty="0"/>
              <a:t> </a:t>
            </a:r>
            <a:r>
              <a:rPr lang="en-US" altLang="en-US" dirty="0" err="1"/>
              <a:t>có</a:t>
            </a:r>
            <a:r>
              <a:rPr lang="en-US" altLang="en-US" dirty="0"/>
              <a:t> </a:t>
            </a:r>
            <a:r>
              <a:rPr lang="en-US" altLang="en-US" dirty="0" err="1"/>
              <a:t>diện</a:t>
            </a:r>
            <a:r>
              <a:rPr lang="en-US" altLang="en-US" dirty="0"/>
              <a:t> </a:t>
            </a:r>
            <a:r>
              <a:rPr lang="en-US" altLang="en-US" dirty="0" err="1"/>
              <a:t>tích</a:t>
            </a:r>
            <a:r>
              <a:rPr lang="en-US" altLang="en-US" dirty="0"/>
              <a:t> </a:t>
            </a:r>
            <a:r>
              <a:rPr lang="en-US" altLang="en-US" dirty="0" err="1"/>
              <a:t>bé</a:t>
            </a:r>
            <a:r>
              <a:rPr lang="en-US" altLang="en-US" dirty="0"/>
              <a:t> </a:t>
            </a:r>
            <a:r>
              <a:rPr lang="en-US" altLang="en-US" dirty="0" err="1"/>
              <a:t>nhất</a:t>
            </a:r>
            <a:r>
              <a:rPr lang="en-US" altLang="en-US" dirty="0"/>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9B6A920E-E685-4535-9C57-91C494C8CFF4}"/>
              </a:ext>
            </a:extLst>
          </p:cNvPr>
          <p:cNvPicPr>
            <a:picLocks noChangeAspect="1"/>
          </p:cNvPicPr>
          <p:nvPr/>
        </p:nvPicPr>
        <p:blipFill rotWithShape="1">
          <a:blip r:embed="rId10">
            <a:extLst>
              <a:ext uri="{28A0092B-C50C-407E-A947-70E740481C1C}">
                <a14:useLocalDpi xmlns:a14="http://schemas.microsoft.com/office/drawing/2010/main" val="0"/>
              </a:ext>
            </a:extLst>
          </a:blip>
          <a:srcRect t="10238"/>
          <a:stretch/>
        </p:blipFill>
        <p:spPr>
          <a:xfrm>
            <a:off x="4291889" y="4720679"/>
            <a:ext cx="3608222" cy="2020979"/>
          </a:xfrm>
          <a:prstGeom prst="ellipse">
            <a:avLst/>
          </a:prstGeom>
          <a:effectLst>
            <a:reflection blurRad="6350" stA="52000" endA="300" endPos="35000" dir="5400000" sy="-100000" algn="bl" rotWithShape="0"/>
          </a:effectLst>
        </p:spPr>
      </p:pic>
      <p:pic>
        <p:nvPicPr>
          <p:cNvPr id="29" name="Picture 4" descr="SaiGon75 Homepage">
            <a:extLst>
              <a:ext uri="{FF2B5EF4-FFF2-40B4-BE49-F238E27FC236}">
                <a16:creationId xmlns:a16="http://schemas.microsoft.com/office/drawing/2014/main" id="{16CB85EC-F3D2-4433-AC06-AE9DFDA515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67764" y="4041410"/>
            <a:ext cx="2292358" cy="258561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094" y="6965576"/>
            <a:ext cx="1963271" cy="369332"/>
          </a:xfrm>
          <a:prstGeom prst="rect">
            <a:avLst/>
          </a:prstGeom>
          <a:noFill/>
        </p:spPr>
        <p:txBody>
          <a:bodyPr wrap="square" rtlCol="0">
            <a:spAutoFit/>
          </a:bodyPr>
          <a:lstStyle/>
          <a:p>
            <a:r>
              <a:rPr lang="en-US" dirty="0" err="1"/>
              <a:t>Số</a:t>
            </a:r>
            <a:r>
              <a:rPr lang="en-US" dirty="0"/>
              <a:t> </a:t>
            </a:r>
            <a:r>
              <a:rPr lang="en-US" dirty="0" err="1"/>
              <a:t>liệu</a:t>
            </a:r>
            <a:r>
              <a:rPr lang="en-US" dirty="0"/>
              <a:t> </a:t>
            </a:r>
            <a:r>
              <a:rPr lang="en-US" dirty="0" err="1"/>
              <a:t>năm</a:t>
            </a:r>
            <a:r>
              <a:rPr lang="en-US" dirty="0"/>
              <a:t>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7" presetClass="entr" presetSubtype="0" fill="hold" grpId="0" nodeType="withEffect">
                                  <p:stCondLst>
                                    <p:cond delay="0"/>
                                  </p:stCondLst>
                                  <p:iterate type="lt">
                                    <p:tmPct val="50000"/>
                                  </p:iterate>
                                  <p:childTnLst>
                                    <p:set>
                                      <p:cBhvr>
                                        <p:cTn id="30" dur="1" fill="hold">
                                          <p:stCondLst>
                                            <p:cond delay="0"/>
                                          </p:stCondLst>
                                        </p:cTn>
                                        <p:tgtEl>
                                          <p:spTgt spid="36"/>
                                        </p:tgtEl>
                                        <p:attrNameLst>
                                          <p:attrName>style.visibility</p:attrName>
                                        </p:attrNameLst>
                                      </p:cBhvr>
                                      <p:to>
                                        <p:strVal val="visible"/>
                                      </p:to>
                                    </p:set>
                                    <p:anim calcmode="discrete" valueType="clr">
                                      <p:cBhvr override="childStyle">
                                        <p:cTn id="31"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6"/>
                                        </p:tgtEl>
                                        <p:attrNameLst>
                                          <p:attrName>fillcolor</p:attrName>
                                        </p:attrNameLst>
                                      </p:cBhvr>
                                      <p:tavLst>
                                        <p:tav tm="0">
                                          <p:val>
                                            <p:clrVal>
                                              <a:schemeClr val="accent2"/>
                                            </p:clrVal>
                                          </p:val>
                                        </p:tav>
                                        <p:tav tm="50000">
                                          <p:val>
                                            <p:clrVal>
                                              <a:schemeClr val="hlink"/>
                                            </p:clrVal>
                                          </p:val>
                                        </p:tav>
                                      </p:tavLst>
                                    </p:anim>
                                    <p:set>
                                      <p:cBhvr>
                                        <p:cTn id="33" dur="80"/>
                                        <p:tgtEl>
                                          <p:spTgt spid="36"/>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6"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grpSp>
        <p:nvGrpSpPr>
          <p:cNvPr id="3" name="Group 2"/>
          <p:cNvGrpSpPr/>
          <p:nvPr/>
        </p:nvGrpSpPr>
        <p:grpSpPr>
          <a:xfrm>
            <a:off x="9244369" y="4044281"/>
            <a:ext cx="3129149" cy="3129149"/>
            <a:chOff x="10388765" y="1792765"/>
            <a:chExt cx="3129149" cy="3129149"/>
          </a:xfrm>
        </p:grpSpPr>
        <p:sp>
          <p:nvSpPr>
            <p:cNvPr id="14" name="椭圆 13"/>
            <p:cNvSpPr/>
            <p:nvPr/>
          </p:nvSpPr>
          <p:spPr>
            <a:xfrm rot="7320000">
              <a:off x="10770123" y="2349624"/>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8194" name="Picture 2" descr="84: Xin chào, tớ là Phở, Bánh mì và Bún bò Huế, chúng mình nói chuyện được  khô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941" l="8008" r="89941">
                          <a14:foregroundMark x1="46191" y1="22266" x2="61035" y2="23047"/>
                          <a14:foregroundMark x1="53125" y1="20801" x2="58398" y2="21191"/>
                          <a14:foregroundMark x1="50000" y1="22070" x2="62305" y2="23047"/>
                          <a14:foregroundMark x1="49219" y1="21484" x2="51074" y2="20801"/>
                          <a14:foregroundMark x1="48242" y1="22656" x2="51270" y2="22461"/>
                          <a14:foregroundMark x1="48633" y1="22656" x2="50195" y2="21484"/>
                          <a14:foregroundMark x1="58594" y1="20410" x2="64746" y2="22266"/>
                          <a14:foregroundMark x1="58984" y1="23242" x2="59570" y2="21875"/>
                          <a14:backgroundMark x1="48438" y1="22266" x2="61035" y2="22852"/>
                        </a14:backgroundRemoval>
                      </a14:imgEffect>
                    </a14:imgLayer>
                  </a14:imgProps>
                </a:ext>
                <a:ext uri="{28A0092B-C50C-407E-A947-70E740481C1C}">
                  <a14:useLocalDpi xmlns:a14="http://schemas.microsoft.com/office/drawing/2010/main" val="0"/>
                </a:ext>
              </a:extLst>
            </a:blip>
            <a:srcRect/>
            <a:stretch>
              <a:fillRect/>
            </a:stretch>
          </p:blipFill>
          <p:spPr bwMode="auto">
            <a:xfrm>
              <a:off x="10388765" y="1792765"/>
              <a:ext cx="3129149" cy="3129149"/>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Bộ lắp ráp mô hình 3D kiến trúc nổi tiếng NGỌ MÔN HUẾ"/>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167" b="90000" l="1500" r="100000"/>
                    </a14:imgEffect>
                  </a14:imgLayer>
                </a14:imgProps>
              </a:ext>
              <a:ext uri="{28A0092B-C50C-407E-A947-70E740481C1C}">
                <a14:useLocalDpi xmlns:a14="http://schemas.microsoft.com/office/drawing/2010/main" val="0"/>
              </a:ext>
            </a:extLst>
          </a:blip>
          <a:srcRect/>
          <a:stretch>
            <a:fillRect/>
          </a:stretch>
        </p:blipFill>
        <p:spPr bwMode="auto">
          <a:xfrm>
            <a:off x="-182311" y="4081272"/>
            <a:ext cx="3391450" cy="33914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dirty="0" err="1">
                <a:cs typeface="Arial" panose="020B0604020202020204" pitchFamily="34" charset="0"/>
              </a:rPr>
              <a:t>tích</a:t>
            </a:r>
            <a:r>
              <a:rPr lang="en-US" altLang="en-US" sz="4000" b="1" dirty="0">
                <a:cs typeface="Arial" panose="020B0604020202020204" pitchFamily="34" charset="0"/>
              </a:rPr>
              <a:t> </a:t>
            </a:r>
            <a:r>
              <a:rPr lang="en-US" altLang="en-US" sz="4000" b="1" dirty="0" err="1">
                <a:cs typeface="Arial" panose="020B0604020202020204" pitchFamily="34" charset="0"/>
              </a:rPr>
              <a:t>lớn</a:t>
            </a:r>
            <a:r>
              <a:rPr lang="en-US" altLang="en-US" sz="4000" b="1" dirty="0">
                <a:cs typeface="Arial" panose="020B0604020202020204" pitchFamily="34" charset="0"/>
              </a:rPr>
              <a:t>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1F701639-2B6C-427F-9234-682B5896DA62}"/>
              </a:ext>
            </a:extLst>
          </p:cNvPr>
          <p:cNvSpPr txBox="1">
            <a:spLocks noChangeArrowheads="1"/>
          </p:cNvSpPr>
          <p:nvPr/>
        </p:nvSpPr>
        <p:spPr bwMode="auto">
          <a:xfrm>
            <a:off x="1742606" y="3727621"/>
            <a:ext cx="9703777" cy="769441"/>
          </a:xfrm>
          <a:custGeom>
            <a:avLst/>
            <a:gdLst>
              <a:gd name="connsiteX0" fmla="*/ 0 w 9703777"/>
              <a:gd name="connsiteY0" fmla="*/ 0 h 769441"/>
              <a:gd name="connsiteX1" fmla="*/ 9703777 w 9703777"/>
              <a:gd name="connsiteY1" fmla="*/ 0 h 769441"/>
              <a:gd name="connsiteX2" fmla="*/ 9703777 w 9703777"/>
              <a:gd name="connsiteY2" fmla="*/ 769441 h 769441"/>
              <a:gd name="connsiteX3" fmla="*/ 0 w 9703777"/>
              <a:gd name="connsiteY3" fmla="*/ 769441 h 769441"/>
              <a:gd name="connsiteX4" fmla="*/ 0 w 970377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3777" h="769441" fill="none" extrusionOk="0">
                <a:moveTo>
                  <a:pt x="0" y="0"/>
                </a:moveTo>
                <a:cubicBezTo>
                  <a:pt x="1060255" y="15030"/>
                  <a:pt x="6095382" y="-127825"/>
                  <a:pt x="9703777" y="0"/>
                </a:cubicBezTo>
                <a:cubicBezTo>
                  <a:pt x="9652911" y="89815"/>
                  <a:pt x="9727747" y="401706"/>
                  <a:pt x="9703777" y="769441"/>
                </a:cubicBezTo>
                <a:cubicBezTo>
                  <a:pt x="7519105" y="686813"/>
                  <a:pt x="4639779" y="656949"/>
                  <a:pt x="0" y="769441"/>
                </a:cubicBezTo>
                <a:cubicBezTo>
                  <a:pt x="-62011" y="682502"/>
                  <a:pt x="-5790" y="135304"/>
                  <a:pt x="0" y="0"/>
                </a:cubicBezTo>
                <a:close/>
              </a:path>
              <a:path w="9703777" h="769441" stroke="0" extrusionOk="0">
                <a:moveTo>
                  <a:pt x="0" y="0"/>
                </a:moveTo>
                <a:cubicBezTo>
                  <a:pt x="2224301" y="62897"/>
                  <a:pt x="5998534" y="119298"/>
                  <a:pt x="9703777" y="0"/>
                </a:cubicBezTo>
                <a:cubicBezTo>
                  <a:pt x="9662669" y="306479"/>
                  <a:pt x="9754883" y="456126"/>
                  <a:pt x="9703777" y="769441"/>
                </a:cubicBezTo>
                <a:cubicBezTo>
                  <a:pt x="5738518" y="739069"/>
                  <a:pt x="1436449" y="874595"/>
                  <a:pt x="0" y="769441"/>
                </a:cubicBezTo>
                <a:cubicBezTo>
                  <a:pt x="37112" y="547929"/>
                  <a:pt x="1829" y="210766"/>
                  <a:pt x="0" y="0"/>
                </a:cubicBezTo>
                <a:close/>
              </a:path>
            </a:pathLst>
          </a:custGeom>
          <a:solidFill>
            <a:schemeClr val="bg1"/>
          </a:solidFill>
          <a:ln w="38100">
            <a:solidFill>
              <a:srgbClr val="C00000"/>
            </a:solidFill>
            <a:miter lim="800000"/>
            <a:headEnd/>
            <a:tailEnd/>
            <a:extLst>
              <a:ext uri="{C807C97D-BFC1-408E-A445-0C87EB9F89A2}">
                <ask:lineSketchStyleProps xmlns:ask="http://schemas.microsoft.com/office/drawing/2018/sketchyshapes" sd="3435216834">
                  <a:prstGeom prst="rect">
                    <a:avLst/>
                  </a:prstGeom>
                  <ask:type>
                    <ask:lineSketchCurved/>
                  </ask:type>
                </ask:lineSketchStyleProps>
              </a:ext>
            </a:extLst>
          </a:ln>
        </p:spPr>
        <p:txBody>
          <a:bodyPr wrap="square">
            <a:spAutoFit/>
          </a:bodyPr>
          <a:lstStyle>
            <a:defPPr>
              <a:defRPr lang="en-US"/>
            </a:defPPr>
            <a:lvl1pPr algn="ctr">
              <a:defRPr sz="6000" b="1">
                <a:solidFill>
                  <a:srgbClr val="C00000"/>
                </a:solidFill>
                <a:latin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spcBef>
                <a:spcPct val="50000"/>
              </a:spcBef>
            </a:pPr>
            <a:r>
              <a:rPr lang="en-US" altLang="en-US" sz="4400" dirty="0" err="1">
                <a:solidFill>
                  <a:schemeClr val="accent6">
                    <a:lumMod val="50000"/>
                  </a:schemeClr>
                </a:solidFill>
                <a:latin typeface="Arial" panose="020B0604020202020204" pitchFamily="34" charset="0"/>
                <a:cs typeface="Arial" panose="020B0604020202020204" pitchFamily="34" charset="0"/>
              </a:rPr>
              <a:t>Thủ</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đô</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Hà</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Nội</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có</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diện</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tích</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lớn</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nhất</a:t>
            </a:r>
            <a:endParaRPr lang="en-US" altLang="en-US" sz="4400" dirty="0">
              <a:solidFill>
                <a:schemeClr val="accent6">
                  <a:lumMod val="50000"/>
                </a:schemeClr>
              </a:solidFill>
              <a:latin typeface="Arial" panose="020B0604020202020204" pitchFamily="34" charset="0"/>
              <a:cs typeface="Arial" panose="020B0604020202020204" pitchFamily="34" charset="0"/>
            </a:endParaRPr>
          </a:p>
        </p:txBody>
      </p:sp>
      <p:sp>
        <p:nvSpPr>
          <p:cNvPr id="21" name="Arrow: Down 1">
            <a:extLst>
              <a:ext uri="{FF2B5EF4-FFF2-40B4-BE49-F238E27FC236}">
                <a16:creationId xmlns:a16="http://schemas.microsoft.com/office/drawing/2014/main" id="{62BD854A-C94E-4E86-AB47-887515EDC52B}"/>
              </a:ext>
            </a:extLst>
          </p:cNvPr>
          <p:cNvSpPr/>
          <p:nvPr/>
        </p:nvSpPr>
        <p:spPr>
          <a:xfrm rot="16200000">
            <a:off x="842826" y="3571216"/>
            <a:ext cx="370284" cy="1080338"/>
          </a:xfrm>
          <a:custGeom>
            <a:avLst/>
            <a:gdLst>
              <a:gd name="connsiteX0" fmla="*/ 0 w 370284"/>
              <a:gd name="connsiteY0" fmla="*/ 895196 h 1080338"/>
              <a:gd name="connsiteX1" fmla="*/ 92571 w 370284"/>
              <a:gd name="connsiteY1" fmla="*/ 895196 h 1080338"/>
              <a:gd name="connsiteX2" fmla="*/ 92571 w 370284"/>
              <a:gd name="connsiteY2" fmla="*/ 0 h 1080338"/>
              <a:gd name="connsiteX3" fmla="*/ 277713 w 370284"/>
              <a:gd name="connsiteY3" fmla="*/ 0 h 1080338"/>
              <a:gd name="connsiteX4" fmla="*/ 277713 w 370284"/>
              <a:gd name="connsiteY4" fmla="*/ 895196 h 1080338"/>
              <a:gd name="connsiteX5" fmla="*/ 370284 w 370284"/>
              <a:gd name="connsiteY5" fmla="*/ 895196 h 1080338"/>
              <a:gd name="connsiteX6" fmla="*/ 185142 w 370284"/>
              <a:gd name="connsiteY6" fmla="*/ 1080338 h 1080338"/>
              <a:gd name="connsiteX7" fmla="*/ 0 w 370284"/>
              <a:gd name="connsiteY7" fmla="*/ 895196 h 10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284" h="1080338" fill="none" extrusionOk="0">
                <a:moveTo>
                  <a:pt x="0" y="895196"/>
                </a:moveTo>
                <a:cubicBezTo>
                  <a:pt x="26260" y="892241"/>
                  <a:pt x="75005" y="899159"/>
                  <a:pt x="92571" y="895196"/>
                </a:cubicBezTo>
                <a:cubicBezTo>
                  <a:pt x="137203" y="715298"/>
                  <a:pt x="105901" y="169869"/>
                  <a:pt x="92571" y="0"/>
                </a:cubicBezTo>
                <a:cubicBezTo>
                  <a:pt x="184787" y="3895"/>
                  <a:pt x="226641" y="2918"/>
                  <a:pt x="277713" y="0"/>
                </a:cubicBezTo>
                <a:cubicBezTo>
                  <a:pt x="204912" y="259975"/>
                  <a:pt x="326789" y="726299"/>
                  <a:pt x="277713" y="895196"/>
                </a:cubicBezTo>
                <a:cubicBezTo>
                  <a:pt x="319176" y="903471"/>
                  <a:pt x="358475" y="898675"/>
                  <a:pt x="370284" y="895196"/>
                </a:cubicBezTo>
                <a:cubicBezTo>
                  <a:pt x="310354" y="959398"/>
                  <a:pt x="234607" y="1056532"/>
                  <a:pt x="185142" y="1080338"/>
                </a:cubicBezTo>
                <a:cubicBezTo>
                  <a:pt x="131293" y="1010852"/>
                  <a:pt x="24095" y="939677"/>
                  <a:pt x="0" y="895196"/>
                </a:cubicBezTo>
                <a:close/>
              </a:path>
              <a:path w="370284" h="1080338" stroke="0" extrusionOk="0">
                <a:moveTo>
                  <a:pt x="0" y="895196"/>
                </a:moveTo>
                <a:cubicBezTo>
                  <a:pt x="22566" y="900673"/>
                  <a:pt x="51038" y="889672"/>
                  <a:pt x="92571" y="895196"/>
                </a:cubicBezTo>
                <a:cubicBezTo>
                  <a:pt x="26735" y="767569"/>
                  <a:pt x="72771" y="102640"/>
                  <a:pt x="92571" y="0"/>
                </a:cubicBezTo>
                <a:cubicBezTo>
                  <a:pt x="165187" y="6768"/>
                  <a:pt x="233783" y="-2305"/>
                  <a:pt x="277713" y="0"/>
                </a:cubicBezTo>
                <a:cubicBezTo>
                  <a:pt x="342544" y="342753"/>
                  <a:pt x="221723" y="613384"/>
                  <a:pt x="277713" y="895196"/>
                </a:cubicBezTo>
                <a:cubicBezTo>
                  <a:pt x="288174" y="896446"/>
                  <a:pt x="359526" y="902916"/>
                  <a:pt x="370284" y="895196"/>
                </a:cubicBezTo>
                <a:cubicBezTo>
                  <a:pt x="340364" y="905102"/>
                  <a:pt x="241560" y="1024114"/>
                  <a:pt x="185142" y="1080338"/>
                </a:cubicBezTo>
                <a:cubicBezTo>
                  <a:pt x="156848" y="1044455"/>
                  <a:pt x="36549" y="917112"/>
                  <a:pt x="0" y="895196"/>
                </a:cubicBezTo>
                <a:close/>
              </a:path>
            </a:pathLst>
          </a:custGeom>
          <a:solidFill>
            <a:srgbClr val="C00000"/>
          </a:solidFill>
          <a:ln>
            <a:solidFill>
              <a:schemeClr val="tx1"/>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5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p:val>
                                            <p:fltVal val="0.5"/>
                                          </p:val>
                                        </p:tav>
                                        <p:tav tm="100000">
                                          <p:val>
                                            <p:strVal val="#ppt_x"/>
                                          </p:val>
                                        </p:tav>
                                      </p:tavLst>
                                    </p:anim>
                                    <p:anim calcmode="lin" valueType="num">
                                      <p:cBhvr>
                                        <p:cTn id="34" dur="500" fill="hold"/>
                                        <p:tgtEl>
                                          <p:spTgt spid="21"/>
                                        </p:tgtEl>
                                        <p:attrNameLst>
                                          <p:attrName>ppt_y</p:attrName>
                                        </p:attrNameLst>
                                      </p:cBhvr>
                                      <p:tavLst>
                                        <p:tav tm="0">
                                          <p:val>
                                            <p:fltVal val="0.5"/>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0" presetClass="entr" presetSubtype="0" decel="10000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strVal val="#ppt_w+.3"/>
                                          </p:val>
                                        </p:tav>
                                        <p:tav tm="100000">
                                          <p:val>
                                            <p:strVal val="#ppt_w"/>
                                          </p:val>
                                        </p:tav>
                                      </p:tavLst>
                                    </p:anim>
                                    <p:anim calcmode="lin" valueType="num">
                                      <p:cBhvr>
                                        <p:cTn id="46" dur="1000" fill="hold"/>
                                        <p:tgtEl>
                                          <p:spTgt spid="20"/>
                                        </p:tgtEl>
                                        <p:attrNameLst>
                                          <p:attrName>ppt_h</p:attrName>
                                        </p:attrNameLst>
                                      </p:cBhvr>
                                      <p:tavLst>
                                        <p:tav tm="0">
                                          <p:val>
                                            <p:strVal val="#ppt_h"/>
                                          </p:val>
                                        </p:tav>
                                        <p:tav tm="100000">
                                          <p:val>
                                            <p:strVal val="#ppt_h"/>
                                          </p:val>
                                        </p:tav>
                                      </p:tavLst>
                                    </p:anim>
                                    <p:animEffect transition="in" filter="fade">
                                      <p:cBhvr>
                                        <p:cTn id="4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4" grpId="0" animBg="1"/>
      <p:bldP spid="43" grpId="0"/>
      <p:bldP spid="43" grpId="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err="1">
                <a:cs typeface="Arial" panose="020B0604020202020204" pitchFamily="34" charset="0"/>
              </a:rPr>
              <a:t>tích</a:t>
            </a:r>
            <a:r>
              <a:rPr lang="en-US" altLang="en-US" sz="4000" b="1">
                <a:cs typeface="Arial" panose="020B0604020202020204" pitchFamily="34" charset="0"/>
              </a:rPr>
              <a:t> bé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1F701639-2B6C-427F-9234-682B5896DA62}"/>
              </a:ext>
            </a:extLst>
          </p:cNvPr>
          <p:cNvSpPr txBox="1">
            <a:spLocks noChangeArrowheads="1"/>
          </p:cNvSpPr>
          <p:nvPr/>
        </p:nvSpPr>
        <p:spPr bwMode="auto">
          <a:xfrm>
            <a:off x="1677370" y="3737335"/>
            <a:ext cx="9986449" cy="707886"/>
          </a:xfrm>
          <a:custGeom>
            <a:avLst/>
            <a:gdLst>
              <a:gd name="connsiteX0" fmla="*/ 0 w 9986449"/>
              <a:gd name="connsiteY0" fmla="*/ 0 h 707886"/>
              <a:gd name="connsiteX1" fmla="*/ 9986449 w 9986449"/>
              <a:gd name="connsiteY1" fmla="*/ 0 h 707886"/>
              <a:gd name="connsiteX2" fmla="*/ 9986449 w 9986449"/>
              <a:gd name="connsiteY2" fmla="*/ 707886 h 707886"/>
              <a:gd name="connsiteX3" fmla="*/ 0 w 9986449"/>
              <a:gd name="connsiteY3" fmla="*/ 707886 h 707886"/>
              <a:gd name="connsiteX4" fmla="*/ 0 w 998644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49" h="707886" fill="none" extrusionOk="0">
                <a:moveTo>
                  <a:pt x="0" y="0"/>
                </a:moveTo>
                <a:cubicBezTo>
                  <a:pt x="3414937" y="15030"/>
                  <a:pt x="7477372" y="-127825"/>
                  <a:pt x="9986449" y="0"/>
                </a:cubicBezTo>
                <a:cubicBezTo>
                  <a:pt x="10047150" y="142909"/>
                  <a:pt x="10033486" y="601945"/>
                  <a:pt x="9986449" y="707886"/>
                </a:cubicBezTo>
                <a:cubicBezTo>
                  <a:pt x="6986681" y="625258"/>
                  <a:pt x="1238809" y="595394"/>
                  <a:pt x="0" y="707886"/>
                </a:cubicBezTo>
                <a:cubicBezTo>
                  <a:pt x="-29124" y="555478"/>
                  <a:pt x="4640" y="192132"/>
                  <a:pt x="0" y="0"/>
                </a:cubicBezTo>
                <a:close/>
              </a:path>
              <a:path w="9986449" h="707886" stroke="0" extrusionOk="0">
                <a:moveTo>
                  <a:pt x="0" y="0"/>
                </a:moveTo>
                <a:cubicBezTo>
                  <a:pt x="2396606" y="62897"/>
                  <a:pt x="5455253" y="119298"/>
                  <a:pt x="9986449" y="0"/>
                </a:cubicBezTo>
                <a:cubicBezTo>
                  <a:pt x="9974653" y="322205"/>
                  <a:pt x="10026544" y="361766"/>
                  <a:pt x="9986449" y="707886"/>
                </a:cubicBezTo>
                <a:cubicBezTo>
                  <a:pt x="7400880" y="677514"/>
                  <a:pt x="4413811" y="813040"/>
                  <a:pt x="0" y="707886"/>
                </a:cubicBezTo>
                <a:cubicBezTo>
                  <a:pt x="-41146" y="630257"/>
                  <a:pt x="-15904" y="71405"/>
                  <a:pt x="0" y="0"/>
                </a:cubicBezTo>
                <a:close/>
              </a:path>
            </a:pathLst>
          </a:custGeom>
          <a:solidFill>
            <a:schemeClr val="bg1"/>
          </a:solidFill>
          <a:ln w="38100">
            <a:solidFill>
              <a:srgbClr val="C00000"/>
            </a:solidFill>
            <a:miter lim="800000"/>
            <a:headEnd/>
            <a:tailEnd/>
            <a:extLst>
              <a:ext uri="{C807C97D-BFC1-408E-A445-0C87EB9F89A2}">
                <ask:lineSketchStyleProps xmlns:ask="http://schemas.microsoft.com/office/drawing/2018/sketchyshapes" sd="3435216834">
                  <a:prstGeom prst="rect">
                    <a:avLst/>
                  </a:prstGeom>
                  <ask:type>
                    <ask:lineSketchCurved/>
                  </ask:type>
                </ask:lineSketchStyleProps>
              </a:ext>
            </a:extLst>
          </a:ln>
        </p:spPr>
        <p:txBody>
          <a:bodyPr wrap="square">
            <a:spAutoFit/>
          </a:bodyPr>
          <a:lstStyle>
            <a:defPPr>
              <a:defRPr lang="en-US"/>
            </a:defPPr>
            <a:lvl1pPr algn="ctr">
              <a:defRPr sz="6000" b="1">
                <a:solidFill>
                  <a:srgbClr val="C00000"/>
                </a:solidFill>
                <a:latin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spcBef>
                <a:spcPct val="50000"/>
              </a:spcBef>
            </a:pPr>
            <a:r>
              <a:rPr lang="en-US" altLang="en-US" sz="4000">
                <a:solidFill>
                  <a:schemeClr val="accent6">
                    <a:lumMod val="50000"/>
                  </a:schemeClr>
                </a:solidFill>
                <a:latin typeface="Arial" panose="020B0604020202020204" pitchFamily="34" charset="0"/>
                <a:cs typeface="Arial" panose="020B0604020202020204" pitchFamily="34" charset="0"/>
              </a:rPr>
              <a:t>Thành phố Đà Nẵng có diện tích bé nhất</a:t>
            </a:r>
            <a:endParaRPr lang="en-US" altLang="en-US" sz="4000" dirty="0">
              <a:solidFill>
                <a:schemeClr val="accent6">
                  <a:lumMod val="50000"/>
                </a:schemeClr>
              </a:solidFill>
              <a:latin typeface="Arial" panose="020B0604020202020204" pitchFamily="34" charset="0"/>
              <a:cs typeface="Arial" panose="020B0604020202020204" pitchFamily="34" charset="0"/>
            </a:endParaRPr>
          </a:p>
        </p:txBody>
      </p:sp>
      <p:sp>
        <p:nvSpPr>
          <p:cNvPr id="21" name="Arrow: Down 1">
            <a:extLst>
              <a:ext uri="{FF2B5EF4-FFF2-40B4-BE49-F238E27FC236}">
                <a16:creationId xmlns:a16="http://schemas.microsoft.com/office/drawing/2014/main" id="{62BD854A-C94E-4E86-AB47-887515EDC52B}"/>
              </a:ext>
            </a:extLst>
          </p:cNvPr>
          <p:cNvSpPr/>
          <p:nvPr/>
        </p:nvSpPr>
        <p:spPr>
          <a:xfrm rot="16200000">
            <a:off x="842826" y="3571216"/>
            <a:ext cx="370284" cy="1080338"/>
          </a:xfrm>
          <a:custGeom>
            <a:avLst/>
            <a:gdLst>
              <a:gd name="connsiteX0" fmla="*/ 0 w 370284"/>
              <a:gd name="connsiteY0" fmla="*/ 895196 h 1080338"/>
              <a:gd name="connsiteX1" fmla="*/ 92571 w 370284"/>
              <a:gd name="connsiteY1" fmla="*/ 895196 h 1080338"/>
              <a:gd name="connsiteX2" fmla="*/ 92571 w 370284"/>
              <a:gd name="connsiteY2" fmla="*/ 0 h 1080338"/>
              <a:gd name="connsiteX3" fmla="*/ 277713 w 370284"/>
              <a:gd name="connsiteY3" fmla="*/ 0 h 1080338"/>
              <a:gd name="connsiteX4" fmla="*/ 277713 w 370284"/>
              <a:gd name="connsiteY4" fmla="*/ 895196 h 1080338"/>
              <a:gd name="connsiteX5" fmla="*/ 370284 w 370284"/>
              <a:gd name="connsiteY5" fmla="*/ 895196 h 1080338"/>
              <a:gd name="connsiteX6" fmla="*/ 185142 w 370284"/>
              <a:gd name="connsiteY6" fmla="*/ 1080338 h 1080338"/>
              <a:gd name="connsiteX7" fmla="*/ 0 w 370284"/>
              <a:gd name="connsiteY7" fmla="*/ 895196 h 10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284" h="1080338" fill="none" extrusionOk="0">
                <a:moveTo>
                  <a:pt x="0" y="895196"/>
                </a:moveTo>
                <a:cubicBezTo>
                  <a:pt x="26260" y="892241"/>
                  <a:pt x="75005" y="899159"/>
                  <a:pt x="92571" y="895196"/>
                </a:cubicBezTo>
                <a:cubicBezTo>
                  <a:pt x="137203" y="715298"/>
                  <a:pt x="105901" y="169869"/>
                  <a:pt x="92571" y="0"/>
                </a:cubicBezTo>
                <a:cubicBezTo>
                  <a:pt x="184787" y="3895"/>
                  <a:pt x="226641" y="2918"/>
                  <a:pt x="277713" y="0"/>
                </a:cubicBezTo>
                <a:cubicBezTo>
                  <a:pt x="204912" y="259975"/>
                  <a:pt x="326789" y="726299"/>
                  <a:pt x="277713" y="895196"/>
                </a:cubicBezTo>
                <a:cubicBezTo>
                  <a:pt x="319176" y="903471"/>
                  <a:pt x="358475" y="898675"/>
                  <a:pt x="370284" y="895196"/>
                </a:cubicBezTo>
                <a:cubicBezTo>
                  <a:pt x="310354" y="959398"/>
                  <a:pt x="234607" y="1056532"/>
                  <a:pt x="185142" y="1080338"/>
                </a:cubicBezTo>
                <a:cubicBezTo>
                  <a:pt x="131293" y="1010852"/>
                  <a:pt x="24095" y="939677"/>
                  <a:pt x="0" y="895196"/>
                </a:cubicBezTo>
                <a:close/>
              </a:path>
              <a:path w="370284" h="1080338" stroke="0" extrusionOk="0">
                <a:moveTo>
                  <a:pt x="0" y="895196"/>
                </a:moveTo>
                <a:cubicBezTo>
                  <a:pt x="22566" y="900673"/>
                  <a:pt x="51038" y="889672"/>
                  <a:pt x="92571" y="895196"/>
                </a:cubicBezTo>
                <a:cubicBezTo>
                  <a:pt x="26735" y="767569"/>
                  <a:pt x="72771" y="102640"/>
                  <a:pt x="92571" y="0"/>
                </a:cubicBezTo>
                <a:cubicBezTo>
                  <a:pt x="165187" y="6768"/>
                  <a:pt x="233783" y="-2305"/>
                  <a:pt x="277713" y="0"/>
                </a:cubicBezTo>
                <a:cubicBezTo>
                  <a:pt x="342544" y="342753"/>
                  <a:pt x="221723" y="613384"/>
                  <a:pt x="277713" y="895196"/>
                </a:cubicBezTo>
                <a:cubicBezTo>
                  <a:pt x="288174" y="896446"/>
                  <a:pt x="359526" y="902916"/>
                  <a:pt x="370284" y="895196"/>
                </a:cubicBezTo>
                <a:cubicBezTo>
                  <a:pt x="340364" y="905102"/>
                  <a:pt x="241560" y="1024114"/>
                  <a:pt x="185142" y="1080338"/>
                </a:cubicBezTo>
                <a:cubicBezTo>
                  <a:pt x="156848" y="1044455"/>
                  <a:pt x="36549" y="917112"/>
                  <a:pt x="0" y="895196"/>
                </a:cubicBezTo>
                <a:close/>
              </a:path>
            </a:pathLst>
          </a:custGeom>
          <a:solidFill>
            <a:srgbClr val="C00000"/>
          </a:solidFill>
          <a:ln>
            <a:solidFill>
              <a:schemeClr val="tx1"/>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Đà Nẵng - “Thành phố sự kiện” và những khoảng trống về đêm | Tin tức mới  nhất 24h - Đọc Báo Lao Động online - Laodong.vn">
            <a:extLst>
              <a:ext uri="{FF2B5EF4-FFF2-40B4-BE49-F238E27FC236}">
                <a16:creationId xmlns:a16="http://schemas.microsoft.com/office/drawing/2014/main" id="{FD7478F4-1452-40FA-907F-2F3E9E4E5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6211" y="4744548"/>
            <a:ext cx="2955601" cy="1970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4" descr="Cách đi cầu Vàng Đà Nẵng chi tiết A-Z cho người đi lần đầu">
            <a:extLst>
              <a:ext uri="{FF2B5EF4-FFF2-40B4-BE49-F238E27FC236}">
                <a16:creationId xmlns:a16="http://schemas.microsoft.com/office/drawing/2014/main" id="{8108FEBA-9D22-439F-85CF-B9D6FC81809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079"/>
          <a:stretch/>
        </p:blipFill>
        <p:spPr bwMode="auto">
          <a:xfrm>
            <a:off x="209338" y="4654985"/>
            <a:ext cx="4173074" cy="2081372"/>
          </a:xfrm>
          <a:prstGeom prst="snip2DiagRect">
            <a:avLst/>
          </a:prstGeom>
          <a:solidFill>
            <a:srgbClr val="FFFFFF">
              <a:shade val="85000"/>
            </a:srgbClr>
          </a:solidFill>
          <a:ln w="88900" cap="sq">
            <a:solidFill>
              <a:srgbClr val="FFFFFF"/>
            </a:solidFill>
            <a:miter lim="800000"/>
          </a:ln>
          <a:effectLst>
            <a:outerShdw blurRad="50800" dist="38100" dir="16200000"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97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p:val>
                                            <p:fltVal val="0.5"/>
                                          </p:val>
                                        </p:tav>
                                        <p:tav tm="100000">
                                          <p:val>
                                            <p:strVal val="#ppt_x"/>
                                          </p:val>
                                        </p:tav>
                                      </p:tavLst>
                                    </p:anim>
                                    <p:anim calcmode="lin" valueType="num">
                                      <p:cBhvr>
                                        <p:cTn id="34" dur="500" fill="hold"/>
                                        <p:tgtEl>
                                          <p:spTgt spid="21"/>
                                        </p:tgtEl>
                                        <p:attrNameLst>
                                          <p:attrName>ppt_y</p:attrName>
                                        </p:attrNameLst>
                                      </p:cBhvr>
                                      <p:tavLst>
                                        <p:tav tm="0">
                                          <p:val>
                                            <p:fltVal val="0.5"/>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0" presetClass="entr" presetSubtype="0" decel="10000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strVal val="#ppt_w+.3"/>
                                          </p:val>
                                        </p:tav>
                                        <p:tav tm="100000">
                                          <p:val>
                                            <p:strVal val="#ppt_w"/>
                                          </p:val>
                                        </p:tav>
                                      </p:tavLst>
                                    </p:anim>
                                    <p:anim calcmode="lin" valueType="num">
                                      <p:cBhvr>
                                        <p:cTn id="46" dur="1000" fill="hold"/>
                                        <p:tgtEl>
                                          <p:spTgt spid="20"/>
                                        </p:tgtEl>
                                        <p:attrNameLst>
                                          <p:attrName>ppt_h</p:attrName>
                                        </p:attrNameLst>
                                      </p:cBhvr>
                                      <p:tavLst>
                                        <p:tav tm="0">
                                          <p:val>
                                            <p:strVal val="#ppt_h"/>
                                          </p:val>
                                        </p:tav>
                                        <p:tav tm="100000">
                                          <p:val>
                                            <p:strVal val="#ppt_h"/>
                                          </p:val>
                                        </p:tav>
                                      </p:tavLst>
                                    </p:anim>
                                    <p:animEffect transition="in" filter="fade">
                                      <p:cBhvr>
                                        <p:cTn id="47" dur="1000"/>
                                        <p:tgtEl>
                                          <p:spTgt spid="20"/>
                                        </p:tgtEl>
                                      </p:cBhvr>
                                    </p:animEffect>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43" grpId="0"/>
      <p:bldP spid="43" grpId="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 y="6170032"/>
            <a:ext cx="12278215" cy="866585"/>
          </a:xfrm>
          <a:prstGeom prst="rect">
            <a:avLst/>
          </a:prstGeom>
        </p:spPr>
      </p:pic>
      <p:grpSp>
        <p:nvGrpSpPr>
          <p:cNvPr id="2" name="组合 4"/>
          <p:cNvGrpSpPr/>
          <p:nvPr/>
        </p:nvGrpSpPr>
        <p:grpSpPr>
          <a:xfrm>
            <a:off x="-86215" y="-29425"/>
            <a:ext cx="12520930" cy="3295650"/>
            <a:chOff x="-177" y="-11"/>
            <a:chExt cx="19718" cy="5190"/>
          </a:xfrm>
        </p:grpSpPr>
        <p:pic>
          <p:nvPicPr>
            <p:cNvPr id="3" name="图片 1" descr="素材中国 sccnn.com 2"/>
            <p:cNvPicPr>
              <a:picLocks noChangeAspect="1"/>
            </p:cNvPicPr>
            <p:nvPr>
              <p:custDataLst>
                <p:tags r:id="rId1"/>
              </p:custDataLst>
            </p:nvPr>
          </p:nvPicPr>
          <p:blipFill>
            <a:blip r:embed="rId6"/>
            <a:stretch>
              <a:fillRect/>
            </a:stretch>
          </p:blipFill>
          <p:spPr>
            <a:xfrm>
              <a:off x="-177" y="-11"/>
              <a:ext cx="5507" cy="5190"/>
            </a:xfrm>
            <a:prstGeom prst="rect">
              <a:avLst/>
            </a:prstGeom>
          </p:spPr>
        </p:pic>
        <p:pic>
          <p:nvPicPr>
            <p:cNvPr id="4" name="图片 2" descr="素材中国 sccnn.com 2"/>
            <p:cNvPicPr>
              <a:picLocks noChangeAspect="1"/>
            </p:cNvPicPr>
            <p:nvPr>
              <p:custDataLst>
                <p:tags r:id="rId2"/>
              </p:custDataLst>
            </p:nvPr>
          </p:nvPicPr>
          <p:blipFill>
            <a:blip r:embed="rId6"/>
            <a:stretch>
              <a:fillRect/>
            </a:stretch>
          </p:blipFill>
          <p:spPr>
            <a:xfrm flipH="1">
              <a:off x="14035" y="-11"/>
              <a:ext cx="5507" cy="5190"/>
            </a:xfrm>
            <a:prstGeom prst="rect">
              <a:avLst/>
            </a:prstGeom>
          </p:spPr>
        </p:pic>
        <p:pic>
          <p:nvPicPr>
            <p:cNvPr id="5" name="图片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8" name="Group 2">
            <a:extLst>
              <a:ext uri="{FF2B5EF4-FFF2-40B4-BE49-F238E27FC236}">
                <a16:creationId xmlns:a16="http://schemas.microsoft.com/office/drawing/2014/main" id="{3F4A2736-B558-432B-A449-3A8D47C99910}"/>
              </a:ext>
            </a:extLst>
          </p:cNvPr>
          <p:cNvGrpSpPr/>
          <p:nvPr/>
        </p:nvGrpSpPr>
        <p:grpSpPr>
          <a:xfrm>
            <a:off x="990337" y="952501"/>
            <a:ext cx="10468339" cy="4150426"/>
            <a:chOff x="0" y="0"/>
            <a:chExt cx="18216161" cy="9236363"/>
          </a:xfrm>
          <a:solidFill>
            <a:schemeClr val="accent2">
              <a:lumMod val="20000"/>
              <a:lumOff val="80000"/>
            </a:schemeClr>
          </a:solidFill>
        </p:grpSpPr>
        <p:sp>
          <p:nvSpPr>
            <p:cNvPr id="9" name="Freeform 3">
              <a:extLst>
                <a:ext uri="{FF2B5EF4-FFF2-40B4-BE49-F238E27FC236}">
                  <a16:creationId xmlns:a16="http://schemas.microsoft.com/office/drawing/2014/main" id="{D1D087CF-A3F0-4C3C-B121-315B00618F27}"/>
                </a:ext>
              </a:extLst>
            </p:cNvPr>
            <p:cNvSpPr/>
            <p:nvPr/>
          </p:nvSpPr>
          <p:spPr>
            <a:xfrm>
              <a:off x="0" y="0"/>
              <a:ext cx="18216161" cy="9236363"/>
            </a:xfrm>
            <a:prstGeom prst="round2DiagRect">
              <a:avLst>
                <a:gd name="adj1" fmla="val 0"/>
                <a:gd name="adj2" fmla="val 19753"/>
              </a:avLst>
            </a:prstGeom>
            <a:grpFill/>
          </p:spPr>
        </p:sp>
      </p:grpSp>
      <p:grpSp>
        <p:nvGrpSpPr>
          <p:cNvPr id="10" name="Group 4">
            <a:extLst>
              <a:ext uri="{FF2B5EF4-FFF2-40B4-BE49-F238E27FC236}">
                <a16:creationId xmlns:a16="http://schemas.microsoft.com/office/drawing/2014/main" id="{D78CEE0C-8184-4094-B237-C01655EEB7A4}"/>
              </a:ext>
            </a:extLst>
          </p:cNvPr>
          <p:cNvGrpSpPr/>
          <p:nvPr/>
        </p:nvGrpSpPr>
        <p:grpSpPr>
          <a:xfrm>
            <a:off x="766582" y="754999"/>
            <a:ext cx="2288649" cy="1802177"/>
            <a:chOff x="0" y="0"/>
            <a:chExt cx="927100" cy="927100"/>
          </a:xfrm>
          <a:solidFill>
            <a:schemeClr val="accent5"/>
          </a:solidFill>
        </p:grpSpPr>
        <p:sp>
          <p:nvSpPr>
            <p:cNvPr id="11" name="Freeform 5">
              <a:extLst>
                <a:ext uri="{FF2B5EF4-FFF2-40B4-BE49-F238E27FC236}">
                  <a16:creationId xmlns:a16="http://schemas.microsoft.com/office/drawing/2014/main" id="{B3F6B2BD-6218-4970-A199-8ADB0761A4DA}"/>
                </a:ext>
              </a:extLst>
            </p:cNvPr>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grpFill/>
          </p:spPr>
        </p:sp>
      </p:grpSp>
      <p:grpSp>
        <p:nvGrpSpPr>
          <p:cNvPr id="12" name="Group 6">
            <a:extLst>
              <a:ext uri="{FF2B5EF4-FFF2-40B4-BE49-F238E27FC236}">
                <a16:creationId xmlns:a16="http://schemas.microsoft.com/office/drawing/2014/main" id="{98952955-916E-4905-B944-F1716D44F233}"/>
              </a:ext>
            </a:extLst>
          </p:cNvPr>
          <p:cNvGrpSpPr/>
          <p:nvPr/>
        </p:nvGrpSpPr>
        <p:grpSpPr>
          <a:xfrm rot="-10800000">
            <a:off x="9331937" y="3433412"/>
            <a:ext cx="2403901" cy="1892932"/>
            <a:chOff x="0" y="0"/>
            <a:chExt cx="927100" cy="927100"/>
          </a:xfrm>
          <a:solidFill>
            <a:schemeClr val="accent5"/>
          </a:solidFill>
        </p:grpSpPr>
        <p:sp>
          <p:nvSpPr>
            <p:cNvPr id="13" name="Freeform 7">
              <a:extLst>
                <a:ext uri="{FF2B5EF4-FFF2-40B4-BE49-F238E27FC236}">
                  <a16:creationId xmlns:a16="http://schemas.microsoft.com/office/drawing/2014/main" id="{D04C33A0-5137-4D5F-B93A-1E01E0A09C63}"/>
                </a:ext>
              </a:extLst>
            </p:cNvPr>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grpFill/>
          </p:spPr>
        </p:sp>
      </p:grpSp>
      <p:sp>
        <p:nvSpPr>
          <p:cNvPr id="6" name="Text Box 5"/>
          <p:cNvSpPr txBox="1">
            <a:spLocks noChangeArrowheads="1"/>
          </p:cNvSpPr>
          <p:nvPr/>
        </p:nvSpPr>
        <p:spPr bwMode="auto">
          <a:xfrm>
            <a:off x="1657543" y="1037680"/>
            <a:ext cx="95160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err="1">
                <a:solidFill>
                  <a:schemeClr val="accent1">
                    <a:lumMod val="50000"/>
                  </a:schemeClr>
                </a:solidFill>
                <a:cs typeface="Arial" panose="020B0604020202020204" pitchFamily="34" charset="0"/>
              </a:rPr>
              <a:t>Bài</a:t>
            </a:r>
            <a:r>
              <a:rPr lang="en-US" altLang="en-US" sz="4400" b="1" dirty="0">
                <a:solidFill>
                  <a:schemeClr val="accent1">
                    <a:lumMod val="50000"/>
                  </a:schemeClr>
                </a:solidFill>
                <a:cs typeface="Arial" panose="020B0604020202020204" pitchFamily="34" charset="0"/>
              </a:rPr>
              <a:t> 5: Cho </a:t>
            </a:r>
            <a:r>
              <a:rPr lang="en-US" altLang="en-US" sz="4400" b="1" dirty="0" err="1">
                <a:solidFill>
                  <a:schemeClr val="accent1">
                    <a:lumMod val="50000"/>
                  </a:schemeClr>
                </a:solidFill>
                <a:cs typeface="Arial" panose="020B0604020202020204" pitchFamily="34" charset="0"/>
              </a:rPr>
              <a:t>biết</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mật</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độ</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dân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số</a:t>
            </a:r>
            <a:r>
              <a:rPr lang="en-US" altLang="en-US" sz="4400" b="1" dirty="0">
                <a:solidFill>
                  <a:srgbClr val="FF0000"/>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chỉ</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số</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dân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trung</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bình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sinh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sống</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trên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diện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tích</a:t>
            </a:r>
            <a:r>
              <a:rPr lang="en-US" altLang="en-US" sz="4400" b="1" dirty="0">
                <a:solidFill>
                  <a:srgbClr val="FF0000"/>
                </a:solidFill>
                <a:cs typeface="Arial" panose="020B0604020202020204" pitchFamily="34" charset="0"/>
              </a:rPr>
              <a:t> 1 km</a:t>
            </a:r>
            <a:r>
              <a:rPr lang="en-US" altLang="en-US" sz="4400" b="1" baseline="30000" dirty="0">
                <a:solidFill>
                  <a:srgbClr val="FF0000"/>
                </a:solidFill>
                <a:cs typeface="Arial" panose="020B0604020202020204" pitchFamily="34" charset="0"/>
              </a:rPr>
              <a:t>2</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Biểu</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đồ</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dưới</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đây</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nói</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về</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mật</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độ</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dân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của</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ba</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thành</a:t>
            </a:r>
            <a:r>
              <a:rPr lang="en-US" altLang="en-US" sz="4400" b="1" dirty="0">
                <a:solidFill>
                  <a:schemeClr val="accent1">
                    <a:lumMod val="50000"/>
                  </a:schemeClr>
                </a:solidFill>
                <a:cs typeface="Arial" panose="020B0604020202020204" pitchFamily="34" charset="0"/>
              </a:rPr>
              <a:t> </a:t>
            </a:r>
            <a:r>
              <a:rPr lang="en-US" altLang="en-US" sz="4400" b="1" err="1">
                <a:solidFill>
                  <a:schemeClr val="accent1">
                    <a:lumMod val="50000"/>
                  </a:schemeClr>
                </a:solidFill>
                <a:cs typeface="Arial" panose="020B0604020202020204" pitchFamily="34" charset="0"/>
              </a:rPr>
              <a:t>phố</a:t>
            </a:r>
            <a:r>
              <a:rPr lang="en-US" altLang="en-US" sz="4400" b="1">
                <a:solidFill>
                  <a:schemeClr val="accent1">
                    <a:lumMod val="50000"/>
                  </a:schemeClr>
                </a:solidFill>
                <a:cs typeface="Arial" panose="020B0604020202020204" pitchFamily="34" charset="0"/>
              </a:rPr>
              <a:t> lớn (theo </a:t>
            </a:r>
            <a:r>
              <a:rPr lang="en-US" altLang="en-US" sz="4400" b="1" dirty="0" err="1">
                <a:solidFill>
                  <a:schemeClr val="accent1">
                    <a:lumMod val="50000"/>
                  </a:schemeClr>
                </a:solidFill>
                <a:cs typeface="Arial" panose="020B0604020202020204" pitchFamily="34" charset="0"/>
              </a:rPr>
              <a:t>số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liệu</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năm</a:t>
            </a:r>
            <a:r>
              <a:rPr lang="en-US" altLang="en-US" sz="4400" b="1" dirty="0">
                <a:solidFill>
                  <a:srgbClr val="FF0000"/>
                </a:solidFill>
                <a:cs typeface="Arial" panose="020B0604020202020204" pitchFamily="34" charset="0"/>
              </a:rPr>
              <a:t> 1999</a:t>
            </a:r>
            <a:r>
              <a:rPr lang="en-US" altLang="en-US" sz="4400" b="1" dirty="0">
                <a:solidFill>
                  <a:schemeClr val="accent1">
                    <a:lumMod val="50000"/>
                  </a:schemeClr>
                </a:solidFill>
                <a:cs typeface="Arial" panose="020B0604020202020204" pitchFamily="34" charset="0"/>
              </a:rPr>
              <a:t>).</a:t>
            </a:r>
          </a:p>
        </p:txBody>
      </p:sp>
      <p:pic>
        <p:nvPicPr>
          <p:cNvPr id="14" name="Picture 2" descr="Ho chi minh skyline with color buildings, blue sky and reflections. vector illustration. business travel and tourism concept with modern buildings. image for presentation banner placard and web site. Premium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49" b="100000" l="0" r="100000">
                        <a14:backgroundMark x1="8466" y1="14925" x2="25879" y2="10697"/>
                      </a14:backgroundRemoval>
                    </a14:imgEffect>
                  </a14:imgLayer>
                </a14:imgProps>
              </a:ext>
              <a:ext uri="{28A0092B-C50C-407E-A947-70E740481C1C}">
                <a14:useLocalDpi xmlns:a14="http://schemas.microsoft.com/office/drawing/2010/main" val="0"/>
              </a:ext>
            </a:extLst>
          </a:blip>
          <a:srcRect/>
          <a:stretch>
            <a:fillRect/>
          </a:stretch>
        </p:blipFill>
        <p:spPr bwMode="auto">
          <a:xfrm>
            <a:off x="13663" y="4170327"/>
            <a:ext cx="5962650" cy="38290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718319" y="3816665"/>
            <a:ext cx="2496051" cy="2781212"/>
            <a:chOff x="1649665" y="4007558"/>
            <a:chExt cx="2496051" cy="2781212"/>
          </a:xfrm>
        </p:grpSpPr>
        <p:sp>
          <p:nvSpPr>
            <p:cNvPr id="17" name="椭圆 13"/>
            <p:cNvSpPr/>
            <p:nvPr/>
          </p:nvSpPr>
          <p:spPr>
            <a:xfrm rot="7320000">
              <a:off x="1649665" y="4403075"/>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9" name="Picture 4" descr="Tự hào bánh mì Sài Gòn"/>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6959" t="49067" r="31813"/>
            <a:stretch/>
          </p:blipFill>
          <p:spPr bwMode="auto">
            <a:xfrm rot="18138368">
              <a:off x="1884799" y="4443009"/>
              <a:ext cx="2340864" cy="14699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ự hào bánh mì Sài Gòn"/>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6959" t="49067" r="31813"/>
            <a:stretch/>
          </p:blipFill>
          <p:spPr bwMode="auto">
            <a:xfrm rot="19577587">
              <a:off x="1804852" y="5191646"/>
              <a:ext cx="2340864" cy="14699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995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fltVal val="0.5"/>
                                          </p:val>
                                        </p:tav>
                                        <p:tav tm="100000">
                                          <p:val>
                                            <p:strVal val="#ppt_x"/>
                                          </p:val>
                                        </p:tav>
                                      </p:tavLst>
                                    </p:anim>
                                    <p:anim calcmode="lin" valueType="num">
                                      <p:cBhvr>
                                        <p:cTn id="16" dur="1000" fill="hold"/>
                                        <p:tgtEl>
                                          <p:spTgt spid="10"/>
                                        </p:tgtEl>
                                        <p:attrNameLst>
                                          <p:attrName>ppt_y</p:attrName>
                                        </p:attrNameLst>
                                      </p:cBhvr>
                                      <p:tavLst>
                                        <p:tav tm="0">
                                          <p:val>
                                            <p:fltVal val="0.5"/>
                                          </p:val>
                                        </p:tav>
                                        <p:tav tm="100000">
                                          <p:val>
                                            <p:strVal val="#ppt_y"/>
                                          </p:val>
                                        </p:tav>
                                      </p:tavLst>
                                    </p:anim>
                                  </p:childTnLst>
                                </p:cTn>
                              </p:par>
                              <p:par>
                                <p:cTn id="17" presetID="4" presetClass="entr" presetSubtype="3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out)">
                                      <p:cBhvr>
                                        <p:cTn id="19" dur="1500"/>
                                        <p:tgtEl>
                                          <p:spTgt spid="8"/>
                                        </p:tgtEl>
                                      </p:cBhvr>
                                    </p:animEffect>
                                  </p:childTnLst>
                                </p:cTn>
                              </p:par>
                              <p:par>
                                <p:cTn id="20" presetID="53" presetClass="entr" presetSubtype="52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fltVal val="0.5"/>
                                          </p:val>
                                        </p:tav>
                                        <p:tav tm="100000">
                                          <p:val>
                                            <p:strVal val="#ppt_x"/>
                                          </p:val>
                                        </p:tav>
                                      </p:tavLst>
                                    </p:anim>
                                    <p:anim calcmode="lin" valueType="num">
                                      <p:cBhvr>
                                        <p:cTn id="26" dur="1000" fill="hold"/>
                                        <p:tgtEl>
                                          <p:spTgt spid="12"/>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4283" y="-96252"/>
            <a:ext cx="7393003" cy="7214078"/>
            <a:chOff x="735654" y="-228219"/>
            <a:chExt cx="7393003" cy="7214078"/>
          </a:xfrm>
        </p:grpSpPr>
        <p:sp>
          <p:nvSpPr>
            <p:cNvPr id="101" name="Rectangle 100"/>
            <p:cNvSpPr/>
            <p:nvPr/>
          </p:nvSpPr>
          <p:spPr>
            <a:xfrm>
              <a:off x="735654" y="-228219"/>
              <a:ext cx="7069570" cy="7214078"/>
            </a:xfrm>
            <a:prstGeom prst="rect">
              <a:avLst/>
            </a:prstGeom>
            <a:solidFill>
              <a:schemeClr val="bg1">
                <a:alpha val="55000"/>
              </a:schemeClr>
            </a:solidFill>
            <a:ln w="825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2" name="Group 1055"/>
            <p:cNvGraphicFramePr>
              <a:graphicFrameLocks/>
            </p:cNvGraphicFramePr>
            <p:nvPr>
              <p:extLst>
                <p:ext uri="{D42A27DB-BD31-4B8C-83A1-F6EECF244321}">
                  <p14:modId xmlns:p14="http://schemas.microsoft.com/office/powerpoint/2010/main" val="684719150"/>
                </p:ext>
              </p:extLst>
            </p:nvPr>
          </p:nvGraphicFramePr>
          <p:xfrm>
            <a:off x="1942891" y="656808"/>
            <a:ext cx="4803775" cy="5700057"/>
          </p:xfrm>
          <a:graphic>
            <a:graphicData uri="http://schemas.openxmlformats.org/drawingml/2006/table">
              <a:tbl>
                <a:tblPr/>
                <a:tblGrid>
                  <a:gridCol w="368300">
                    <a:extLst>
                      <a:ext uri="{9D8B030D-6E8A-4147-A177-3AD203B41FA5}">
                        <a16:colId xmlns:a16="http://schemas.microsoft.com/office/drawing/2014/main" val="20000"/>
                      </a:ext>
                    </a:extLst>
                  </a:gridCol>
                  <a:gridCol w="369887">
                    <a:extLst>
                      <a:ext uri="{9D8B030D-6E8A-4147-A177-3AD203B41FA5}">
                        <a16:colId xmlns:a16="http://schemas.microsoft.com/office/drawing/2014/main" val="20001"/>
                      </a:ext>
                    </a:extLst>
                  </a:gridCol>
                  <a:gridCol w="369888">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369888">
                    <a:extLst>
                      <a:ext uri="{9D8B030D-6E8A-4147-A177-3AD203B41FA5}">
                        <a16:colId xmlns:a16="http://schemas.microsoft.com/office/drawing/2014/main" val="20005"/>
                      </a:ext>
                    </a:extLst>
                  </a:gridCol>
                  <a:gridCol w="368300">
                    <a:extLst>
                      <a:ext uri="{9D8B030D-6E8A-4147-A177-3AD203B41FA5}">
                        <a16:colId xmlns:a16="http://schemas.microsoft.com/office/drawing/2014/main" val="20006"/>
                      </a:ext>
                    </a:extLst>
                  </a:gridCol>
                  <a:gridCol w="368300">
                    <a:extLst>
                      <a:ext uri="{9D8B030D-6E8A-4147-A177-3AD203B41FA5}">
                        <a16:colId xmlns:a16="http://schemas.microsoft.com/office/drawing/2014/main" val="20007"/>
                      </a:ext>
                    </a:extLst>
                  </a:gridCol>
                  <a:gridCol w="369887">
                    <a:extLst>
                      <a:ext uri="{9D8B030D-6E8A-4147-A177-3AD203B41FA5}">
                        <a16:colId xmlns:a16="http://schemas.microsoft.com/office/drawing/2014/main" val="20008"/>
                      </a:ext>
                    </a:extLst>
                  </a:gridCol>
                  <a:gridCol w="369888">
                    <a:extLst>
                      <a:ext uri="{9D8B030D-6E8A-4147-A177-3AD203B41FA5}">
                        <a16:colId xmlns:a16="http://schemas.microsoft.com/office/drawing/2014/main" val="20009"/>
                      </a:ext>
                    </a:extLst>
                  </a:gridCol>
                  <a:gridCol w="369887">
                    <a:extLst>
                      <a:ext uri="{9D8B030D-6E8A-4147-A177-3AD203B41FA5}">
                        <a16:colId xmlns:a16="http://schemas.microsoft.com/office/drawing/2014/main" val="20010"/>
                      </a:ext>
                    </a:extLst>
                  </a:gridCol>
                  <a:gridCol w="371475">
                    <a:extLst>
                      <a:ext uri="{9D8B030D-6E8A-4147-A177-3AD203B41FA5}">
                        <a16:colId xmlns:a16="http://schemas.microsoft.com/office/drawing/2014/main" val="20011"/>
                      </a:ext>
                    </a:extLst>
                  </a:gridCol>
                  <a:gridCol w="369888">
                    <a:extLst>
                      <a:ext uri="{9D8B030D-6E8A-4147-A177-3AD203B41FA5}">
                        <a16:colId xmlns:a16="http://schemas.microsoft.com/office/drawing/2014/main" val="20012"/>
                      </a:ext>
                    </a:extLst>
                  </a:gridCol>
                </a:tblGrid>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103" name="Text Box 1056"/>
            <p:cNvSpPr txBox="1">
              <a:spLocks noChangeArrowheads="1"/>
            </p:cNvSpPr>
            <p:nvPr/>
          </p:nvSpPr>
          <p:spPr bwMode="auto">
            <a:xfrm>
              <a:off x="6661612" y="5717933"/>
              <a:ext cx="985837" cy="6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8000"/>
                  </a:solidFill>
                </a:rPr>
                <a:t>(</a:t>
              </a:r>
              <a:r>
                <a:rPr lang="en-US" altLang="en-US" b="1" dirty="0" err="1">
                  <a:solidFill>
                    <a:srgbClr val="008000"/>
                  </a:solidFill>
                </a:rPr>
                <a:t>Thành</a:t>
              </a:r>
              <a:r>
                <a:rPr lang="en-US" altLang="en-US" b="1" dirty="0">
                  <a:solidFill>
                    <a:srgbClr val="008000"/>
                  </a:solidFill>
                </a:rPr>
                <a:t> </a:t>
              </a:r>
              <a:r>
                <a:rPr lang="en-US" altLang="en-US" b="1" dirty="0" err="1">
                  <a:solidFill>
                    <a:srgbClr val="008000"/>
                  </a:solidFill>
                </a:rPr>
                <a:t>phố</a:t>
              </a:r>
              <a:r>
                <a:rPr lang="en-US" altLang="en-US" b="1" dirty="0">
                  <a:solidFill>
                    <a:srgbClr val="008000"/>
                  </a:solidFill>
                </a:rPr>
                <a:t>)</a:t>
              </a:r>
            </a:p>
          </p:txBody>
        </p:sp>
        <p:sp>
          <p:nvSpPr>
            <p:cNvPr id="104" name="Text Box 1057"/>
            <p:cNvSpPr txBox="1">
              <a:spLocks noChangeArrowheads="1"/>
            </p:cNvSpPr>
            <p:nvPr/>
          </p:nvSpPr>
          <p:spPr bwMode="auto">
            <a:xfrm>
              <a:off x="863068" y="353452"/>
              <a:ext cx="113308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8000"/>
                  </a:solidFill>
                </a:rPr>
                <a:t>(</a:t>
              </a:r>
              <a:r>
                <a:rPr lang="en-US" altLang="en-US" b="1" dirty="0" err="1">
                  <a:solidFill>
                    <a:srgbClr val="008000"/>
                  </a:solidFill>
                </a:rPr>
                <a:t>Người</a:t>
              </a:r>
              <a:r>
                <a:rPr lang="en-US" altLang="en-US" b="1" dirty="0">
                  <a:solidFill>
                    <a:srgbClr val="008000"/>
                  </a:solidFill>
                </a:rPr>
                <a:t>)</a:t>
              </a:r>
            </a:p>
          </p:txBody>
        </p:sp>
        <p:sp>
          <p:nvSpPr>
            <p:cNvPr id="105" name="Text Box 1058"/>
            <p:cNvSpPr txBox="1">
              <a:spLocks noChangeArrowheads="1"/>
            </p:cNvSpPr>
            <p:nvPr/>
          </p:nvSpPr>
          <p:spPr bwMode="auto">
            <a:xfrm>
              <a:off x="1344133" y="6093615"/>
              <a:ext cx="247650"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0</a:t>
              </a:r>
            </a:p>
          </p:txBody>
        </p:sp>
        <p:sp>
          <p:nvSpPr>
            <p:cNvPr id="106" name="Text Box 1059"/>
            <p:cNvSpPr txBox="1">
              <a:spLocks noChangeArrowheads="1"/>
            </p:cNvSpPr>
            <p:nvPr/>
          </p:nvSpPr>
          <p:spPr bwMode="auto">
            <a:xfrm>
              <a:off x="1137060" y="463601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900</a:t>
              </a:r>
            </a:p>
          </p:txBody>
        </p:sp>
        <p:sp>
          <p:nvSpPr>
            <p:cNvPr id="107" name="Text Box 1060"/>
            <p:cNvSpPr txBox="1">
              <a:spLocks noChangeArrowheads="1"/>
            </p:cNvSpPr>
            <p:nvPr/>
          </p:nvSpPr>
          <p:spPr bwMode="auto">
            <a:xfrm>
              <a:off x="1018759" y="4047497"/>
              <a:ext cx="755650"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1 200</a:t>
              </a:r>
            </a:p>
          </p:txBody>
        </p:sp>
        <p:sp>
          <p:nvSpPr>
            <p:cNvPr id="108" name="Text Box 1061"/>
            <p:cNvSpPr txBox="1">
              <a:spLocks noChangeArrowheads="1"/>
            </p:cNvSpPr>
            <p:nvPr/>
          </p:nvSpPr>
          <p:spPr bwMode="auto">
            <a:xfrm>
              <a:off x="978309" y="1983642"/>
              <a:ext cx="87153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2 400</a:t>
              </a:r>
            </a:p>
          </p:txBody>
        </p:sp>
        <p:sp>
          <p:nvSpPr>
            <p:cNvPr id="109" name="Text Box 1062"/>
            <p:cNvSpPr txBox="1">
              <a:spLocks noChangeArrowheads="1"/>
            </p:cNvSpPr>
            <p:nvPr/>
          </p:nvSpPr>
          <p:spPr bwMode="auto">
            <a:xfrm>
              <a:off x="986247" y="857422"/>
              <a:ext cx="81438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3 000</a:t>
              </a:r>
            </a:p>
          </p:txBody>
        </p:sp>
        <p:sp>
          <p:nvSpPr>
            <p:cNvPr id="110" name="Rectangle 1063"/>
            <p:cNvSpPr>
              <a:spLocks noChangeArrowheads="1"/>
            </p:cNvSpPr>
            <p:nvPr/>
          </p:nvSpPr>
          <p:spPr bwMode="auto">
            <a:xfrm>
              <a:off x="2664489" y="1262906"/>
              <a:ext cx="347663" cy="5070955"/>
            </a:xfrm>
            <a:prstGeom prst="rect">
              <a:avLst/>
            </a:prstGeom>
            <a:solidFill>
              <a:srgbClr val="FFFF00"/>
            </a:solidFill>
            <a:ln w="9525">
              <a:solidFill>
                <a:srgbClr val="99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1" name="Line 1064"/>
            <p:cNvSpPr>
              <a:spLocks noChangeShapeType="1"/>
            </p:cNvSpPr>
            <p:nvPr/>
          </p:nvSpPr>
          <p:spPr bwMode="auto">
            <a:xfrm flipV="1">
              <a:off x="1937414" y="4460267"/>
              <a:ext cx="2206625" cy="0"/>
            </a:xfrm>
            <a:prstGeom prst="line">
              <a:avLst/>
            </a:prstGeom>
            <a:noFill/>
            <a:ln w="349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Text Box 1065"/>
            <p:cNvSpPr txBox="1">
              <a:spLocks noChangeArrowheads="1"/>
            </p:cNvSpPr>
            <p:nvPr/>
          </p:nvSpPr>
          <p:spPr bwMode="auto">
            <a:xfrm>
              <a:off x="1026761" y="4281293"/>
              <a:ext cx="782637"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1 126</a:t>
              </a:r>
            </a:p>
          </p:txBody>
        </p:sp>
        <p:sp>
          <p:nvSpPr>
            <p:cNvPr id="113" name="Rectangle 1066"/>
            <p:cNvSpPr>
              <a:spLocks noChangeArrowheads="1"/>
            </p:cNvSpPr>
            <p:nvPr/>
          </p:nvSpPr>
          <p:spPr bwMode="auto">
            <a:xfrm>
              <a:off x="4136864" y="4442531"/>
              <a:ext cx="333375" cy="1913902"/>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4" name="Line 1067"/>
            <p:cNvSpPr>
              <a:spLocks noChangeShapeType="1"/>
            </p:cNvSpPr>
            <p:nvPr/>
          </p:nvSpPr>
          <p:spPr bwMode="auto">
            <a:xfrm flipV="1">
              <a:off x="1916776" y="1270966"/>
              <a:ext cx="711200" cy="0"/>
            </a:xfrm>
            <a:prstGeom prst="line">
              <a:avLst/>
            </a:prstGeom>
            <a:noFill/>
            <a:ln w="31750">
              <a:solidFill>
                <a:schemeClr val="accent1">
                  <a:lumMod val="60000"/>
                  <a:lumOff val="4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Text Box 1068"/>
            <p:cNvSpPr txBox="1">
              <a:spLocks noChangeArrowheads="1"/>
            </p:cNvSpPr>
            <p:nvPr/>
          </p:nvSpPr>
          <p:spPr bwMode="auto">
            <a:xfrm>
              <a:off x="987834" y="1079093"/>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2 952</a:t>
              </a:r>
            </a:p>
          </p:txBody>
        </p:sp>
        <p:sp>
          <p:nvSpPr>
            <p:cNvPr id="116" name="Text Box 1069"/>
            <p:cNvSpPr txBox="1">
              <a:spLocks noChangeArrowheads="1"/>
            </p:cNvSpPr>
            <p:nvPr/>
          </p:nvSpPr>
          <p:spPr bwMode="auto">
            <a:xfrm>
              <a:off x="979833" y="2243236"/>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2 375</a:t>
              </a:r>
            </a:p>
          </p:txBody>
        </p:sp>
        <p:sp>
          <p:nvSpPr>
            <p:cNvPr id="117" name="Rectangle 1070"/>
            <p:cNvSpPr>
              <a:spLocks noChangeArrowheads="1"/>
            </p:cNvSpPr>
            <p:nvPr/>
          </p:nvSpPr>
          <p:spPr bwMode="auto">
            <a:xfrm>
              <a:off x="5615651" y="2214214"/>
              <a:ext cx="347662" cy="415673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8" name="Line 1071"/>
            <p:cNvSpPr>
              <a:spLocks noChangeShapeType="1"/>
            </p:cNvSpPr>
            <p:nvPr/>
          </p:nvSpPr>
          <p:spPr bwMode="auto">
            <a:xfrm flipV="1">
              <a:off x="1888201" y="2228724"/>
              <a:ext cx="371475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Text Box 1072"/>
            <p:cNvSpPr txBox="1">
              <a:spLocks noChangeArrowheads="1"/>
            </p:cNvSpPr>
            <p:nvPr/>
          </p:nvSpPr>
          <p:spPr bwMode="auto">
            <a:xfrm>
              <a:off x="2283647" y="6381124"/>
              <a:ext cx="1514475" cy="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Hà</a:t>
              </a:r>
              <a:r>
                <a:rPr lang="en-US" altLang="en-US" sz="2000" b="1" dirty="0">
                  <a:solidFill>
                    <a:srgbClr val="FF0000"/>
                  </a:solidFill>
                </a:rPr>
                <a:t> </a:t>
              </a:r>
              <a:r>
                <a:rPr lang="en-US" altLang="en-US" sz="2000" b="1" dirty="0" err="1">
                  <a:solidFill>
                    <a:srgbClr val="FF0000"/>
                  </a:solidFill>
                </a:rPr>
                <a:t>Nội</a:t>
              </a:r>
              <a:endParaRPr lang="en-US" altLang="en-US" sz="2000" b="1" dirty="0">
                <a:solidFill>
                  <a:srgbClr val="FF0000"/>
                </a:solidFill>
              </a:endParaRPr>
            </a:p>
          </p:txBody>
        </p:sp>
        <p:sp>
          <p:nvSpPr>
            <p:cNvPr id="120" name="Text Box 1073"/>
            <p:cNvSpPr txBox="1">
              <a:spLocks noChangeArrowheads="1"/>
            </p:cNvSpPr>
            <p:nvPr/>
          </p:nvSpPr>
          <p:spPr bwMode="auto">
            <a:xfrm>
              <a:off x="3544197" y="6362748"/>
              <a:ext cx="2129956"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Hải</a:t>
              </a:r>
              <a:r>
                <a:rPr lang="en-US" altLang="en-US" sz="2000" b="1" dirty="0">
                  <a:solidFill>
                    <a:srgbClr val="FF0000"/>
                  </a:solidFill>
                </a:rPr>
                <a:t> </a:t>
              </a:r>
              <a:r>
                <a:rPr lang="en-US" altLang="en-US" sz="2000" b="1" dirty="0" err="1">
                  <a:solidFill>
                    <a:srgbClr val="FF0000"/>
                  </a:solidFill>
                </a:rPr>
                <a:t>Phòng</a:t>
              </a:r>
              <a:endParaRPr lang="en-US" altLang="en-US" sz="2000" b="1" dirty="0">
                <a:solidFill>
                  <a:srgbClr val="FF0000"/>
                </a:solidFill>
              </a:endParaRPr>
            </a:p>
          </p:txBody>
        </p:sp>
        <p:sp>
          <p:nvSpPr>
            <p:cNvPr id="121" name="Text Box 1074"/>
            <p:cNvSpPr txBox="1">
              <a:spLocks noChangeArrowheads="1"/>
            </p:cNvSpPr>
            <p:nvPr/>
          </p:nvSpPr>
          <p:spPr bwMode="auto">
            <a:xfrm>
              <a:off x="5007628" y="6375706"/>
              <a:ext cx="3121029"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FF0000"/>
                  </a:solidFill>
                </a:rPr>
                <a:t>TP. </a:t>
              </a: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Chí</a:t>
              </a:r>
              <a:r>
                <a:rPr lang="en-US" altLang="en-US" sz="2000" b="1" dirty="0">
                  <a:solidFill>
                    <a:srgbClr val="FF0000"/>
                  </a:solidFill>
                </a:rPr>
                <a:t> Minh</a:t>
              </a:r>
            </a:p>
          </p:txBody>
        </p:sp>
        <p:sp>
          <p:nvSpPr>
            <p:cNvPr id="122" name="Text Box 1076"/>
            <p:cNvSpPr txBox="1">
              <a:spLocks noChangeArrowheads="1"/>
            </p:cNvSpPr>
            <p:nvPr/>
          </p:nvSpPr>
          <p:spPr bwMode="auto">
            <a:xfrm>
              <a:off x="1386348" y="-20766"/>
              <a:ext cx="5768182"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MẬT ĐỘ DÂN SỐ CỦA BA THÀNH PHỐ LỚN</a:t>
              </a:r>
            </a:p>
          </p:txBody>
        </p:sp>
        <p:sp>
          <p:nvSpPr>
            <p:cNvPr id="123" name="Text Box 1059"/>
            <p:cNvSpPr txBox="1">
              <a:spLocks noChangeArrowheads="1"/>
            </p:cNvSpPr>
            <p:nvPr/>
          </p:nvSpPr>
          <p:spPr bwMode="auto">
            <a:xfrm>
              <a:off x="1104654" y="561460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300</a:t>
              </a:r>
            </a:p>
          </p:txBody>
        </p:sp>
        <p:sp>
          <p:nvSpPr>
            <p:cNvPr id="124" name="Text Box 1059"/>
            <p:cNvSpPr txBox="1">
              <a:spLocks noChangeArrowheads="1"/>
            </p:cNvSpPr>
            <p:nvPr/>
          </p:nvSpPr>
          <p:spPr bwMode="auto">
            <a:xfrm>
              <a:off x="1110750" y="5082707"/>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600</a:t>
              </a:r>
            </a:p>
          </p:txBody>
        </p:sp>
        <p:sp>
          <p:nvSpPr>
            <p:cNvPr id="125" name="Text Box 1059"/>
            <p:cNvSpPr txBox="1">
              <a:spLocks noChangeArrowheads="1"/>
            </p:cNvSpPr>
            <p:nvPr/>
          </p:nvSpPr>
          <p:spPr bwMode="auto">
            <a:xfrm>
              <a:off x="1066236" y="3547914"/>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1500</a:t>
              </a:r>
            </a:p>
          </p:txBody>
        </p:sp>
        <p:sp>
          <p:nvSpPr>
            <p:cNvPr id="126" name="Text Box 1059"/>
            <p:cNvSpPr txBox="1">
              <a:spLocks noChangeArrowheads="1"/>
            </p:cNvSpPr>
            <p:nvPr/>
          </p:nvSpPr>
          <p:spPr bwMode="auto">
            <a:xfrm>
              <a:off x="1073985" y="2994893"/>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1800</a:t>
              </a:r>
            </a:p>
          </p:txBody>
        </p:sp>
        <p:sp>
          <p:nvSpPr>
            <p:cNvPr id="127" name="Text Box 1059"/>
            <p:cNvSpPr txBox="1">
              <a:spLocks noChangeArrowheads="1"/>
            </p:cNvSpPr>
            <p:nvPr/>
          </p:nvSpPr>
          <p:spPr bwMode="auto">
            <a:xfrm>
              <a:off x="1059739" y="1403490"/>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2700</a:t>
              </a:r>
            </a:p>
          </p:txBody>
        </p:sp>
      </p:grpSp>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9673069" y="3551365"/>
            <a:ext cx="2111089" cy="3499766"/>
          </a:xfrm>
          <a:prstGeom prst="rect">
            <a:avLst/>
          </a:prstGeom>
        </p:spPr>
      </p:pic>
      <p:sp>
        <p:nvSpPr>
          <p:cNvPr id="40"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10665" y="588525"/>
            <a:ext cx="5562392" cy="2862322"/>
          </a:xfrm>
          <a:custGeom>
            <a:avLst/>
            <a:gdLst>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392" h="2862322" fill="none" extrusionOk="0">
                <a:moveTo>
                  <a:pt x="0" y="0"/>
                </a:moveTo>
                <a:cubicBezTo>
                  <a:pt x="1246980" y="-509116"/>
                  <a:pt x="4318711" y="305065"/>
                  <a:pt x="5562392" y="0"/>
                </a:cubicBezTo>
                <a:cubicBezTo>
                  <a:pt x="5462812" y="827973"/>
                  <a:pt x="5512891" y="1462614"/>
                  <a:pt x="5562392" y="2862322"/>
                </a:cubicBezTo>
                <a:cubicBezTo>
                  <a:pt x="3382839" y="2669365"/>
                  <a:pt x="2121007" y="3085975"/>
                  <a:pt x="0" y="2862322"/>
                </a:cubicBezTo>
                <a:cubicBezTo>
                  <a:pt x="-39892" y="1806964"/>
                  <a:pt x="-15168" y="1167150"/>
                  <a:pt x="0" y="0"/>
                </a:cubicBezTo>
                <a:close/>
              </a:path>
              <a:path w="5562392" h="2862322" stroke="0" extrusionOk="0">
                <a:moveTo>
                  <a:pt x="0" y="0"/>
                </a:moveTo>
                <a:cubicBezTo>
                  <a:pt x="1658509" y="78017"/>
                  <a:pt x="3247519" y="-359183"/>
                  <a:pt x="5562392" y="0"/>
                </a:cubicBezTo>
                <a:cubicBezTo>
                  <a:pt x="5571897" y="532427"/>
                  <a:pt x="5675548" y="1700888"/>
                  <a:pt x="5562392" y="2862322"/>
                </a:cubicBezTo>
                <a:cubicBezTo>
                  <a:pt x="4520771" y="2308348"/>
                  <a:pt x="890104" y="2623335"/>
                  <a:pt x="0" y="2862322"/>
                </a:cubicBezTo>
                <a:cubicBezTo>
                  <a:pt x="37627" y="2140195"/>
                  <a:pt x="-5304" y="1130001"/>
                  <a:pt x="0" y="0"/>
                </a:cubicBezTo>
                <a:close/>
              </a:path>
              <a:path w="5562392" h="2862322" fill="none" stroke="0" extrusionOk="0">
                <a:moveTo>
                  <a:pt x="0" y="0"/>
                </a:moveTo>
                <a:cubicBezTo>
                  <a:pt x="1074139" y="-412323"/>
                  <a:pt x="4109041" y="-405623"/>
                  <a:pt x="5562392" y="0"/>
                </a:cubicBezTo>
                <a:cubicBezTo>
                  <a:pt x="5489463" y="852448"/>
                  <a:pt x="5504243" y="1499624"/>
                  <a:pt x="5562392" y="2862322"/>
                </a:cubicBezTo>
                <a:cubicBezTo>
                  <a:pt x="3712893" y="2803523"/>
                  <a:pt x="1995042" y="2724340"/>
                  <a:pt x="0" y="2862322"/>
                </a:cubicBezTo>
                <a:cubicBezTo>
                  <a:pt x="51464" y="1879900"/>
                  <a:pt x="16822" y="1262997"/>
                  <a:pt x="0" y="0"/>
                </a:cubicBezTo>
                <a:close/>
              </a:path>
              <a:path w="5562392" h="2862322" fill="none" stroke="0" extrusionOk="0">
                <a:moveTo>
                  <a:pt x="0" y="0"/>
                </a:moveTo>
                <a:cubicBezTo>
                  <a:pt x="1202180" y="-512558"/>
                  <a:pt x="4312802" y="-79014"/>
                  <a:pt x="5562392" y="0"/>
                </a:cubicBezTo>
                <a:cubicBezTo>
                  <a:pt x="5479227" y="844832"/>
                  <a:pt x="5527713" y="1472010"/>
                  <a:pt x="5562392" y="2862322"/>
                </a:cubicBezTo>
                <a:cubicBezTo>
                  <a:pt x="3533443" y="2610294"/>
                  <a:pt x="2016668" y="3110565"/>
                  <a:pt x="0" y="2862322"/>
                </a:cubicBezTo>
                <a:cubicBezTo>
                  <a:pt x="-10335" y="1733920"/>
                  <a:pt x="-11179" y="1127691"/>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6000" b="1" dirty="0" err="1">
                <a:solidFill>
                  <a:srgbClr val="9900CC"/>
                </a:solidFill>
                <a:latin typeface="Times New Roman" panose="02020603050405020304" pitchFamily="18" charset="0"/>
                <a:cs typeface="Times New Roman" panose="02020603050405020304" pitchFamily="18" charset="0"/>
              </a:rPr>
              <a:t>Thành</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phố</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nào</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có</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mật</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độ</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dân</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số</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lớn</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nhất</a:t>
            </a:r>
            <a:r>
              <a:rPr lang="en-US" altLang="en-US" sz="6000" b="1" dirty="0">
                <a:solidFill>
                  <a:srgbClr val="9900CC"/>
                </a:solidFill>
                <a:latin typeface="Times New Roman" panose="02020603050405020304" pitchFamily="18" charset="0"/>
                <a:cs typeface="Times New Roman" panose="02020603050405020304" pitchFamily="18" charset="0"/>
              </a:rPr>
              <a:t>?</a:t>
            </a:r>
          </a:p>
        </p:txBody>
      </p:sp>
      <p:cxnSp>
        <p:nvCxnSpPr>
          <p:cNvPr id="42" name="Straight Arrow Connector 41"/>
          <p:cNvCxnSpPr/>
          <p:nvPr/>
        </p:nvCxnSpPr>
        <p:spPr>
          <a:xfrm flipH="1">
            <a:off x="2255152" y="756680"/>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51224" y="629483"/>
            <a:ext cx="5781335" cy="2862322"/>
          </a:xfrm>
          <a:custGeom>
            <a:avLst/>
            <a:gdLst>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335" h="2862322" fill="none" extrusionOk="0">
                <a:moveTo>
                  <a:pt x="0" y="0"/>
                </a:moveTo>
                <a:cubicBezTo>
                  <a:pt x="1252878" y="-630041"/>
                  <a:pt x="4490176" y="290086"/>
                  <a:pt x="5781335" y="0"/>
                </a:cubicBezTo>
                <a:cubicBezTo>
                  <a:pt x="5707255" y="837845"/>
                  <a:pt x="5732483" y="1469061"/>
                  <a:pt x="5781335" y="2862322"/>
                </a:cubicBezTo>
                <a:cubicBezTo>
                  <a:pt x="3476000" y="2606732"/>
                  <a:pt x="2172463" y="3290868"/>
                  <a:pt x="0" y="2862322"/>
                </a:cubicBezTo>
                <a:cubicBezTo>
                  <a:pt x="-101746" y="1764487"/>
                  <a:pt x="13759" y="1198816"/>
                  <a:pt x="0" y="0"/>
                </a:cubicBezTo>
                <a:close/>
              </a:path>
              <a:path w="5781335" h="2862322" stroke="0" extrusionOk="0">
                <a:moveTo>
                  <a:pt x="0" y="0"/>
                </a:moveTo>
                <a:cubicBezTo>
                  <a:pt x="1724605" y="77756"/>
                  <a:pt x="3324670" y="-417216"/>
                  <a:pt x="5781335" y="0"/>
                </a:cubicBezTo>
                <a:cubicBezTo>
                  <a:pt x="5777486" y="482420"/>
                  <a:pt x="5990197" y="1675967"/>
                  <a:pt x="5781335" y="2862322"/>
                </a:cubicBezTo>
                <a:cubicBezTo>
                  <a:pt x="4707347" y="2292852"/>
                  <a:pt x="847460" y="2573068"/>
                  <a:pt x="0" y="2862322"/>
                </a:cubicBezTo>
                <a:cubicBezTo>
                  <a:pt x="51304" y="2059160"/>
                  <a:pt x="-13313" y="1214791"/>
                  <a:pt x="0" y="0"/>
                </a:cubicBezTo>
                <a:close/>
              </a:path>
              <a:path w="5781335" h="2862322" fill="none" stroke="0" extrusionOk="0">
                <a:moveTo>
                  <a:pt x="0" y="0"/>
                </a:moveTo>
                <a:cubicBezTo>
                  <a:pt x="1212281" y="-345830"/>
                  <a:pt x="4369327" y="-464271"/>
                  <a:pt x="5781335" y="0"/>
                </a:cubicBezTo>
                <a:cubicBezTo>
                  <a:pt x="5731484" y="874317"/>
                  <a:pt x="5684560" y="1471025"/>
                  <a:pt x="5781335" y="2862322"/>
                </a:cubicBezTo>
                <a:cubicBezTo>
                  <a:pt x="3819134" y="2769367"/>
                  <a:pt x="2059796" y="2854042"/>
                  <a:pt x="0" y="2862322"/>
                </a:cubicBezTo>
                <a:cubicBezTo>
                  <a:pt x="56867" y="1886804"/>
                  <a:pt x="22200" y="1264105"/>
                  <a:pt x="0" y="0"/>
                </a:cubicBezTo>
                <a:close/>
              </a:path>
              <a:path w="5781335" h="2862322" fill="none" stroke="0" extrusionOk="0">
                <a:moveTo>
                  <a:pt x="0" y="0"/>
                </a:moveTo>
                <a:cubicBezTo>
                  <a:pt x="1254131" y="-510625"/>
                  <a:pt x="4483641" y="-73251"/>
                  <a:pt x="5781335" y="0"/>
                </a:cubicBezTo>
                <a:cubicBezTo>
                  <a:pt x="5734845" y="850562"/>
                  <a:pt x="5814024" y="1411453"/>
                  <a:pt x="5781335" y="2862322"/>
                </a:cubicBezTo>
                <a:cubicBezTo>
                  <a:pt x="3721491" y="2536699"/>
                  <a:pt x="2169712" y="3080341"/>
                  <a:pt x="0" y="2862322"/>
                </a:cubicBezTo>
                <a:cubicBezTo>
                  <a:pt x="-10675" y="1728653"/>
                  <a:pt x="11418" y="1170666"/>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6000" b="1" dirty="0" err="1">
                <a:solidFill>
                  <a:srgbClr val="FF0000"/>
                </a:solidFill>
                <a:latin typeface="Times New Roman" panose="02020603050405020304" pitchFamily="18" charset="0"/>
                <a:cs typeface="Times New Roman" panose="02020603050405020304" pitchFamily="18" charset="0"/>
              </a:rPr>
              <a:t>Thủ</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đô</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Hà</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Nội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có</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mật</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độ</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dân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số</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lớn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nhất</a:t>
            </a:r>
            <a:r>
              <a:rPr lang="en-US" altLang="en-US"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2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strVal val="#ppt_w+.3"/>
                                          </p:val>
                                        </p:tav>
                                        <p:tav tm="100000">
                                          <p:val>
                                            <p:strVal val="#ppt_w"/>
                                          </p:val>
                                        </p:tav>
                                      </p:tavLst>
                                    </p:anim>
                                    <p:anim calcmode="lin" valueType="num">
                                      <p:cBhvr>
                                        <p:cTn id="15" dur="1000" fill="hold"/>
                                        <p:tgtEl>
                                          <p:spTgt spid="40"/>
                                        </p:tgtEl>
                                        <p:attrNameLst>
                                          <p:attrName>ppt_h</p:attrName>
                                        </p:attrNameLst>
                                      </p:cBhvr>
                                      <p:tavLst>
                                        <p:tav tm="0">
                                          <p:val>
                                            <p:strVal val="#ppt_h"/>
                                          </p:val>
                                        </p:tav>
                                        <p:tav tm="100000">
                                          <p:val>
                                            <p:strVal val="#ppt_h"/>
                                          </p:val>
                                        </p:tav>
                                      </p:tavLst>
                                    </p:anim>
                                    <p:animEffect transition="in" filter="fade">
                                      <p:cBhvr>
                                        <p:cTn id="16" dur="10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1+#ppt_w/2"/>
                                          </p:val>
                                        </p:tav>
                                        <p:tav tm="100000">
                                          <p:val>
                                            <p:strVal val="#ppt_x"/>
                                          </p:val>
                                        </p:tav>
                                      </p:tavLst>
                                    </p:anim>
                                    <p:anim calcmode="lin" valueType="num">
                                      <p:cBhvr additive="base">
                                        <p:cTn id="22" dur="500" fill="hold"/>
                                        <p:tgtEl>
                                          <p:spTgt spid="42"/>
                                        </p:tgtEl>
                                        <p:attrNameLst>
                                          <p:attrName>ppt_y</p:attrName>
                                        </p:attrNameLst>
                                      </p:cBhvr>
                                      <p:tavLst>
                                        <p:tav tm="0">
                                          <p:val>
                                            <p:strVal val="0-#ppt_h/2"/>
                                          </p:val>
                                        </p:tav>
                                        <p:tav tm="100000">
                                          <p:val>
                                            <p:strVal val="#ppt_y"/>
                                          </p:val>
                                        </p:tav>
                                      </p:tavLst>
                                    </p:anim>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42"/>
                                        </p:tgtEl>
                                      </p:cBhvr>
                                    </p:animEffect>
                                    <p:animScale>
                                      <p:cBhvr>
                                        <p:cTn id="25" dur="250" autoRev="1" fill="hold"/>
                                        <p:tgtEl>
                                          <p:spTgt spid="4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1000" fill="hold"/>
                                        <p:tgtEl>
                                          <p:spTgt spid="43"/>
                                        </p:tgtEl>
                                        <p:attrNameLst>
                                          <p:attrName>ppt_w</p:attrName>
                                        </p:attrNameLst>
                                      </p:cBhvr>
                                      <p:tavLst>
                                        <p:tav tm="0">
                                          <p:val>
                                            <p:strVal val="#ppt_w+.3"/>
                                          </p:val>
                                        </p:tav>
                                        <p:tav tm="100000">
                                          <p:val>
                                            <p:strVal val="#ppt_w"/>
                                          </p:val>
                                        </p:tav>
                                      </p:tavLst>
                                    </p:anim>
                                    <p:anim calcmode="lin" valueType="num">
                                      <p:cBhvr>
                                        <p:cTn id="31" dur="1000" fill="hold"/>
                                        <p:tgtEl>
                                          <p:spTgt spid="43"/>
                                        </p:tgtEl>
                                        <p:attrNameLst>
                                          <p:attrName>ppt_h</p:attrName>
                                        </p:attrNameLst>
                                      </p:cBhvr>
                                      <p:tavLst>
                                        <p:tav tm="0">
                                          <p:val>
                                            <p:strVal val="#ppt_h"/>
                                          </p:val>
                                        </p:tav>
                                        <p:tav tm="100000">
                                          <p:val>
                                            <p:strVal val="#ppt_h"/>
                                          </p:val>
                                        </p:tav>
                                      </p:tavLst>
                                    </p:anim>
                                    <p:animEffect transition="in" filter="fade">
                                      <p:cBhvr>
                                        <p:cTn id="32" dur="1000"/>
                                        <p:tgtEl>
                                          <p:spTgt spid="4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4283" y="-128336"/>
            <a:ext cx="7393003" cy="7214078"/>
            <a:chOff x="735654" y="-228219"/>
            <a:chExt cx="7393003" cy="7214078"/>
          </a:xfrm>
        </p:grpSpPr>
        <p:sp>
          <p:nvSpPr>
            <p:cNvPr id="47" name="Rectangle 46"/>
            <p:cNvSpPr/>
            <p:nvPr/>
          </p:nvSpPr>
          <p:spPr>
            <a:xfrm>
              <a:off x="735654" y="-228219"/>
              <a:ext cx="7069570" cy="7214078"/>
            </a:xfrm>
            <a:prstGeom prst="rect">
              <a:avLst/>
            </a:prstGeom>
            <a:solidFill>
              <a:schemeClr val="bg1">
                <a:alpha val="55000"/>
              </a:schemeClr>
            </a:solidFill>
            <a:ln w="825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Group 1055"/>
            <p:cNvGraphicFramePr>
              <a:graphicFrameLocks/>
            </p:cNvGraphicFramePr>
            <p:nvPr>
              <p:extLst>
                <p:ext uri="{D42A27DB-BD31-4B8C-83A1-F6EECF244321}">
                  <p14:modId xmlns:p14="http://schemas.microsoft.com/office/powerpoint/2010/main" val="138402530"/>
                </p:ext>
              </p:extLst>
            </p:nvPr>
          </p:nvGraphicFramePr>
          <p:xfrm>
            <a:off x="1942891" y="656808"/>
            <a:ext cx="4803775" cy="5700057"/>
          </p:xfrm>
          <a:graphic>
            <a:graphicData uri="http://schemas.openxmlformats.org/drawingml/2006/table">
              <a:tbl>
                <a:tblPr/>
                <a:tblGrid>
                  <a:gridCol w="368300">
                    <a:extLst>
                      <a:ext uri="{9D8B030D-6E8A-4147-A177-3AD203B41FA5}">
                        <a16:colId xmlns:a16="http://schemas.microsoft.com/office/drawing/2014/main" val="20000"/>
                      </a:ext>
                    </a:extLst>
                  </a:gridCol>
                  <a:gridCol w="369887">
                    <a:extLst>
                      <a:ext uri="{9D8B030D-6E8A-4147-A177-3AD203B41FA5}">
                        <a16:colId xmlns:a16="http://schemas.microsoft.com/office/drawing/2014/main" val="20001"/>
                      </a:ext>
                    </a:extLst>
                  </a:gridCol>
                  <a:gridCol w="369888">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369888">
                    <a:extLst>
                      <a:ext uri="{9D8B030D-6E8A-4147-A177-3AD203B41FA5}">
                        <a16:colId xmlns:a16="http://schemas.microsoft.com/office/drawing/2014/main" val="20005"/>
                      </a:ext>
                    </a:extLst>
                  </a:gridCol>
                  <a:gridCol w="368300">
                    <a:extLst>
                      <a:ext uri="{9D8B030D-6E8A-4147-A177-3AD203B41FA5}">
                        <a16:colId xmlns:a16="http://schemas.microsoft.com/office/drawing/2014/main" val="20006"/>
                      </a:ext>
                    </a:extLst>
                  </a:gridCol>
                  <a:gridCol w="368300">
                    <a:extLst>
                      <a:ext uri="{9D8B030D-6E8A-4147-A177-3AD203B41FA5}">
                        <a16:colId xmlns:a16="http://schemas.microsoft.com/office/drawing/2014/main" val="20007"/>
                      </a:ext>
                    </a:extLst>
                  </a:gridCol>
                  <a:gridCol w="369887">
                    <a:extLst>
                      <a:ext uri="{9D8B030D-6E8A-4147-A177-3AD203B41FA5}">
                        <a16:colId xmlns:a16="http://schemas.microsoft.com/office/drawing/2014/main" val="20008"/>
                      </a:ext>
                    </a:extLst>
                  </a:gridCol>
                  <a:gridCol w="369888">
                    <a:extLst>
                      <a:ext uri="{9D8B030D-6E8A-4147-A177-3AD203B41FA5}">
                        <a16:colId xmlns:a16="http://schemas.microsoft.com/office/drawing/2014/main" val="20009"/>
                      </a:ext>
                    </a:extLst>
                  </a:gridCol>
                  <a:gridCol w="369887">
                    <a:extLst>
                      <a:ext uri="{9D8B030D-6E8A-4147-A177-3AD203B41FA5}">
                        <a16:colId xmlns:a16="http://schemas.microsoft.com/office/drawing/2014/main" val="20010"/>
                      </a:ext>
                    </a:extLst>
                  </a:gridCol>
                  <a:gridCol w="371475">
                    <a:extLst>
                      <a:ext uri="{9D8B030D-6E8A-4147-A177-3AD203B41FA5}">
                        <a16:colId xmlns:a16="http://schemas.microsoft.com/office/drawing/2014/main" val="20011"/>
                      </a:ext>
                    </a:extLst>
                  </a:gridCol>
                  <a:gridCol w="369888">
                    <a:extLst>
                      <a:ext uri="{9D8B030D-6E8A-4147-A177-3AD203B41FA5}">
                        <a16:colId xmlns:a16="http://schemas.microsoft.com/office/drawing/2014/main" val="20012"/>
                      </a:ext>
                    </a:extLst>
                  </a:gridCol>
                </a:tblGrid>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9" name="Text Box 1056"/>
            <p:cNvSpPr txBox="1">
              <a:spLocks noChangeArrowheads="1"/>
            </p:cNvSpPr>
            <p:nvPr/>
          </p:nvSpPr>
          <p:spPr bwMode="auto">
            <a:xfrm>
              <a:off x="6661612" y="5717933"/>
              <a:ext cx="985837" cy="6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8000"/>
                  </a:solidFill>
                </a:rPr>
                <a:t>(</a:t>
              </a:r>
              <a:r>
                <a:rPr lang="en-US" altLang="en-US" b="1" dirty="0" err="1">
                  <a:solidFill>
                    <a:srgbClr val="008000"/>
                  </a:solidFill>
                </a:rPr>
                <a:t>Thành</a:t>
              </a:r>
              <a:r>
                <a:rPr lang="en-US" altLang="en-US" b="1" dirty="0">
                  <a:solidFill>
                    <a:srgbClr val="008000"/>
                  </a:solidFill>
                </a:rPr>
                <a:t> </a:t>
              </a:r>
              <a:r>
                <a:rPr lang="en-US" altLang="en-US" b="1" dirty="0" err="1">
                  <a:solidFill>
                    <a:srgbClr val="008000"/>
                  </a:solidFill>
                </a:rPr>
                <a:t>phố</a:t>
              </a:r>
              <a:r>
                <a:rPr lang="en-US" altLang="en-US" b="1" dirty="0">
                  <a:solidFill>
                    <a:srgbClr val="008000"/>
                  </a:solidFill>
                </a:rPr>
                <a:t>)</a:t>
              </a:r>
            </a:p>
          </p:txBody>
        </p:sp>
        <p:sp>
          <p:nvSpPr>
            <p:cNvPr id="50" name="Text Box 1057"/>
            <p:cNvSpPr txBox="1">
              <a:spLocks noChangeArrowheads="1"/>
            </p:cNvSpPr>
            <p:nvPr/>
          </p:nvSpPr>
          <p:spPr bwMode="auto">
            <a:xfrm>
              <a:off x="863068" y="353452"/>
              <a:ext cx="113308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8000"/>
                  </a:solidFill>
                </a:rPr>
                <a:t>(</a:t>
              </a:r>
              <a:r>
                <a:rPr lang="en-US" altLang="en-US" b="1" dirty="0" err="1">
                  <a:solidFill>
                    <a:srgbClr val="008000"/>
                  </a:solidFill>
                </a:rPr>
                <a:t>Người</a:t>
              </a:r>
              <a:r>
                <a:rPr lang="en-US" altLang="en-US" b="1" dirty="0">
                  <a:solidFill>
                    <a:srgbClr val="008000"/>
                  </a:solidFill>
                </a:rPr>
                <a:t>)</a:t>
              </a:r>
            </a:p>
          </p:txBody>
        </p:sp>
        <p:sp>
          <p:nvSpPr>
            <p:cNvPr id="51" name="Text Box 1058"/>
            <p:cNvSpPr txBox="1">
              <a:spLocks noChangeArrowheads="1"/>
            </p:cNvSpPr>
            <p:nvPr/>
          </p:nvSpPr>
          <p:spPr bwMode="auto">
            <a:xfrm>
              <a:off x="1344133" y="6093615"/>
              <a:ext cx="247650"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0</a:t>
              </a:r>
            </a:p>
          </p:txBody>
        </p:sp>
        <p:sp>
          <p:nvSpPr>
            <p:cNvPr id="52" name="Text Box 1059"/>
            <p:cNvSpPr txBox="1">
              <a:spLocks noChangeArrowheads="1"/>
            </p:cNvSpPr>
            <p:nvPr/>
          </p:nvSpPr>
          <p:spPr bwMode="auto">
            <a:xfrm>
              <a:off x="1137060" y="463601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900</a:t>
              </a:r>
            </a:p>
          </p:txBody>
        </p:sp>
        <p:sp>
          <p:nvSpPr>
            <p:cNvPr id="53" name="Text Box 1060"/>
            <p:cNvSpPr txBox="1">
              <a:spLocks noChangeArrowheads="1"/>
            </p:cNvSpPr>
            <p:nvPr/>
          </p:nvSpPr>
          <p:spPr bwMode="auto">
            <a:xfrm>
              <a:off x="1018759" y="4047497"/>
              <a:ext cx="755650"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1 200</a:t>
              </a:r>
            </a:p>
          </p:txBody>
        </p:sp>
        <p:sp>
          <p:nvSpPr>
            <p:cNvPr id="54" name="Text Box 1061"/>
            <p:cNvSpPr txBox="1">
              <a:spLocks noChangeArrowheads="1"/>
            </p:cNvSpPr>
            <p:nvPr/>
          </p:nvSpPr>
          <p:spPr bwMode="auto">
            <a:xfrm>
              <a:off x="978309" y="1983642"/>
              <a:ext cx="87153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2 400</a:t>
              </a:r>
            </a:p>
          </p:txBody>
        </p:sp>
        <p:sp>
          <p:nvSpPr>
            <p:cNvPr id="55" name="Text Box 1062"/>
            <p:cNvSpPr txBox="1">
              <a:spLocks noChangeArrowheads="1"/>
            </p:cNvSpPr>
            <p:nvPr/>
          </p:nvSpPr>
          <p:spPr bwMode="auto">
            <a:xfrm>
              <a:off x="986247" y="857422"/>
              <a:ext cx="81438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3 000</a:t>
              </a:r>
            </a:p>
          </p:txBody>
        </p:sp>
        <p:sp>
          <p:nvSpPr>
            <p:cNvPr id="56" name="Rectangle 1063"/>
            <p:cNvSpPr>
              <a:spLocks noChangeArrowheads="1"/>
            </p:cNvSpPr>
            <p:nvPr/>
          </p:nvSpPr>
          <p:spPr bwMode="auto">
            <a:xfrm>
              <a:off x="2664489" y="1262906"/>
              <a:ext cx="347663" cy="5070955"/>
            </a:xfrm>
            <a:prstGeom prst="rect">
              <a:avLst/>
            </a:prstGeom>
            <a:solidFill>
              <a:srgbClr val="FFFF00"/>
            </a:solidFill>
            <a:ln w="9525">
              <a:solidFill>
                <a:srgbClr val="99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 name="Line 1064"/>
            <p:cNvSpPr>
              <a:spLocks noChangeShapeType="1"/>
            </p:cNvSpPr>
            <p:nvPr/>
          </p:nvSpPr>
          <p:spPr bwMode="auto">
            <a:xfrm flipV="1">
              <a:off x="1937414" y="4460267"/>
              <a:ext cx="2206625" cy="0"/>
            </a:xfrm>
            <a:prstGeom prst="line">
              <a:avLst/>
            </a:prstGeom>
            <a:noFill/>
            <a:ln w="349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Text Box 1065"/>
            <p:cNvSpPr txBox="1">
              <a:spLocks noChangeArrowheads="1"/>
            </p:cNvSpPr>
            <p:nvPr/>
          </p:nvSpPr>
          <p:spPr bwMode="auto">
            <a:xfrm>
              <a:off x="1026761" y="4281293"/>
              <a:ext cx="782637"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1 126</a:t>
              </a:r>
            </a:p>
          </p:txBody>
        </p:sp>
        <p:sp>
          <p:nvSpPr>
            <p:cNvPr id="59" name="Rectangle 1066"/>
            <p:cNvSpPr>
              <a:spLocks noChangeArrowheads="1"/>
            </p:cNvSpPr>
            <p:nvPr/>
          </p:nvSpPr>
          <p:spPr bwMode="auto">
            <a:xfrm>
              <a:off x="4136864" y="4442531"/>
              <a:ext cx="333375" cy="1913902"/>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Line 1067"/>
            <p:cNvSpPr>
              <a:spLocks noChangeShapeType="1"/>
            </p:cNvSpPr>
            <p:nvPr/>
          </p:nvSpPr>
          <p:spPr bwMode="auto">
            <a:xfrm flipV="1">
              <a:off x="1916776" y="1270966"/>
              <a:ext cx="711200" cy="0"/>
            </a:xfrm>
            <a:prstGeom prst="line">
              <a:avLst/>
            </a:prstGeom>
            <a:noFill/>
            <a:ln w="31750">
              <a:solidFill>
                <a:schemeClr val="accent1">
                  <a:lumMod val="60000"/>
                  <a:lumOff val="4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Text Box 1068"/>
            <p:cNvSpPr txBox="1">
              <a:spLocks noChangeArrowheads="1"/>
            </p:cNvSpPr>
            <p:nvPr/>
          </p:nvSpPr>
          <p:spPr bwMode="auto">
            <a:xfrm>
              <a:off x="987834" y="1079093"/>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2 952</a:t>
              </a:r>
            </a:p>
          </p:txBody>
        </p:sp>
        <p:sp>
          <p:nvSpPr>
            <p:cNvPr id="62" name="Text Box 1069"/>
            <p:cNvSpPr txBox="1">
              <a:spLocks noChangeArrowheads="1"/>
            </p:cNvSpPr>
            <p:nvPr/>
          </p:nvSpPr>
          <p:spPr bwMode="auto">
            <a:xfrm>
              <a:off x="979833" y="2243236"/>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2 375</a:t>
              </a:r>
            </a:p>
          </p:txBody>
        </p:sp>
        <p:sp>
          <p:nvSpPr>
            <p:cNvPr id="63" name="Rectangle 1070"/>
            <p:cNvSpPr>
              <a:spLocks noChangeArrowheads="1"/>
            </p:cNvSpPr>
            <p:nvPr/>
          </p:nvSpPr>
          <p:spPr bwMode="auto">
            <a:xfrm>
              <a:off x="5615651" y="2214214"/>
              <a:ext cx="347662" cy="415673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4" name="Line 1071"/>
            <p:cNvSpPr>
              <a:spLocks noChangeShapeType="1"/>
            </p:cNvSpPr>
            <p:nvPr/>
          </p:nvSpPr>
          <p:spPr bwMode="auto">
            <a:xfrm flipV="1">
              <a:off x="1888201" y="2228724"/>
              <a:ext cx="371475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1072"/>
            <p:cNvSpPr txBox="1">
              <a:spLocks noChangeArrowheads="1"/>
            </p:cNvSpPr>
            <p:nvPr/>
          </p:nvSpPr>
          <p:spPr bwMode="auto">
            <a:xfrm>
              <a:off x="2283647" y="6381124"/>
              <a:ext cx="1514475" cy="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Hà</a:t>
              </a:r>
              <a:r>
                <a:rPr lang="en-US" altLang="en-US" sz="2000" b="1" dirty="0">
                  <a:solidFill>
                    <a:srgbClr val="FF0000"/>
                  </a:solidFill>
                </a:rPr>
                <a:t> </a:t>
              </a:r>
              <a:r>
                <a:rPr lang="en-US" altLang="en-US" sz="2000" b="1" dirty="0" err="1">
                  <a:solidFill>
                    <a:srgbClr val="FF0000"/>
                  </a:solidFill>
                </a:rPr>
                <a:t>Nội</a:t>
              </a:r>
              <a:endParaRPr lang="en-US" altLang="en-US" sz="2000" b="1" dirty="0">
                <a:solidFill>
                  <a:srgbClr val="FF0000"/>
                </a:solidFill>
              </a:endParaRPr>
            </a:p>
          </p:txBody>
        </p:sp>
        <p:sp>
          <p:nvSpPr>
            <p:cNvPr id="66" name="Text Box 1073"/>
            <p:cNvSpPr txBox="1">
              <a:spLocks noChangeArrowheads="1"/>
            </p:cNvSpPr>
            <p:nvPr/>
          </p:nvSpPr>
          <p:spPr bwMode="auto">
            <a:xfrm>
              <a:off x="3544197" y="6362748"/>
              <a:ext cx="2129956"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Hải</a:t>
              </a:r>
              <a:r>
                <a:rPr lang="en-US" altLang="en-US" sz="2000" b="1" dirty="0">
                  <a:solidFill>
                    <a:srgbClr val="FF0000"/>
                  </a:solidFill>
                </a:rPr>
                <a:t> </a:t>
              </a:r>
              <a:r>
                <a:rPr lang="en-US" altLang="en-US" sz="2000" b="1" dirty="0" err="1">
                  <a:solidFill>
                    <a:srgbClr val="FF0000"/>
                  </a:solidFill>
                </a:rPr>
                <a:t>Phòng</a:t>
              </a:r>
              <a:endParaRPr lang="en-US" altLang="en-US" sz="2000" b="1" dirty="0">
                <a:solidFill>
                  <a:srgbClr val="FF0000"/>
                </a:solidFill>
              </a:endParaRPr>
            </a:p>
          </p:txBody>
        </p:sp>
        <p:sp>
          <p:nvSpPr>
            <p:cNvPr id="67" name="Text Box 1074"/>
            <p:cNvSpPr txBox="1">
              <a:spLocks noChangeArrowheads="1"/>
            </p:cNvSpPr>
            <p:nvPr/>
          </p:nvSpPr>
          <p:spPr bwMode="auto">
            <a:xfrm>
              <a:off x="5007628" y="6375706"/>
              <a:ext cx="3121029"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FF0000"/>
                  </a:solidFill>
                </a:rPr>
                <a:t>TP. </a:t>
              </a: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Chí</a:t>
              </a:r>
              <a:r>
                <a:rPr lang="en-US" altLang="en-US" sz="2000" b="1" dirty="0">
                  <a:solidFill>
                    <a:srgbClr val="FF0000"/>
                  </a:solidFill>
                </a:rPr>
                <a:t> Minh</a:t>
              </a:r>
            </a:p>
          </p:txBody>
        </p:sp>
        <p:sp>
          <p:nvSpPr>
            <p:cNvPr id="68" name="Text Box 1076"/>
            <p:cNvSpPr txBox="1">
              <a:spLocks noChangeArrowheads="1"/>
            </p:cNvSpPr>
            <p:nvPr/>
          </p:nvSpPr>
          <p:spPr bwMode="auto">
            <a:xfrm>
              <a:off x="1386348" y="-20766"/>
              <a:ext cx="5768182"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MẬT ĐỘ DÂN SỐ CỦA BA THÀNH PHỐ LỚN</a:t>
              </a:r>
            </a:p>
          </p:txBody>
        </p:sp>
        <p:sp>
          <p:nvSpPr>
            <p:cNvPr id="69" name="Text Box 1059"/>
            <p:cNvSpPr txBox="1">
              <a:spLocks noChangeArrowheads="1"/>
            </p:cNvSpPr>
            <p:nvPr/>
          </p:nvSpPr>
          <p:spPr bwMode="auto">
            <a:xfrm>
              <a:off x="1104654" y="561460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300</a:t>
              </a:r>
            </a:p>
          </p:txBody>
        </p:sp>
        <p:sp>
          <p:nvSpPr>
            <p:cNvPr id="70" name="Text Box 1059"/>
            <p:cNvSpPr txBox="1">
              <a:spLocks noChangeArrowheads="1"/>
            </p:cNvSpPr>
            <p:nvPr/>
          </p:nvSpPr>
          <p:spPr bwMode="auto">
            <a:xfrm>
              <a:off x="1110750" y="5082707"/>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600</a:t>
              </a:r>
            </a:p>
          </p:txBody>
        </p:sp>
        <p:sp>
          <p:nvSpPr>
            <p:cNvPr id="71" name="Text Box 1059"/>
            <p:cNvSpPr txBox="1">
              <a:spLocks noChangeArrowheads="1"/>
            </p:cNvSpPr>
            <p:nvPr/>
          </p:nvSpPr>
          <p:spPr bwMode="auto">
            <a:xfrm>
              <a:off x="1066236" y="3547914"/>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1500</a:t>
              </a:r>
            </a:p>
          </p:txBody>
        </p:sp>
        <p:sp>
          <p:nvSpPr>
            <p:cNvPr id="72" name="Text Box 1059"/>
            <p:cNvSpPr txBox="1">
              <a:spLocks noChangeArrowheads="1"/>
            </p:cNvSpPr>
            <p:nvPr/>
          </p:nvSpPr>
          <p:spPr bwMode="auto">
            <a:xfrm>
              <a:off x="1073985" y="2994893"/>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1800</a:t>
              </a:r>
            </a:p>
          </p:txBody>
        </p:sp>
        <p:sp>
          <p:nvSpPr>
            <p:cNvPr id="73" name="Text Box 1059"/>
            <p:cNvSpPr txBox="1">
              <a:spLocks noChangeArrowheads="1"/>
            </p:cNvSpPr>
            <p:nvPr/>
          </p:nvSpPr>
          <p:spPr bwMode="auto">
            <a:xfrm>
              <a:off x="1059739" y="1403490"/>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2700</a:t>
              </a:r>
            </a:p>
          </p:txBody>
        </p:sp>
      </p:grpSp>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9673069" y="3551365"/>
            <a:ext cx="2111089" cy="3499766"/>
          </a:xfrm>
          <a:prstGeom prst="rect">
            <a:avLst/>
          </a:prstGeom>
        </p:spPr>
      </p:pic>
      <p:sp>
        <p:nvSpPr>
          <p:cNvPr id="40"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10665" y="588525"/>
            <a:ext cx="5562392" cy="2554545"/>
          </a:xfrm>
          <a:custGeom>
            <a:avLst/>
            <a:gdLst>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392" h="2554545" fill="none" extrusionOk="0">
                <a:moveTo>
                  <a:pt x="0" y="0"/>
                </a:moveTo>
                <a:cubicBezTo>
                  <a:pt x="1237817" y="-487810"/>
                  <a:pt x="4323513" y="220314"/>
                  <a:pt x="5562392" y="0"/>
                </a:cubicBezTo>
                <a:cubicBezTo>
                  <a:pt x="5424658" y="722277"/>
                  <a:pt x="5487444" y="1233811"/>
                  <a:pt x="5562392" y="2554545"/>
                </a:cubicBezTo>
                <a:cubicBezTo>
                  <a:pt x="3407482" y="2410669"/>
                  <a:pt x="2109734" y="2828361"/>
                  <a:pt x="0" y="2554545"/>
                </a:cubicBezTo>
                <a:cubicBezTo>
                  <a:pt x="-20869" y="1623918"/>
                  <a:pt x="5774" y="1059156"/>
                  <a:pt x="0" y="0"/>
                </a:cubicBezTo>
                <a:close/>
              </a:path>
              <a:path w="5562392" h="2554545" stroke="0" extrusionOk="0">
                <a:moveTo>
                  <a:pt x="0" y="0"/>
                </a:moveTo>
                <a:cubicBezTo>
                  <a:pt x="1778647" y="65624"/>
                  <a:pt x="3252103" y="-321874"/>
                  <a:pt x="5562392" y="0"/>
                </a:cubicBezTo>
                <a:cubicBezTo>
                  <a:pt x="5586750" y="516392"/>
                  <a:pt x="5746046" y="1496414"/>
                  <a:pt x="5562392" y="2554545"/>
                </a:cubicBezTo>
                <a:cubicBezTo>
                  <a:pt x="4476361" y="2102348"/>
                  <a:pt x="814932" y="2288974"/>
                  <a:pt x="0" y="2554545"/>
                </a:cubicBezTo>
                <a:cubicBezTo>
                  <a:pt x="58090" y="1773091"/>
                  <a:pt x="-6782" y="1013997"/>
                  <a:pt x="0" y="0"/>
                </a:cubicBezTo>
                <a:close/>
              </a:path>
              <a:path w="5562392" h="2554545" fill="none" stroke="0" extrusionOk="0">
                <a:moveTo>
                  <a:pt x="0" y="0"/>
                </a:moveTo>
                <a:cubicBezTo>
                  <a:pt x="1082702" y="-372131"/>
                  <a:pt x="4195054" y="-402955"/>
                  <a:pt x="5562392" y="0"/>
                </a:cubicBezTo>
                <a:cubicBezTo>
                  <a:pt x="5507804" y="776756"/>
                  <a:pt x="5514515" y="1341546"/>
                  <a:pt x="5562392" y="2554545"/>
                </a:cubicBezTo>
                <a:cubicBezTo>
                  <a:pt x="3540585" y="2341865"/>
                  <a:pt x="1992272" y="2437720"/>
                  <a:pt x="0" y="2554545"/>
                </a:cubicBezTo>
                <a:cubicBezTo>
                  <a:pt x="37711" y="1668954"/>
                  <a:pt x="26628" y="1129011"/>
                  <a:pt x="0" y="0"/>
                </a:cubicBezTo>
                <a:close/>
              </a:path>
              <a:path w="5562392" h="2554545" fill="none" stroke="0" extrusionOk="0">
                <a:moveTo>
                  <a:pt x="0" y="0"/>
                </a:moveTo>
                <a:cubicBezTo>
                  <a:pt x="1259273" y="-402684"/>
                  <a:pt x="4313715" y="-82667"/>
                  <a:pt x="5562392" y="0"/>
                </a:cubicBezTo>
                <a:cubicBezTo>
                  <a:pt x="5484921" y="754040"/>
                  <a:pt x="5550168" y="1293228"/>
                  <a:pt x="5562392" y="2554545"/>
                </a:cubicBezTo>
                <a:cubicBezTo>
                  <a:pt x="3473614" y="2398222"/>
                  <a:pt x="1910855" y="2827213"/>
                  <a:pt x="0" y="2554545"/>
                </a:cubicBezTo>
                <a:cubicBezTo>
                  <a:pt x="-12855" y="1600434"/>
                  <a:pt x="20744" y="1060600"/>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4000" b="1" dirty="0" err="1">
                <a:solidFill>
                  <a:srgbClr val="9900CC"/>
                </a:solidFill>
                <a:latin typeface="Times New Roman" panose="02020603050405020304" pitchFamily="18" charset="0"/>
                <a:cs typeface="Times New Roman" panose="02020603050405020304" pitchFamily="18" charset="0"/>
              </a:rPr>
              <a:t>Mật</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độ</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dân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số</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thành</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phố</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Hồ</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Chí</a:t>
            </a:r>
            <a:r>
              <a:rPr lang="en-US" altLang="en-US" sz="4000" b="1" dirty="0">
                <a:solidFill>
                  <a:srgbClr val="9900CC"/>
                </a:solidFill>
                <a:latin typeface="Times New Roman" panose="02020603050405020304" pitchFamily="18" charset="0"/>
                <a:cs typeface="Times New Roman" panose="02020603050405020304" pitchFamily="18" charset="0"/>
              </a:rPr>
              <a:t> Minh </a:t>
            </a:r>
            <a:r>
              <a:rPr lang="en-US" altLang="en-US" sz="4000" b="1" dirty="0" err="1">
                <a:solidFill>
                  <a:srgbClr val="9900CC"/>
                </a:solidFill>
                <a:latin typeface="Times New Roman" panose="02020603050405020304" pitchFamily="18" charset="0"/>
                <a:cs typeface="Times New Roman" panose="02020603050405020304" pitchFamily="18" charset="0"/>
              </a:rPr>
              <a:t>gấp</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khoảng</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mấy</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lần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mật</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độ</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dân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số</a:t>
            </a:r>
            <a:r>
              <a:rPr lang="en-US" altLang="en-US" sz="4000" b="1" dirty="0">
                <a:solidFill>
                  <a:srgbClr val="9900CC"/>
                </a:solidFill>
                <a:latin typeface="Times New Roman" panose="02020603050405020304" pitchFamily="18" charset="0"/>
                <a:cs typeface="Times New Roman" panose="02020603050405020304" pitchFamily="18" charset="0"/>
              </a:rPr>
              <a:t> ở </a:t>
            </a:r>
            <a:r>
              <a:rPr lang="en-US" altLang="en-US" sz="4000" b="1" dirty="0" err="1">
                <a:solidFill>
                  <a:srgbClr val="9900CC"/>
                </a:solidFill>
                <a:latin typeface="Times New Roman" panose="02020603050405020304" pitchFamily="18" charset="0"/>
                <a:cs typeface="Times New Roman" panose="02020603050405020304" pitchFamily="18" charset="0"/>
              </a:rPr>
              <a:t>Hải</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Phòng</a:t>
            </a:r>
            <a:r>
              <a:rPr lang="en-US" altLang="en-US" sz="4000" b="1" dirty="0">
                <a:solidFill>
                  <a:srgbClr val="9900CC"/>
                </a:solidFill>
                <a:latin typeface="Times New Roman" panose="02020603050405020304" pitchFamily="18" charset="0"/>
                <a:cs typeface="Times New Roman" panose="02020603050405020304" pitchFamily="18" charset="0"/>
              </a:rPr>
              <a:t>?</a:t>
            </a:r>
          </a:p>
        </p:txBody>
      </p:sp>
      <p:cxnSp>
        <p:nvCxnSpPr>
          <p:cNvPr id="42" name="Straight Arrow Connector 41"/>
          <p:cNvCxnSpPr/>
          <p:nvPr/>
        </p:nvCxnSpPr>
        <p:spPr>
          <a:xfrm flipH="1">
            <a:off x="5258674" y="1865797"/>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31498" y="732089"/>
            <a:ext cx="5541559" cy="2554545"/>
          </a:xfrm>
          <a:custGeom>
            <a:avLst/>
            <a:gdLst>
              <a:gd name="connsiteX0" fmla="*/ 0 w 5781335"/>
              <a:gd name="connsiteY0" fmla="*/ 0 h 2554545"/>
              <a:gd name="connsiteX1" fmla="*/ 5781335 w 5781335"/>
              <a:gd name="connsiteY1" fmla="*/ 0 h 2554545"/>
              <a:gd name="connsiteX2" fmla="*/ 5781335 w 5781335"/>
              <a:gd name="connsiteY2" fmla="*/ 2554545 h 2554545"/>
              <a:gd name="connsiteX3" fmla="*/ 0 w 5781335"/>
              <a:gd name="connsiteY3" fmla="*/ 2554545 h 2554545"/>
              <a:gd name="connsiteX4" fmla="*/ 0 w 5781335"/>
              <a:gd name="connsiteY4" fmla="*/ 0 h 2554545"/>
              <a:gd name="connsiteX0" fmla="*/ 0 w 5781335"/>
              <a:gd name="connsiteY0" fmla="*/ 0 h 2554545"/>
              <a:gd name="connsiteX1" fmla="*/ 5781335 w 5781335"/>
              <a:gd name="connsiteY1" fmla="*/ 0 h 2554545"/>
              <a:gd name="connsiteX2" fmla="*/ 5781335 w 5781335"/>
              <a:gd name="connsiteY2" fmla="*/ 2554545 h 2554545"/>
              <a:gd name="connsiteX3" fmla="*/ 0 w 5781335"/>
              <a:gd name="connsiteY3" fmla="*/ 2554545 h 2554545"/>
              <a:gd name="connsiteX4" fmla="*/ 0 w 5781335"/>
              <a:gd name="connsiteY4" fmla="*/ 0 h 2554545"/>
              <a:gd name="connsiteX0" fmla="*/ 0 w 5781335"/>
              <a:gd name="connsiteY0" fmla="*/ 0 h 2554545"/>
              <a:gd name="connsiteX1" fmla="*/ 5781335 w 5781335"/>
              <a:gd name="connsiteY1" fmla="*/ 0 h 2554545"/>
              <a:gd name="connsiteX2" fmla="*/ 5781335 w 5781335"/>
              <a:gd name="connsiteY2" fmla="*/ 2554545 h 2554545"/>
              <a:gd name="connsiteX3" fmla="*/ 0 w 5781335"/>
              <a:gd name="connsiteY3" fmla="*/ 2554545 h 2554545"/>
              <a:gd name="connsiteX4" fmla="*/ 0 w 578133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335" h="2554545" fill="none" extrusionOk="0">
                <a:moveTo>
                  <a:pt x="0" y="0"/>
                </a:moveTo>
                <a:cubicBezTo>
                  <a:pt x="1266891" y="-545496"/>
                  <a:pt x="4497351" y="171437"/>
                  <a:pt x="5781335" y="0"/>
                </a:cubicBezTo>
                <a:cubicBezTo>
                  <a:pt x="5675949" y="734670"/>
                  <a:pt x="5707638" y="1241904"/>
                  <a:pt x="5781335" y="2554545"/>
                </a:cubicBezTo>
                <a:cubicBezTo>
                  <a:pt x="3475100" y="2309990"/>
                  <a:pt x="2179556" y="2916270"/>
                  <a:pt x="0" y="2554545"/>
                </a:cubicBezTo>
                <a:cubicBezTo>
                  <a:pt x="-97230" y="1571388"/>
                  <a:pt x="-23304" y="1023797"/>
                  <a:pt x="0" y="0"/>
                </a:cubicBezTo>
                <a:close/>
              </a:path>
              <a:path w="5781335" h="2554545" stroke="0" extrusionOk="0">
                <a:moveTo>
                  <a:pt x="0" y="0"/>
                </a:moveTo>
                <a:cubicBezTo>
                  <a:pt x="1719188" y="68870"/>
                  <a:pt x="3409826" y="-291333"/>
                  <a:pt x="5781335" y="0"/>
                </a:cubicBezTo>
                <a:cubicBezTo>
                  <a:pt x="5810017" y="526424"/>
                  <a:pt x="5830857" y="1531266"/>
                  <a:pt x="5781335" y="2554545"/>
                </a:cubicBezTo>
                <a:cubicBezTo>
                  <a:pt x="4634028" y="2122797"/>
                  <a:pt x="999937" y="2379980"/>
                  <a:pt x="0" y="2554545"/>
                </a:cubicBezTo>
                <a:cubicBezTo>
                  <a:pt x="55848" y="1796557"/>
                  <a:pt x="-14098" y="1090881"/>
                  <a:pt x="0" y="0"/>
                </a:cubicBezTo>
                <a:close/>
              </a:path>
              <a:path w="5781335" h="2554545" fill="none" stroke="0" extrusionOk="0">
                <a:moveTo>
                  <a:pt x="0" y="0"/>
                </a:moveTo>
                <a:cubicBezTo>
                  <a:pt x="1142324" y="-363228"/>
                  <a:pt x="4309932" y="-366941"/>
                  <a:pt x="5781335" y="0"/>
                </a:cubicBezTo>
                <a:cubicBezTo>
                  <a:pt x="5774667" y="819319"/>
                  <a:pt x="5703970" y="1319728"/>
                  <a:pt x="5781335" y="2554545"/>
                </a:cubicBezTo>
                <a:cubicBezTo>
                  <a:pt x="3843744" y="2515812"/>
                  <a:pt x="2068277" y="2455087"/>
                  <a:pt x="0" y="2554545"/>
                </a:cubicBezTo>
                <a:cubicBezTo>
                  <a:pt x="33762" y="1664600"/>
                  <a:pt x="-1858" y="1116848"/>
                  <a:pt x="0" y="0"/>
                </a:cubicBezTo>
                <a:close/>
              </a:path>
              <a:path w="5781335" h="2554545" fill="none" stroke="0" extrusionOk="0">
                <a:moveTo>
                  <a:pt x="0" y="0"/>
                </a:moveTo>
                <a:cubicBezTo>
                  <a:pt x="1276216" y="-439729"/>
                  <a:pt x="4490220" y="483"/>
                  <a:pt x="5781335" y="0"/>
                </a:cubicBezTo>
                <a:cubicBezTo>
                  <a:pt x="5646158" y="745535"/>
                  <a:pt x="5742790" y="1314812"/>
                  <a:pt x="5781335" y="2554545"/>
                </a:cubicBezTo>
                <a:cubicBezTo>
                  <a:pt x="3627049" y="2372837"/>
                  <a:pt x="2173886" y="2749103"/>
                  <a:pt x="0" y="2554545"/>
                </a:cubicBezTo>
                <a:cubicBezTo>
                  <a:pt x="-12403" y="1575473"/>
                  <a:pt x="22786" y="1061656"/>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4000" b="1" dirty="0" err="1">
                <a:solidFill>
                  <a:srgbClr val="002060"/>
                </a:solidFill>
                <a:latin typeface="Times New Roman" panose="02020603050405020304" pitchFamily="18" charset="0"/>
                <a:cs typeface="Times New Roman" panose="02020603050405020304" pitchFamily="18" charset="0"/>
              </a:rPr>
              <a:t>Mật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dân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của</a:t>
            </a:r>
            <a:r>
              <a:rPr lang="en-US" altLang="en-US" sz="4000" b="1" dirty="0">
                <a:solidFill>
                  <a:srgbClr val="002060"/>
                </a:solidFill>
                <a:latin typeface="Times New Roman" panose="02020603050405020304" pitchFamily="18" charset="0"/>
                <a:cs typeface="Times New Roman" panose="02020603050405020304" pitchFamily="18" charset="0"/>
              </a:rPr>
              <a:t> TP. </a:t>
            </a:r>
            <a:r>
              <a:rPr lang="en-US" altLang="en-US" sz="4000" b="1" dirty="0" err="1">
                <a:solidFill>
                  <a:srgbClr val="002060"/>
                </a:solidFill>
                <a:latin typeface="Times New Roman" panose="02020603050405020304" pitchFamily="18" charset="0"/>
                <a:cs typeface="Times New Roman" panose="02020603050405020304" pitchFamily="18" charset="0"/>
              </a:rPr>
              <a:t>Hồ</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Chí</a:t>
            </a:r>
            <a:r>
              <a:rPr lang="en-US" altLang="en-US" sz="4000" b="1" dirty="0">
                <a:solidFill>
                  <a:srgbClr val="002060"/>
                </a:solidFill>
                <a:latin typeface="Times New Roman" panose="02020603050405020304" pitchFamily="18" charset="0"/>
                <a:cs typeface="Times New Roman" panose="02020603050405020304" pitchFamily="18" charset="0"/>
              </a:rPr>
              <a:t> Minh </a:t>
            </a:r>
            <a:r>
              <a:rPr lang="en-US" altLang="en-US" sz="4000" b="1" dirty="0" err="1">
                <a:solidFill>
                  <a:srgbClr val="002060"/>
                </a:solidFill>
                <a:latin typeface="Times New Roman" panose="02020603050405020304" pitchFamily="18" charset="0"/>
                <a:cs typeface="Times New Roman" panose="02020603050405020304" pitchFamily="18" charset="0"/>
              </a:rPr>
              <a:t>gấp</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khoảng</a:t>
            </a:r>
            <a:r>
              <a:rPr lang="en-US" altLang="en-US" sz="4000" b="1" dirty="0">
                <a:solidFill>
                  <a:srgbClr val="002060"/>
                </a:solidFill>
                <a:latin typeface="Times New Roman" panose="02020603050405020304" pitchFamily="18" charset="0"/>
                <a:cs typeface="Times New Roman" panose="02020603050405020304" pitchFamily="18" charset="0"/>
              </a:rPr>
              <a:t> 2 </a:t>
            </a:r>
            <a:r>
              <a:rPr lang="en-US" altLang="en-US" sz="4000" b="1" dirty="0" err="1">
                <a:solidFill>
                  <a:srgbClr val="002060"/>
                </a:solidFill>
                <a:latin typeface="Times New Roman" panose="02020603050405020304" pitchFamily="18" charset="0"/>
                <a:cs typeface="Times New Roman" panose="02020603050405020304" pitchFamily="18" charset="0"/>
              </a:rPr>
              <a:t>lần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mật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dân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 TP. </a:t>
            </a:r>
            <a:r>
              <a:rPr lang="en-US" altLang="en-US" sz="4000" b="1" dirty="0" err="1">
                <a:solidFill>
                  <a:srgbClr val="002060"/>
                </a:solidFill>
                <a:latin typeface="Times New Roman" panose="02020603050405020304" pitchFamily="18" charset="0"/>
                <a:cs typeface="Times New Roman" panose="02020603050405020304" pitchFamily="18" charset="0"/>
              </a:rPr>
              <a:t>Hải</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Phòng</a:t>
            </a: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H="1">
            <a:off x="3740785" y="4140164"/>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7A5A2F-B734-4EF1-9E58-B0B55503D501}"/>
              </a:ext>
            </a:extLst>
          </p:cNvPr>
          <p:cNvGrpSpPr/>
          <p:nvPr/>
        </p:nvGrpSpPr>
        <p:grpSpPr>
          <a:xfrm flipH="1">
            <a:off x="1063284" y="551508"/>
            <a:ext cx="5892794" cy="1279775"/>
            <a:chOff x="5943600" y="495300"/>
            <a:chExt cx="12230743" cy="4229100"/>
          </a:xfrm>
        </p:grpSpPr>
        <p:grpSp>
          <p:nvGrpSpPr>
            <p:cNvPr id="38" name="Group 3">
              <a:extLst>
                <a:ext uri="{FF2B5EF4-FFF2-40B4-BE49-F238E27FC236}">
                  <a16:creationId xmlns:a16="http://schemas.microsoft.com/office/drawing/2014/main" id="{DD0BFF23-F143-435B-B906-667EFF460DC8}"/>
                </a:ext>
              </a:extLst>
            </p:cNvPr>
            <p:cNvGrpSpPr/>
            <p:nvPr/>
          </p:nvGrpSpPr>
          <p:grpSpPr>
            <a:xfrm>
              <a:off x="5943600" y="495300"/>
              <a:ext cx="12230743" cy="4229100"/>
              <a:chOff x="0" y="0"/>
              <a:chExt cx="4151651" cy="3416300"/>
            </a:xfrm>
          </p:grpSpPr>
          <p:sp>
            <p:nvSpPr>
              <p:cNvPr id="44" name="Freeform 4">
                <a:extLst>
                  <a:ext uri="{FF2B5EF4-FFF2-40B4-BE49-F238E27FC236}">
                    <a16:creationId xmlns:a16="http://schemas.microsoft.com/office/drawing/2014/main" id="{1C14D9AB-6F20-44D3-8183-AA92FF2A65A3}"/>
                  </a:ext>
                </a:extLst>
              </p:cNvPr>
              <p:cNvSpPr/>
              <p:nvPr/>
            </p:nvSpPr>
            <p:spPr>
              <a:xfrm>
                <a:off x="0" y="0"/>
                <a:ext cx="4151650" cy="3416300"/>
              </a:xfrm>
              <a:custGeom>
                <a:avLst/>
                <a:gdLst/>
                <a:ahLst/>
                <a:cxnLst/>
                <a:rect l="l" t="t" r="r" b="b"/>
                <a:pathLst>
                  <a:path w="4151650" h="3416300">
                    <a:moveTo>
                      <a:pt x="2699452" y="0"/>
                    </a:moveTo>
                    <a:lnTo>
                      <a:pt x="993140" y="0"/>
                    </a:lnTo>
                    <a:lnTo>
                      <a:pt x="3810" y="1699260"/>
                    </a:lnTo>
                    <a:lnTo>
                      <a:pt x="0" y="1706880"/>
                    </a:lnTo>
                    <a:lnTo>
                      <a:pt x="993140" y="3416300"/>
                    </a:lnTo>
                    <a:lnTo>
                      <a:pt x="4151650" y="3416300"/>
                    </a:lnTo>
                    <a:lnTo>
                      <a:pt x="4151650" y="0"/>
                    </a:lnTo>
                    <a:lnTo>
                      <a:pt x="2699452" y="0"/>
                    </a:lnTo>
                    <a:close/>
                    <a:moveTo>
                      <a:pt x="4126250" y="3390900"/>
                    </a:moveTo>
                    <a:lnTo>
                      <a:pt x="1007110" y="3390900"/>
                    </a:lnTo>
                    <a:lnTo>
                      <a:pt x="29210" y="1708150"/>
                    </a:lnTo>
                    <a:lnTo>
                      <a:pt x="1007110" y="25400"/>
                    </a:lnTo>
                    <a:lnTo>
                      <a:pt x="4126250" y="25400"/>
                    </a:lnTo>
                    <a:lnTo>
                      <a:pt x="4126250" y="3390900"/>
                    </a:lnTo>
                    <a:close/>
                    <a:moveTo>
                      <a:pt x="2699452" y="177800"/>
                    </a:moveTo>
                    <a:lnTo>
                      <a:pt x="3973850" y="177800"/>
                    </a:lnTo>
                    <a:lnTo>
                      <a:pt x="3973850" y="3263900"/>
                    </a:lnTo>
                    <a:lnTo>
                      <a:pt x="1098550" y="3263900"/>
                    </a:lnTo>
                    <a:lnTo>
                      <a:pt x="201930" y="1720850"/>
                    </a:lnTo>
                    <a:lnTo>
                      <a:pt x="1098550" y="177800"/>
                    </a:lnTo>
                    <a:lnTo>
                      <a:pt x="2699452" y="177800"/>
                    </a:lnTo>
                    <a:close/>
                  </a:path>
                </a:pathLst>
              </a:custGeom>
              <a:solidFill>
                <a:srgbClr val="85976E">
                  <a:alpha val="91765"/>
                </a:srgbClr>
              </a:solidFill>
            </p:spPr>
          </p:sp>
        </p:grpSp>
        <p:sp>
          <p:nvSpPr>
            <p:cNvPr id="41" name="TextBox 5">
              <a:extLst>
                <a:ext uri="{FF2B5EF4-FFF2-40B4-BE49-F238E27FC236}">
                  <a16:creationId xmlns:a16="http://schemas.microsoft.com/office/drawing/2014/main" id="{163A3C48-442E-4924-9D0C-4F8AB4587BB7}"/>
                </a:ext>
              </a:extLst>
            </p:cNvPr>
            <p:cNvSpPr txBox="1"/>
            <p:nvPr/>
          </p:nvSpPr>
          <p:spPr>
            <a:xfrm>
              <a:off x="7744598" y="1214169"/>
              <a:ext cx="10086203" cy="3051204"/>
            </a:xfrm>
            <a:prstGeom prst="rect">
              <a:avLst/>
            </a:prstGeom>
          </p:spPr>
          <p:txBody>
            <a:bodyPr wrap="square" lIns="0" tIns="0" rIns="0" bIns="0" rtlCol="0" anchor="t">
              <a:spAutoFit/>
            </a:bodyPr>
            <a:lstStyle/>
            <a:p>
              <a:pPr>
                <a:spcBef>
                  <a:spcPct val="50000"/>
                </a:spcBef>
              </a:pPr>
              <a:r>
                <a:rPr lang="en-US" sz="6000" b="1" dirty="0">
                  <a:solidFill>
                    <a:schemeClr val="bg1"/>
                  </a:solidFill>
                  <a:latin typeface="Times New Roman" panose="02020603050405020304" pitchFamily="18" charset="0"/>
                  <a:cs typeface="Times New Roman" panose="02020603050405020304" pitchFamily="18" charset="0"/>
                </a:rPr>
                <a:t> 2400:1200</a:t>
              </a:r>
            </a:p>
          </p:txBody>
        </p:sp>
      </p:grpSp>
      <p:sp>
        <p:nvSpPr>
          <p:cNvPr id="45" name="Text Box 1059"/>
          <p:cNvSpPr txBox="1">
            <a:spLocks noChangeArrowheads="1"/>
          </p:cNvSpPr>
          <p:nvPr/>
        </p:nvSpPr>
        <p:spPr bwMode="auto">
          <a:xfrm>
            <a:off x="4726010" y="641974"/>
            <a:ext cx="159254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6000" b="1" dirty="0">
                <a:solidFill>
                  <a:schemeClr val="bg1"/>
                </a:solidFill>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3275567910"/>
              </p:ext>
            </p:extLst>
          </p:nvPr>
        </p:nvGraphicFramePr>
        <p:xfrm>
          <a:off x="-32599" y="8926459"/>
          <a:ext cx="12991516" cy="2194560"/>
        </p:xfrm>
        <a:graphic>
          <a:graphicData uri="http://schemas.openxmlformats.org/drawingml/2006/table">
            <a:tbl>
              <a:tblPr firstRow="1" bandRow="1">
                <a:tableStyleId>{5C22544A-7EE6-4342-B048-85BDC9FD1C3A}</a:tableStyleId>
              </a:tblPr>
              <a:tblGrid>
                <a:gridCol w="3247879">
                  <a:extLst>
                    <a:ext uri="{9D8B030D-6E8A-4147-A177-3AD203B41FA5}">
                      <a16:colId xmlns:a16="http://schemas.microsoft.com/office/drawing/2014/main" val="2203224626"/>
                    </a:ext>
                  </a:extLst>
                </a:gridCol>
                <a:gridCol w="3247879">
                  <a:extLst>
                    <a:ext uri="{9D8B030D-6E8A-4147-A177-3AD203B41FA5}">
                      <a16:colId xmlns:a16="http://schemas.microsoft.com/office/drawing/2014/main" val="3048344493"/>
                    </a:ext>
                  </a:extLst>
                </a:gridCol>
                <a:gridCol w="3247879">
                  <a:extLst>
                    <a:ext uri="{9D8B030D-6E8A-4147-A177-3AD203B41FA5}">
                      <a16:colId xmlns:a16="http://schemas.microsoft.com/office/drawing/2014/main" val="4136009761"/>
                    </a:ext>
                  </a:extLst>
                </a:gridCol>
                <a:gridCol w="3247879">
                  <a:extLst>
                    <a:ext uri="{9D8B030D-6E8A-4147-A177-3AD203B41FA5}">
                      <a16:colId xmlns:a16="http://schemas.microsoft.com/office/drawing/2014/main" val="2927036199"/>
                    </a:ext>
                  </a:extLst>
                </a:gridCol>
              </a:tblGrid>
              <a:tr h="370840">
                <a:tc>
                  <a:txBody>
                    <a:bodyPr/>
                    <a:lstStyle/>
                    <a:p>
                      <a:pPr algn="ctr"/>
                      <a:r>
                        <a:rPr lang="en-US" sz="4400" b="1" dirty="0" err="1">
                          <a:solidFill>
                            <a:srgbClr val="FF0000"/>
                          </a:solidFill>
                        </a:rPr>
                        <a:t>Năm</a:t>
                      </a:r>
                      <a:r>
                        <a:rPr lang="en-US" sz="4400" b="1" baseline="0" dirty="0">
                          <a:solidFill>
                            <a:srgbClr val="FF0000"/>
                          </a:solidFill>
                        </a:rPr>
                        <a:t> 2020</a:t>
                      </a:r>
                      <a:endParaRPr lang="en-US" sz="4400" b="1" dirty="0">
                        <a:solidFill>
                          <a:srgbClr val="FF0000"/>
                        </a:solidFill>
                      </a:endParaRPr>
                    </a:p>
                  </a:txBody>
                  <a:tcPr/>
                </a:tc>
                <a:tc>
                  <a:txBody>
                    <a:bodyPr/>
                    <a:lstStyle/>
                    <a:p>
                      <a:pPr algn="ctr"/>
                      <a:r>
                        <a:rPr lang="en-US" sz="4400" b="1" dirty="0" err="1">
                          <a:solidFill>
                            <a:srgbClr val="FF0000"/>
                          </a:solidFill>
                        </a:rPr>
                        <a:t>Hà</a:t>
                      </a:r>
                      <a:r>
                        <a:rPr lang="en-US" sz="4400" b="1" baseline="0" dirty="0">
                          <a:solidFill>
                            <a:srgbClr val="FF0000"/>
                          </a:solidFill>
                        </a:rPr>
                        <a:t> </a:t>
                      </a:r>
                      <a:r>
                        <a:rPr lang="en-US" sz="4400" b="1" baseline="0" dirty="0" err="1">
                          <a:solidFill>
                            <a:srgbClr val="FF0000"/>
                          </a:solidFill>
                        </a:rPr>
                        <a:t>Nội</a:t>
                      </a:r>
                      <a:endParaRPr lang="en-US" sz="4400" b="1" dirty="0">
                        <a:solidFill>
                          <a:srgbClr val="FF0000"/>
                        </a:solidFill>
                      </a:endParaRPr>
                    </a:p>
                  </a:txBody>
                  <a:tcPr/>
                </a:tc>
                <a:tc>
                  <a:txBody>
                    <a:bodyPr/>
                    <a:lstStyle/>
                    <a:p>
                      <a:pPr algn="ctr"/>
                      <a:r>
                        <a:rPr lang="en-US" sz="4400" b="1" dirty="0" err="1">
                          <a:solidFill>
                            <a:srgbClr val="FF0000"/>
                          </a:solidFill>
                        </a:rPr>
                        <a:t>Hải</a:t>
                      </a:r>
                      <a:r>
                        <a:rPr lang="en-US" sz="4400" b="1" baseline="0" dirty="0">
                          <a:solidFill>
                            <a:srgbClr val="FF0000"/>
                          </a:solidFill>
                        </a:rPr>
                        <a:t> </a:t>
                      </a:r>
                      <a:r>
                        <a:rPr lang="en-US" sz="4400" b="1" baseline="0" dirty="0" err="1">
                          <a:solidFill>
                            <a:srgbClr val="FF0000"/>
                          </a:solidFill>
                        </a:rPr>
                        <a:t>Phòng</a:t>
                      </a:r>
                      <a:endParaRPr lang="en-US" sz="4400" b="1" dirty="0">
                        <a:solidFill>
                          <a:srgbClr val="FF0000"/>
                        </a:solidFill>
                      </a:endParaRPr>
                    </a:p>
                  </a:txBody>
                  <a:tcPr/>
                </a:tc>
                <a:tc>
                  <a:txBody>
                    <a:bodyPr/>
                    <a:lstStyle/>
                    <a:p>
                      <a:pPr algn="ctr"/>
                      <a:r>
                        <a:rPr lang="en-US" sz="4400" b="1" dirty="0">
                          <a:solidFill>
                            <a:srgbClr val="FF0000"/>
                          </a:solidFill>
                        </a:rPr>
                        <a:t>HCM</a:t>
                      </a:r>
                    </a:p>
                  </a:txBody>
                  <a:tcPr/>
                </a:tc>
                <a:extLst>
                  <a:ext uri="{0D108BD9-81ED-4DB2-BD59-A6C34878D82A}">
                    <a16:rowId xmlns:a16="http://schemas.microsoft.com/office/drawing/2014/main" val="3175136480"/>
                  </a:ext>
                </a:extLst>
              </a:tr>
              <a:tr h="370840">
                <a:tc>
                  <a:txBody>
                    <a:bodyPr/>
                    <a:lstStyle/>
                    <a:p>
                      <a:pPr algn="ctr"/>
                      <a:r>
                        <a:rPr lang="en-US" sz="4400" b="1" dirty="0" err="1">
                          <a:solidFill>
                            <a:srgbClr val="FF0000"/>
                          </a:solidFill>
                        </a:rPr>
                        <a:t>Mật</a:t>
                      </a:r>
                      <a:r>
                        <a:rPr lang="en-US" sz="4400" b="1" baseline="0" dirty="0">
                          <a:solidFill>
                            <a:srgbClr val="FF0000"/>
                          </a:solidFill>
                        </a:rPr>
                        <a:t> </a:t>
                      </a:r>
                      <a:r>
                        <a:rPr lang="en-US" sz="4400" b="1" baseline="0" dirty="0" err="1">
                          <a:solidFill>
                            <a:srgbClr val="FF0000"/>
                          </a:solidFill>
                        </a:rPr>
                        <a:t>độ</a:t>
                      </a:r>
                      <a:r>
                        <a:rPr lang="en-US" sz="4400" b="1" baseline="0" dirty="0">
                          <a:solidFill>
                            <a:srgbClr val="FF0000"/>
                          </a:solidFill>
                        </a:rPr>
                        <a:t> </a:t>
                      </a:r>
                      <a:r>
                        <a:rPr lang="en-US" sz="4400" b="1" baseline="0" dirty="0" err="1">
                          <a:solidFill>
                            <a:srgbClr val="FF0000"/>
                          </a:solidFill>
                        </a:rPr>
                        <a:t>dân</a:t>
                      </a:r>
                      <a:r>
                        <a:rPr lang="en-US" sz="4400" b="1" baseline="0" dirty="0">
                          <a:solidFill>
                            <a:srgbClr val="FF0000"/>
                          </a:solidFill>
                        </a:rPr>
                        <a:t> </a:t>
                      </a:r>
                      <a:r>
                        <a:rPr lang="en-US" sz="4400" b="1" baseline="0" dirty="0" err="1">
                          <a:solidFill>
                            <a:srgbClr val="FF0000"/>
                          </a:solidFill>
                        </a:rPr>
                        <a:t>số</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2.455</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1.315</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4.476</a:t>
                      </a:r>
                      <a:endParaRPr lang="en-US" sz="4400" b="1" dirty="0">
                        <a:solidFill>
                          <a:srgbClr val="FF0000"/>
                        </a:solidFill>
                      </a:endParaRPr>
                    </a:p>
                  </a:txBody>
                  <a:tcPr/>
                </a:tc>
                <a:extLst>
                  <a:ext uri="{0D108BD9-81ED-4DB2-BD59-A6C34878D82A}">
                    <a16:rowId xmlns:a16="http://schemas.microsoft.com/office/drawing/2014/main" val="1377204354"/>
                  </a:ext>
                </a:extLst>
              </a:tr>
            </a:tbl>
          </a:graphicData>
        </a:graphic>
      </p:graphicFrame>
      <p:grpSp>
        <p:nvGrpSpPr>
          <p:cNvPr id="74" name="Group 73">
            <a:extLst>
              <a:ext uri="{FF2B5EF4-FFF2-40B4-BE49-F238E27FC236}">
                <a16:creationId xmlns:a16="http://schemas.microsoft.com/office/drawing/2014/main" id="{A07A5A2F-B734-4EF1-9E58-B0B55503D501}"/>
              </a:ext>
            </a:extLst>
          </p:cNvPr>
          <p:cNvGrpSpPr/>
          <p:nvPr/>
        </p:nvGrpSpPr>
        <p:grpSpPr>
          <a:xfrm flipH="1">
            <a:off x="-1821932" y="7524606"/>
            <a:ext cx="13434812" cy="1279775"/>
            <a:chOff x="5943600" y="495300"/>
            <a:chExt cx="12230743" cy="4229100"/>
          </a:xfrm>
        </p:grpSpPr>
        <p:grpSp>
          <p:nvGrpSpPr>
            <p:cNvPr id="75" name="Group 3">
              <a:extLst>
                <a:ext uri="{FF2B5EF4-FFF2-40B4-BE49-F238E27FC236}">
                  <a16:creationId xmlns:a16="http://schemas.microsoft.com/office/drawing/2014/main" id="{DD0BFF23-F143-435B-B906-667EFF460DC8}"/>
                </a:ext>
              </a:extLst>
            </p:cNvPr>
            <p:cNvGrpSpPr/>
            <p:nvPr/>
          </p:nvGrpSpPr>
          <p:grpSpPr>
            <a:xfrm>
              <a:off x="5943600" y="495300"/>
              <a:ext cx="12230743" cy="4229100"/>
              <a:chOff x="0" y="0"/>
              <a:chExt cx="4151651" cy="3416300"/>
            </a:xfrm>
          </p:grpSpPr>
          <p:sp>
            <p:nvSpPr>
              <p:cNvPr id="77" name="Freeform 4">
                <a:extLst>
                  <a:ext uri="{FF2B5EF4-FFF2-40B4-BE49-F238E27FC236}">
                    <a16:creationId xmlns:a16="http://schemas.microsoft.com/office/drawing/2014/main" id="{1C14D9AB-6F20-44D3-8183-AA92FF2A65A3}"/>
                  </a:ext>
                </a:extLst>
              </p:cNvPr>
              <p:cNvSpPr/>
              <p:nvPr/>
            </p:nvSpPr>
            <p:spPr>
              <a:xfrm>
                <a:off x="0" y="0"/>
                <a:ext cx="4151650" cy="3416300"/>
              </a:xfrm>
              <a:custGeom>
                <a:avLst/>
                <a:gdLst/>
                <a:ahLst/>
                <a:cxnLst/>
                <a:rect l="l" t="t" r="r" b="b"/>
                <a:pathLst>
                  <a:path w="4151650" h="3416300">
                    <a:moveTo>
                      <a:pt x="2699452" y="0"/>
                    </a:moveTo>
                    <a:lnTo>
                      <a:pt x="993140" y="0"/>
                    </a:lnTo>
                    <a:lnTo>
                      <a:pt x="3810" y="1699260"/>
                    </a:lnTo>
                    <a:lnTo>
                      <a:pt x="0" y="1706880"/>
                    </a:lnTo>
                    <a:lnTo>
                      <a:pt x="993140" y="3416300"/>
                    </a:lnTo>
                    <a:lnTo>
                      <a:pt x="4151650" y="3416300"/>
                    </a:lnTo>
                    <a:lnTo>
                      <a:pt x="4151650" y="0"/>
                    </a:lnTo>
                    <a:lnTo>
                      <a:pt x="2699452" y="0"/>
                    </a:lnTo>
                    <a:close/>
                    <a:moveTo>
                      <a:pt x="4126250" y="3390900"/>
                    </a:moveTo>
                    <a:lnTo>
                      <a:pt x="1007110" y="3390900"/>
                    </a:lnTo>
                    <a:lnTo>
                      <a:pt x="29210" y="1708150"/>
                    </a:lnTo>
                    <a:lnTo>
                      <a:pt x="1007110" y="25400"/>
                    </a:lnTo>
                    <a:lnTo>
                      <a:pt x="4126250" y="25400"/>
                    </a:lnTo>
                    <a:lnTo>
                      <a:pt x="4126250" y="3390900"/>
                    </a:lnTo>
                    <a:close/>
                    <a:moveTo>
                      <a:pt x="2699452" y="177800"/>
                    </a:moveTo>
                    <a:lnTo>
                      <a:pt x="3973850" y="177800"/>
                    </a:lnTo>
                    <a:lnTo>
                      <a:pt x="3973850" y="3263900"/>
                    </a:lnTo>
                    <a:lnTo>
                      <a:pt x="1098550" y="3263900"/>
                    </a:lnTo>
                    <a:lnTo>
                      <a:pt x="201930" y="1720850"/>
                    </a:lnTo>
                    <a:lnTo>
                      <a:pt x="1098550" y="177800"/>
                    </a:lnTo>
                    <a:lnTo>
                      <a:pt x="2699452" y="177800"/>
                    </a:lnTo>
                    <a:close/>
                  </a:path>
                </a:pathLst>
              </a:custGeom>
              <a:solidFill>
                <a:srgbClr val="85976E">
                  <a:alpha val="91765"/>
                </a:srgbClr>
              </a:solidFill>
            </p:spPr>
          </p:sp>
        </p:grpSp>
        <p:sp>
          <p:nvSpPr>
            <p:cNvPr id="76" name="TextBox 5">
              <a:extLst>
                <a:ext uri="{FF2B5EF4-FFF2-40B4-BE49-F238E27FC236}">
                  <a16:creationId xmlns:a16="http://schemas.microsoft.com/office/drawing/2014/main" id="{163A3C48-442E-4924-9D0C-4F8AB4587BB7}"/>
                </a:ext>
              </a:extLst>
            </p:cNvPr>
            <p:cNvSpPr txBox="1"/>
            <p:nvPr/>
          </p:nvSpPr>
          <p:spPr>
            <a:xfrm>
              <a:off x="7744599" y="1214169"/>
              <a:ext cx="10086203" cy="3051205"/>
            </a:xfrm>
            <a:prstGeom prst="rect">
              <a:avLst/>
            </a:prstGeom>
          </p:spPr>
          <p:txBody>
            <a:bodyPr wrap="square" lIns="0" tIns="0" rIns="0" bIns="0" rtlCol="0" anchor="t">
              <a:spAutoFit/>
            </a:bodyPr>
            <a:lstStyle/>
            <a:p>
              <a:pPr>
                <a:spcBef>
                  <a:spcPct val="50000"/>
                </a:spcBef>
              </a:pPr>
              <a:r>
                <a:rPr lang="en-US" sz="6000" b="1" dirty="0" err="1">
                  <a:solidFill>
                    <a:schemeClr val="bg1"/>
                  </a:solidFill>
                  <a:latin typeface="Times New Roman" panose="02020603050405020304" pitchFamily="18" charset="0"/>
                  <a:cs typeface="Times New Roman" panose="02020603050405020304" pitchFamily="18" charset="0"/>
                </a:rPr>
                <a:t>Mở</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rộng</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mật</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độ</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dân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số</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năm</a:t>
              </a:r>
              <a:r>
                <a:rPr lang="en-US" sz="6000" b="1" dirty="0">
                  <a:solidFill>
                    <a:schemeClr val="bg1"/>
                  </a:solidFill>
                  <a:latin typeface="Times New Roman" panose="02020603050405020304" pitchFamily="18" charset="0"/>
                  <a:cs typeface="Times New Roman" panose="02020603050405020304" pitchFamily="18" charset="0"/>
                </a:rPr>
                <a:t> 2020</a:t>
              </a:r>
            </a:p>
          </p:txBody>
        </p:sp>
      </p:grpSp>
    </p:spTree>
    <p:extLst>
      <p:ext uri="{BB962C8B-B14F-4D97-AF65-F5344CB8AC3E}">
        <p14:creationId xmlns:p14="http://schemas.microsoft.com/office/powerpoint/2010/main" val="645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0-#ppt_h/2"/>
                                          </p:val>
                                        </p:tav>
                                        <p:tav tm="100000">
                                          <p:val>
                                            <p:strVal val="#ppt_y"/>
                                          </p:val>
                                        </p:tav>
                                      </p:tavLst>
                                    </p:anim>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par>
                                <p:cTn id="24" presetID="2" presetClass="entr" presetSubtype="3"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1+#ppt_w/2"/>
                                          </p:val>
                                        </p:tav>
                                        <p:tav tm="100000">
                                          <p:val>
                                            <p:strVal val="#ppt_x"/>
                                          </p:val>
                                        </p:tav>
                                      </p:tavLst>
                                    </p:anim>
                                    <p:anim calcmode="lin" valueType="num">
                                      <p:cBhvr additive="base">
                                        <p:cTn id="27" dur="500" fill="hold"/>
                                        <p:tgtEl>
                                          <p:spTgt spid="36"/>
                                        </p:tgtEl>
                                        <p:attrNameLst>
                                          <p:attrName>ppt_y</p:attrName>
                                        </p:attrNameLst>
                                      </p:cBhvr>
                                      <p:tavLst>
                                        <p:tav tm="0">
                                          <p:val>
                                            <p:strVal val="0-#ppt_h/2"/>
                                          </p:val>
                                        </p:tav>
                                        <p:tav tm="100000">
                                          <p:val>
                                            <p:strVal val="#ppt_y"/>
                                          </p:val>
                                        </p:tav>
                                      </p:tavLst>
                                    </p:anim>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36"/>
                                        </p:tgtEl>
                                      </p:cBhvr>
                                    </p:animEffect>
                                    <p:animScale>
                                      <p:cBhvr>
                                        <p:cTn id="30" dur="250" autoRev="1" fill="hold"/>
                                        <p:tgtEl>
                                          <p:spTgt spid="36"/>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ppt_w</p:attrName>
                                        </p:attrNameLst>
                                      </p:cBhvr>
                                      <p:tavLst>
                                        <p:tav tm="0">
                                          <p:val>
                                            <p:fltVal val="0"/>
                                          </p:val>
                                        </p:tav>
                                        <p:tav tm="100000">
                                          <p:val>
                                            <p:strVal val="#ppt_w"/>
                                          </p:val>
                                        </p:tav>
                                      </p:tavLst>
                                    </p:anim>
                                    <p:anim calcmode="lin" valueType="num">
                                      <p:cBhvr>
                                        <p:cTn id="36" dur="1000" fill="hold"/>
                                        <p:tgtEl>
                                          <p:spTgt spid="37"/>
                                        </p:tgtEl>
                                        <p:attrNameLst>
                                          <p:attrName>ppt_h</p:attrName>
                                        </p:attrNameLst>
                                      </p:cBhvr>
                                      <p:tavLst>
                                        <p:tav tm="0">
                                          <p:val>
                                            <p:fltVal val="0"/>
                                          </p:val>
                                        </p:tav>
                                        <p:tav tm="100000">
                                          <p:val>
                                            <p:strVal val="#ppt_h"/>
                                          </p:val>
                                        </p:tav>
                                      </p:tavLst>
                                    </p:anim>
                                    <p:anim calcmode="lin" valueType="num">
                                      <p:cBhvr>
                                        <p:cTn id="3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par>
                                <p:cTn id="46" presetID="14" presetClass="exit" presetSubtype="10" fill="hold" grpId="1" nodeType="withEffect">
                                  <p:stCondLst>
                                    <p:cond delay="0"/>
                                  </p:stCondLst>
                                  <p:childTnLst>
                                    <p:animEffect transition="out" filter="randombar(horizontal)">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par>
                          <p:cTn id="49" fill="hold">
                            <p:stCondLst>
                              <p:cond delay="500"/>
                            </p:stCondLst>
                            <p:childTnLst>
                              <p:par>
                                <p:cTn id="50" presetID="50" presetClass="entr" presetSubtype="0" decel="10000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1000" fill="hold"/>
                                        <p:tgtEl>
                                          <p:spTgt spid="43"/>
                                        </p:tgtEl>
                                        <p:attrNameLst>
                                          <p:attrName>ppt_w</p:attrName>
                                        </p:attrNameLst>
                                      </p:cBhvr>
                                      <p:tavLst>
                                        <p:tav tm="0">
                                          <p:val>
                                            <p:strVal val="#ppt_w+.3"/>
                                          </p:val>
                                        </p:tav>
                                        <p:tav tm="100000">
                                          <p:val>
                                            <p:strVal val="#ppt_w"/>
                                          </p:val>
                                        </p:tav>
                                      </p:tavLst>
                                    </p:anim>
                                    <p:anim calcmode="lin" valueType="num">
                                      <p:cBhvr>
                                        <p:cTn id="53" dur="1000" fill="hold"/>
                                        <p:tgtEl>
                                          <p:spTgt spid="43"/>
                                        </p:tgtEl>
                                        <p:attrNameLst>
                                          <p:attrName>ppt_h</p:attrName>
                                        </p:attrNameLst>
                                      </p:cBhvr>
                                      <p:tavLst>
                                        <p:tav tm="0">
                                          <p:val>
                                            <p:strVal val="#ppt_h"/>
                                          </p:val>
                                        </p:tav>
                                        <p:tav tm="100000">
                                          <p:val>
                                            <p:strVal val="#ppt_h"/>
                                          </p:val>
                                        </p:tav>
                                      </p:tavLst>
                                    </p:anim>
                                    <p:animEffect transition="in" filter="fade">
                                      <p:cBhvr>
                                        <p:cTn id="54" dur="1000"/>
                                        <p:tgtEl>
                                          <p:spTgt spid="43"/>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1" y="-25275"/>
            <a:ext cx="12261501"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6610" y="1150535"/>
            <a:ext cx="6572250" cy="3902116"/>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6778" y="3060180"/>
            <a:ext cx="3825240" cy="185547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219" y="-13697"/>
            <a:ext cx="2417049" cy="1968839"/>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43455" y="-25275"/>
            <a:ext cx="1155777" cy="1586003"/>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3810" y="-590337"/>
            <a:ext cx="3207681" cy="1357417"/>
          </a:xfrm>
          <a:prstGeom prst="rect">
            <a:avLst/>
          </a:prstGeom>
        </p:spPr>
      </p:pic>
      <p:pic>
        <p:nvPicPr>
          <p:cNvPr id="11" name="图片 10"/>
          <p:cNvPicPr>
            <a:picLocks noChangeAspect="1"/>
          </p:cNvPicPr>
          <p:nvPr/>
        </p:nvPicPr>
        <p:blipFill rotWithShape="1">
          <a:blip r:embed="rId10" cstate="print">
            <a:extLst>
              <a:ext uri="{28A0092B-C50C-407E-A947-70E740481C1C}">
                <a14:useLocalDpi xmlns:a14="http://schemas.microsoft.com/office/drawing/2010/main" val="0"/>
              </a:ext>
            </a:extLst>
          </a:blip>
          <a:srcRect l="68538" t="-472" r="-205" b="51205"/>
          <a:stretch>
            <a:fillRect/>
          </a:stretch>
        </p:blipFill>
        <p:spPr>
          <a:xfrm>
            <a:off x="10772584" y="4648457"/>
            <a:ext cx="1475953" cy="1921268"/>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3250" y="5620670"/>
            <a:ext cx="1472872" cy="1237329"/>
          </a:xfrm>
          <a:prstGeom prst="rect">
            <a:avLst/>
          </a:prstGeom>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4" name="图片 13"/>
          <p:cNvPicPr>
            <a:picLocks noChangeAspect="1"/>
          </p:cNvPicPr>
          <p:nvPr/>
        </p:nvPicPr>
        <p:blipFill rotWithShape="1">
          <a:blip r:embed="rId13">
            <a:extLst>
              <a:ext uri="{28A0092B-C50C-407E-A947-70E740481C1C}">
                <a14:useLocalDpi xmlns:a14="http://schemas.microsoft.com/office/drawing/2010/main" val="0"/>
              </a:ext>
            </a:extLst>
          </a:blip>
          <a:srcRect t="77655" r="44843"/>
          <a:stretch>
            <a:fillRect/>
          </a:stretch>
        </p:blipFill>
        <p:spPr>
          <a:xfrm>
            <a:off x="-1" y="4915650"/>
            <a:ext cx="5781675" cy="1959717"/>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71" y="4531809"/>
            <a:ext cx="1394667" cy="590191"/>
          </a:xfrm>
          <a:prstGeom prst="rect">
            <a:avLst/>
          </a:prstGeom>
        </p:spPr>
      </p:pic>
      <p:pic>
        <p:nvPicPr>
          <p:cNvPr id="10" name="图片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486011"/>
            <a:ext cx="3705225" cy="2383568"/>
          </a:xfrm>
          <a:prstGeom prst="rect">
            <a:avLst/>
          </a:prstGeom>
        </p:spPr>
      </p:pic>
      <p:pic>
        <p:nvPicPr>
          <p:cNvPr id="17" name="图片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19436" y="4606335"/>
            <a:ext cx="337125" cy="399692"/>
          </a:xfrm>
          <a:prstGeom prst="rect">
            <a:avLst/>
          </a:prstGeom>
        </p:spPr>
      </p:pic>
      <p:pic>
        <p:nvPicPr>
          <p:cNvPr id="18" name="图片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29225" y="-327490"/>
            <a:ext cx="750230" cy="889465"/>
          </a:xfrm>
          <a:prstGeom prst="rect">
            <a:avLst/>
          </a:prstGeom>
        </p:spPr>
      </p:pic>
      <p:pic>
        <p:nvPicPr>
          <p:cNvPr id="19" name="图片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20" name="图片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59341" y="5188910"/>
            <a:ext cx="907004" cy="812066"/>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7857510">
            <a:off x="5839252" y="5533854"/>
            <a:ext cx="479822" cy="429598"/>
          </a:xfrm>
          <a:prstGeom prst="rect">
            <a:avLst/>
          </a:prstGeom>
        </p:spPr>
      </p:pic>
      <p:sp>
        <p:nvSpPr>
          <p:cNvPr id="22" name="TextBox 21"/>
          <p:cNvSpPr txBox="1"/>
          <p:nvPr/>
        </p:nvSpPr>
        <p:spPr>
          <a:xfrm>
            <a:off x="3371490" y="2683530"/>
            <a:ext cx="5192176" cy="2197268"/>
          </a:xfrm>
          <a:prstGeom prst="rect">
            <a:avLst/>
          </a:prstGeom>
          <a:noFill/>
        </p:spPr>
        <p:txBody>
          <a:bodyPr wrap="square" rtlCol="0">
            <a:spAutoFit/>
          </a:bodyPr>
          <a:lstStyle/>
          <a:p>
            <a:pPr algn="just">
              <a:lnSpc>
                <a:spcPct val="150000"/>
              </a:lnSpc>
            </a:pPr>
            <a:r>
              <a:rPr lang="en-US" sz="3200" b="1" dirty="0">
                <a:solidFill>
                  <a:srgbClr val="002060"/>
                </a:solidFill>
                <a:latin typeface="UTM Guanine" panose="02040603050506020204" pitchFamily="18" charset="0"/>
              </a:rPr>
              <a:t>1</a:t>
            </a:r>
            <a:r>
              <a:rPr lang="en-US" sz="3200" b="1">
                <a:solidFill>
                  <a:srgbClr val="002060"/>
                </a:solidFill>
                <a:latin typeface="UTM Guanine" panose="02040603050506020204" pitchFamily="18" charset="0"/>
              </a:rPr>
              <a:t>.  Hoàn </a:t>
            </a:r>
            <a:r>
              <a:rPr lang="en-US" sz="3200" b="1" dirty="0" err="1">
                <a:solidFill>
                  <a:srgbClr val="002060"/>
                </a:solidFill>
                <a:latin typeface="UTM Guanine" panose="02040603050506020204" pitchFamily="18" charset="0"/>
              </a:rPr>
              <a:t>thành</a:t>
            </a:r>
            <a:r>
              <a:rPr lang="en-US" sz="3200" b="1" dirty="0">
                <a:solidFill>
                  <a:srgbClr val="002060"/>
                </a:solidFill>
                <a:latin typeface="UTM Guanine" panose="02040603050506020204" pitchFamily="18" charset="0"/>
              </a:rPr>
              <a:t> </a:t>
            </a:r>
            <a:r>
              <a:rPr lang="en-US" sz="3200" b="1" dirty="0" err="1">
                <a:solidFill>
                  <a:srgbClr val="002060"/>
                </a:solidFill>
                <a:latin typeface="UTM Guanine" panose="02040603050506020204" pitchFamily="18" charset="0"/>
              </a:rPr>
              <a:t>bài</a:t>
            </a:r>
            <a:r>
              <a:rPr lang="en-US" sz="3200" b="1" dirty="0">
                <a:solidFill>
                  <a:srgbClr val="002060"/>
                </a:solidFill>
                <a:latin typeface="UTM Guanine" panose="02040603050506020204" pitchFamily="18" charset="0"/>
              </a:rPr>
              <a:t>.</a:t>
            </a:r>
          </a:p>
          <a:p>
            <a:pPr algn="just">
              <a:lnSpc>
                <a:spcPct val="150000"/>
              </a:lnSpc>
            </a:pPr>
            <a:r>
              <a:rPr lang="en-US" sz="3200" b="1" dirty="0">
                <a:solidFill>
                  <a:srgbClr val="002060"/>
                </a:solidFill>
                <a:latin typeface="UTM Guanine" panose="02040603050506020204" pitchFamily="18" charset="0"/>
              </a:rPr>
              <a:t>2</a:t>
            </a:r>
            <a:r>
              <a:rPr lang="en-US" sz="3200" b="1">
                <a:solidFill>
                  <a:srgbClr val="002060"/>
                </a:solidFill>
                <a:latin typeface="UTM Guanine" panose="02040603050506020204" pitchFamily="18" charset="0"/>
              </a:rPr>
              <a:t>. Đi du lịch nhớ tuân thủ Thông điệp 5K nhé!</a:t>
            </a:r>
            <a:endParaRPr lang="en-US" sz="3200" b="1" dirty="0">
              <a:solidFill>
                <a:srgbClr val="002060"/>
              </a:solidFill>
              <a:latin typeface="UTM Guanine" panose="02040603050506020204" pitchFamily="18" charset="0"/>
            </a:endParaRPr>
          </a:p>
        </p:txBody>
      </p:sp>
      <p:grpSp>
        <p:nvGrpSpPr>
          <p:cNvPr id="23" name="组合 12">
            <a:extLst>
              <a:ext uri="{FF2B5EF4-FFF2-40B4-BE49-F238E27FC236}">
                <a16:creationId xmlns:a16="http://schemas.microsoft.com/office/drawing/2014/main" id="{BCD9CE15-ABA7-4F44-B122-3226A7B7687D}"/>
              </a:ext>
            </a:extLst>
          </p:cNvPr>
          <p:cNvGrpSpPr/>
          <p:nvPr/>
        </p:nvGrpSpPr>
        <p:grpSpPr>
          <a:xfrm>
            <a:off x="4491415" y="1517271"/>
            <a:ext cx="3497794" cy="1258984"/>
            <a:chOff x="2604152" y="873043"/>
            <a:chExt cx="3497794" cy="1258984"/>
          </a:xfrm>
        </p:grpSpPr>
        <p:grpSp>
          <p:nvGrpSpPr>
            <p:cNvPr id="24" name="组合 6">
              <a:extLst>
                <a:ext uri="{FF2B5EF4-FFF2-40B4-BE49-F238E27FC236}">
                  <a16:creationId xmlns:a16="http://schemas.microsoft.com/office/drawing/2014/main" id="{A723C374-0BDC-4580-B12A-82EDDA88802D}"/>
                </a:ext>
              </a:extLst>
            </p:cNvPr>
            <p:cNvGrpSpPr/>
            <p:nvPr/>
          </p:nvGrpSpPr>
          <p:grpSpPr>
            <a:xfrm>
              <a:off x="2604152" y="918097"/>
              <a:ext cx="3497794" cy="1213930"/>
              <a:chOff x="3771007" y="1069635"/>
              <a:chExt cx="3497794" cy="1213930"/>
            </a:xfrm>
          </p:grpSpPr>
          <p:sp>
            <p:nvSpPr>
              <p:cNvPr id="28" name="矩形 7">
                <a:extLst>
                  <a:ext uri="{FF2B5EF4-FFF2-40B4-BE49-F238E27FC236}">
                    <a16:creationId xmlns:a16="http://schemas.microsoft.com/office/drawing/2014/main" id="{19D864C1-3B30-4A69-9903-521CDB72BB7B}"/>
                  </a:ext>
                </a:extLst>
              </p:cNvPr>
              <p:cNvSpPr/>
              <p:nvPr/>
            </p:nvSpPr>
            <p:spPr>
              <a:xfrm>
                <a:off x="3771007" y="1083236"/>
                <a:ext cx="3469219" cy="1200329"/>
              </a:xfrm>
              <a:prstGeom prst="rect">
                <a:avLst/>
              </a:prstGeom>
            </p:spPr>
            <p:txBody>
              <a:bodyPr wrap="none">
                <a:spAutoFit/>
              </a:bodyPr>
              <a:lstStyle/>
              <a:p>
                <a:pPr lvl="0"/>
                <a:r>
                  <a:rPr lang="en-US" altLang="zh-CN" sz="72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9" name="矩形 8">
                <a:extLst>
                  <a:ext uri="{FF2B5EF4-FFF2-40B4-BE49-F238E27FC236}">
                    <a16:creationId xmlns:a16="http://schemas.microsoft.com/office/drawing/2014/main" id="{FAF2B6DB-79A7-4319-A5DB-5FE4E3BE28E0}"/>
                  </a:ext>
                </a:extLst>
              </p:cNvPr>
              <p:cNvSpPr/>
              <p:nvPr/>
            </p:nvSpPr>
            <p:spPr>
              <a:xfrm>
                <a:off x="3799582" y="1069635"/>
                <a:ext cx="3469219" cy="1200329"/>
              </a:xfrm>
              <a:prstGeom prst="rect">
                <a:avLst/>
              </a:prstGeom>
            </p:spPr>
            <p:txBody>
              <a:bodyPr wrap="none">
                <a:spAutoFit/>
              </a:bodyPr>
              <a:lstStyle/>
              <a:p>
                <a:pPr lvl="0"/>
                <a:r>
                  <a:rPr lang="en-US" altLang="zh-CN" sz="7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7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25" name="组合 9">
              <a:extLst>
                <a:ext uri="{FF2B5EF4-FFF2-40B4-BE49-F238E27FC236}">
                  <a16:creationId xmlns:a16="http://schemas.microsoft.com/office/drawing/2014/main" id="{4105D389-E5E5-4877-8DCE-BE66A1659C10}"/>
                </a:ext>
              </a:extLst>
            </p:cNvPr>
            <p:cNvGrpSpPr/>
            <p:nvPr/>
          </p:nvGrpSpPr>
          <p:grpSpPr>
            <a:xfrm>
              <a:off x="3583560" y="873043"/>
              <a:ext cx="184731" cy="1213930"/>
              <a:chOff x="3771007" y="1083236"/>
              <a:chExt cx="184731" cy="1213930"/>
            </a:xfrm>
          </p:grpSpPr>
          <p:sp>
            <p:nvSpPr>
              <p:cNvPr id="26"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7"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nvGrpSpPr>
          <p:cNvPr id="30" name="组合 4">
            <a:extLst>
              <a:ext uri="{FF2B5EF4-FFF2-40B4-BE49-F238E27FC236}">
                <a16:creationId xmlns:a16="http://schemas.microsoft.com/office/drawing/2014/main" id="{767BBCD2-BE79-45AB-8030-3D27746A2A49}"/>
              </a:ext>
            </a:extLst>
          </p:cNvPr>
          <p:cNvGrpSpPr/>
          <p:nvPr/>
        </p:nvGrpSpPr>
        <p:grpSpPr>
          <a:xfrm>
            <a:off x="-114453" y="-37096"/>
            <a:ext cx="12521565" cy="3295650"/>
            <a:chOff x="-177" y="-11"/>
            <a:chExt cx="19719" cy="5190"/>
          </a:xfrm>
        </p:grpSpPr>
        <p:pic>
          <p:nvPicPr>
            <p:cNvPr id="31" name="图片 1" descr="素材中国 sccnn.com 2">
              <a:extLst>
                <a:ext uri="{FF2B5EF4-FFF2-40B4-BE49-F238E27FC236}">
                  <a16:creationId xmlns:a16="http://schemas.microsoft.com/office/drawing/2014/main" id="{6FBE4352-480E-48B6-880B-B35787DCD3D4}"/>
                </a:ext>
              </a:extLst>
            </p:cNvPr>
            <p:cNvPicPr>
              <a:picLocks noChangeAspect="1"/>
            </p:cNvPicPr>
            <p:nvPr>
              <p:custDataLst>
                <p:tags r:id="rId1"/>
              </p:custDataLst>
            </p:nvPr>
          </p:nvPicPr>
          <p:blipFill>
            <a:blip r:embed="rId21"/>
            <a:stretch>
              <a:fillRect/>
            </a:stretch>
          </p:blipFill>
          <p:spPr>
            <a:xfrm>
              <a:off x="-177" y="-11"/>
              <a:ext cx="5507" cy="5190"/>
            </a:xfrm>
            <a:prstGeom prst="rect">
              <a:avLst/>
            </a:prstGeom>
          </p:spPr>
        </p:pic>
        <p:pic>
          <p:nvPicPr>
            <p:cNvPr id="32" name="图片 2" descr="素材中国 sccnn.com 2">
              <a:extLst>
                <a:ext uri="{FF2B5EF4-FFF2-40B4-BE49-F238E27FC236}">
                  <a16:creationId xmlns:a16="http://schemas.microsoft.com/office/drawing/2014/main" id="{16DC03A6-54F9-422F-B574-A4577FB92CB2}"/>
                </a:ext>
              </a:extLst>
            </p:cNvPr>
            <p:cNvPicPr>
              <a:picLocks noChangeAspect="1"/>
            </p:cNvPicPr>
            <p:nvPr>
              <p:custDataLst>
                <p:tags r:id="rId2"/>
              </p:custDataLst>
            </p:nvPr>
          </p:nvPicPr>
          <p:blipFill>
            <a:blip r:embed="rId21"/>
            <a:stretch>
              <a:fillRect/>
            </a:stretch>
          </p:blipFill>
          <p:spPr>
            <a:xfrm flipH="1">
              <a:off x="14035" y="-11"/>
              <a:ext cx="5507" cy="519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37"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900" decel="100000" fill="hold"/>
                                        <p:tgtEl>
                                          <p:spTgt spid="2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22">
                                            <p:txEl>
                                              <p:pRg st="0" end="0"/>
                                            </p:txEl>
                                          </p:spTgt>
                                        </p:tgtEl>
                                        <p:attrNameLst>
                                          <p:attrName>style.visibility</p:attrName>
                                        </p:attrNameLst>
                                      </p:cBhvr>
                                      <p:to>
                                        <p:strVal val="visible"/>
                                      </p:to>
                                    </p:set>
                                    <p:anim calcmode="lin" valueType="num">
                                      <p:cBhvr>
                                        <p:cTn id="26"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xEl>
                                              <p:pRg st="1" end="1"/>
                                            </p:txEl>
                                          </p:spTgt>
                                        </p:tgtEl>
                                        <p:attrNameLst>
                                          <p:attrName>style.visibility</p:attrName>
                                        </p:attrNameLst>
                                      </p:cBhvr>
                                      <p:to>
                                        <p:strVal val="visible"/>
                                      </p:to>
                                    </p:set>
                                    <p:anim calcmode="lin" valueType="num">
                                      <p:cBhvr>
                                        <p:cTn id="35" dur="500" fill="hold"/>
                                        <p:tgtEl>
                                          <p:spTgt spid="2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2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xEl>
                                              <p:pRg st="1" end="1"/>
                                            </p:txEl>
                                          </p:spTgt>
                                        </p:tgtEl>
                                      </p:cBhvr>
                                    </p:animEffect>
                                  </p:childTnLst>
                                </p:cTn>
                              </p:par>
                            </p:childTnLst>
                          </p:cTn>
                        </p:par>
                        <p:par>
                          <p:cTn id="40" fill="hold">
                            <p:stCondLst>
                              <p:cond delay="2200"/>
                            </p:stCondLst>
                            <p:childTnLst>
                              <p:par>
                                <p:cTn id="41" presetID="47"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468</Words>
  <Application>Microsoft Office PowerPoint</Application>
  <PresentationFormat>Widescreen</PresentationFormat>
  <Paragraphs>103</Paragraphs>
  <Slides>10</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UVN Ban Tay</vt:lpstr>
      <vt:lpstr>Arial</vt:lpstr>
      <vt:lpstr>思源黑体 CN Regular</vt:lpstr>
      <vt:lpstr>UVN Banh Mi</vt:lpstr>
      <vt:lpstr>UTM Guanine</vt:lpstr>
      <vt:lpstr>UTM Showcard</vt:lpstr>
      <vt:lpstr>Times New Roman</vt:lpstr>
      <vt:lpstr>等线</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tr100</dc:title>
  <dc:subject>Toan 4</dc:subject>
  <dc:creator>KTUTS</dc:creator>
  <cp:keywords>BichHa</cp:keywords>
  <cp:lastModifiedBy>trang93dtvh@gmail.com</cp:lastModifiedBy>
  <cp:revision>194</cp:revision>
  <dcterms:created xsi:type="dcterms:W3CDTF">2021-12-09T01:54:00Z</dcterms:created>
  <dcterms:modified xsi:type="dcterms:W3CDTF">2023-02-13T06:00:29Z</dcterms:modified>
  <cp:version>N01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6A577993822E4638B21D66D9E7BC7664</vt:lpwstr>
  </property>
  <property fmtid="{D5CDD505-2E9C-101B-9397-08002B2CF9AE}" pid="3" name="KSOProductBuildVer">
    <vt:lpwstr>2052-11.1.0.11115</vt:lpwstr>
  </property>
</Properties>
</file>