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2" r:id="rId2"/>
    <p:sldId id="293" r:id="rId3"/>
    <p:sldId id="283" r:id="rId4"/>
    <p:sldId id="259" r:id="rId5"/>
    <p:sldId id="288" r:id="rId6"/>
    <p:sldId id="289" r:id="rId7"/>
    <p:sldId id="286" r:id="rId8"/>
    <p:sldId id="258" r:id="rId9"/>
    <p:sldId id="265" r:id="rId10"/>
    <p:sldId id="266" r:id="rId11"/>
    <p:sldId id="267" r:id="rId12"/>
    <p:sldId id="268" r:id="rId13"/>
    <p:sldId id="270" r:id="rId14"/>
    <p:sldId id="271" r:id="rId15"/>
    <p:sldId id="274" r:id="rId16"/>
    <p:sldId id="276" r:id="rId17"/>
    <p:sldId id="291" r:id="rId18"/>
    <p:sldId id="290" r:id="rId19"/>
    <p:sldId id="294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FF"/>
    <a:srgbClr val="00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6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A9735-273D-470E-8876-13BF71110D2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28043-3C65-410B-9DFB-2F4B4401A8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4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WordArt 20"/>
          <p:cNvSpPr>
            <a:spLocks noChangeArrowheads="1" noChangeShapeType="1" noTextEdit="1"/>
          </p:cNvSpPr>
          <p:nvPr/>
        </p:nvSpPr>
        <p:spPr bwMode="auto">
          <a:xfrm>
            <a:off x="1143000" y="609600"/>
            <a:ext cx="7086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571500" y="1981200"/>
            <a:ext cx="82296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123 –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Bên</a:t>
            </a: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trên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).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487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8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490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1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2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3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4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5334000"/>
            <a:ext cx="1981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5562600"/>
            <a:ext cx="198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5638800"/>
            <a:ext cx="1905000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981200"/>
            <a:ext cx="43140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33926" y="2960159"/>
                <a:ext cx="1787669" cy="981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… 1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926" y="2960159"/>
                <a:ext cx="1787669" cy="981423"/>
              </a:xfrm>
              <a:prstGeom prst="rect">
                <a:avLst/>
              </a:prstGeom>
              <a:blipFill rotWithShape="1">
                <a:blip r:embed="rId2"/>
                <a:stretch>
                  <a:fillRect r="-10884" b="-11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981200" y="32004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&lt;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45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981200"/>
            <a:ext cx="43140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66800" y="2954738"/>
                <a:ext cx="2438400" cy="981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954738"/>
                <a:ext cx="2438400" cy="981487"/>
              </a:xfrm>
              <a:prstGeom prst="rect">
                <a:avLst/>
              </a:prstGeom>
              <a:blipFill rotWithShape="1">
                <a:blip r:embed="rId2"/>
                <a:stretch>
                  <a:fillRect b="-11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600200" y="32004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026431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66800" y="2945951"/>
                <a:ext cx="1678665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prstClr val="black"/>
                    </a:solidFill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945951"/>
                <a:ext cx="1678665" cy="981487"/>
              </a:xfrm>
              <a:prstGeom prst="rect">
                <a:avLst/>
              </a:prstGeom>
              <a:blipFill rotWithShape="1">
                <a:blip r:embed="rId2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788989" y="3179928"/>
            <a:ext cx="381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&gt;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305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66800" y="2943193"/>
                <a:ext cx="1489510" cy="98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prstClr val="black"/>
                    </a:solidFill>
                  </a:rPr>
                  <a:t>1 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943193"/>
                <a:ext cx="1489510" cy="987706"/>
              </a:xfrm>
              <a:prstGeom prst="rect">
                <a:avLst/>
              </a:prstGeom>
              <a:blipFill rotWithShape="1">
                <a:blip r:embed="rId2"/>
                <a:stretch>
                  <a:fillRect l="-14344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501636" y="3147030"/>
            <a:ext cx="479563" cy="434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&lt;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48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73290" y="3048000"/>
                <a:ext cx="7696200" cy="2492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  <m:r>
                      <a:rPr lang="en-US" sz="4000" b="1" i="1">
                        <a:solidFill>
                          <a:prstClr val="black"/>
                        </a:solidFill>
                        <a:latin typeface="Cambria Math"/>
                      </a:rPr>
                      <m:t>     </m:t>
                    </m:r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FF0000"/>
                        </a:solidFill>
                        <a:latin typeface="Cambria Math"/>
                      </a:rPr>
                      <m:t>&lt;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𝟐𝟑</m:t>
                        </m:r>
                      </m:den>
                    </m:f>
                    <m:r>
                      <a:rPr lang="en-US" sz="4000" b="1" i="1">
                        <a:solidFill>
                          <a:prstClr val="black"/>
                        </a:solidFill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&lt;</a:t>
                </a:r>
                <a:r>
                  <a:rPr lang="en-US" sz="4000" b="1" dirty="0">
                    <a:solidFill>
                      <a:prstClr val="black"/>
                    </a:solidFill>
                  </a:rPr>
                  <a:t>1  </a:t>
                </a:r>
              </a:p>
              <a:p>
                <a:pPr lvl="0"/>
                <a:endParaRPr lang="en-US" sz="4000" b="1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𝟏𝟗</m:t>
                        </m:r>
                      </m:den>
                    </m:f>
                    <m:r>
                      <a:rPr lang="en-US" sz="4000" b="1" i="0" dirty="0" smtClean="0">
                        <a:solidFill>
                          <a:srgbClr val="FF0000"/>
                        </a:solidFill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</a:rPr>
                  <a:t>         1 </a:t>
                </a:r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endParaRPr lang="en-US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90" y="3048000"/>
                <a:ext cx="7696200" cy="2492414"/>
              </a:xfrm>
              <a:prstGeom prst="rect">
                <a:avLst/>
              </a:prstGeom>
              <a:blipFill rotWithShape="1">
                <a:blip r:embed="rId2"/>
                <a:stretch>
                  <a:fillRect b="-4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57200" y="1968282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</p:spTree>
    <p:extLst>
      <p:ext uri="{BB962C8B-B14F-4D97-AF65-F5344CB8AC3E}">
        <p14:creationId xmlns:p14="http://schemas.microsoft.com/office/powerpoint/2010/main" val="387779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2905011"/>
            <a:ext cx="7696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4000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Với hai số tự nhiên 3 và 5, hãy viết:     </a:t>
            </a:r>
            <a:endParaRPr lang="en-US" sz="4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4000" dirty="0">
                <a:latin typeface="Times New Roman" pitchFamily="18" charset="0"/>
                <a:ea typeface="Times New Roman"/>
                <a:cs typeface="Times New Roman" pitchFamily="18" charset="0"/>
              </a:rPr>
              <a:t>a/ Phân số bé hơn 1 </a:t>
            </a:r>
            <a:endParaRPr lang="en-US" sz="4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4000" dirty="0">
                <a:latin typeface="Times New Roman" pitchFamily="18" charset="0"/>
                <a:ea typeface="Times New Roman"/>
                <a:cs typeface="Times New Roman" pitchFamily="18" charset="0"/>
              </a:rPr>
              <a:t>b/ Phân số lớn hơn 1 </a:t>
            </a:r>
            <a:endParaRPr lang="en-US" sz="40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40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5800" y="2905011"/>
                <a:ext cx="7696200" cy="2886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de-DE" sz="4000" b="1" i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Với hai số tự nhiên 3 và 5</a:t>
                </a:r>
                <a:endParaRPr lang="en-US" sz="4000" dirty="0">
                  <a:solidFill>
                    <a:prstClr val="black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a/ Phân số bé hơn 1 </a:t>
                </a:r>
                <a:r>
                  <a:rPr lang="de-DE" sz="4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000" b="1" dirty="0">
                  <a:solidFill>
                    <a:prstClr val="black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b/ Phân số lớn hơn 1 </a:t>
                </a:r>
                <a:r>
                  <a:rPr lang="de-DE" sz="4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4000" b="1" dirty="0">
                  <a:solidFill>
                    <a:prstClr val="black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905011"/>
                <a:ext cx="7696200" cy="2886431"/>
              </a:xfrm>
              <a:prstGeom prst="rect">
                <a:avLst/>
              </a:prstGeom>
              <a:blipFill rotWithShape="1">
                <a:blip r:embed="rId2"/>
                <a:stretch>
                  <a:fillRect l="-2853" t="-2537" b="-2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105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ownloads\Các loại lớp 4B\BÀI GIẢNG POI\Tuần 23\đẹp\13244758_522490957961837_874907615180506439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95400"/>
            <a:ext cx="9144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ownloads\Các loại lớp 4B\BÀI GIẢNG POI\Tuần 23\đẹp\13241225_518218758389057_851363280805622118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-1"/>
            <a:ext cx="8991600" cy="7229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2019\51383496_1619217411514734_5695993998846459904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2019\49292679_357704291447350_273490884621972275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7162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29700" name="Picture 4" descr="Cute_bottom_1024_8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62000" y="1143000"/>
            <a:ext cx="7620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EM </a:t>
            </a:r>
          </a:p>
          <a:p>
            <a:pPr algn="ctr" eaLnBrk="1" hangingPunct="1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 NGOAN</a:t>
            </a:r>
          </a:p>
          <a:p>
            <a:pPr algn="ctr" eaLnBrk="1" hangingPunct="1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HỌC TỐT !</a:t>
            </a:r>
            <a:endParaRPr lang="en-GB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2"/>
          <p:cNvSpPr/>
          <p:nvPr/>
        </p:nvSpPr>
        <p:spPr>
          <a:xfrm>
            <a:off x="685800" y="381000"/>
            <a:ext cx="7772400" cy="4953000"/>
          </a:xfrm>
          <a:prstGeom prst="irregularSeal1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1" y="2133600"/>
            <a:ext cx="8787979" cy="3200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317048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224993"/>
                <a:ext cx="9144000" cy="6328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𝟏𝟏</m:t>
                          </m:r>
                        </m:den>
                      </m:f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𝒗</m:t>
                      </m:r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à 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𝟏𝟒</m:t>
                          </m:r>
                        </m:den>
                      </m:f>
                      <m:r>
                        <a:rPr lang="de-DE" sz="3600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 ;</m:t>
                      </m:r>
                      <m:r>
                        <a:rPr lang="en-US" sz="3600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3600" b="0" i="0" dirty="0" smtClean="0">
                  <a:effectLst/>
                  <a:latin typeface="Cambria Math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14 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126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;</m:t>
                    </m:r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 </a:t>
                </a:r>
                <a:r>
                  <a:rPr lang="de-DE" sz="4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126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de-DE" sz="4000" b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den>
                    </m:f>
                  </m:oMath>
                </a14:m>
                <a:endParaRPr lang="de-DE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𝒗</m:t>
                    </m:r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à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;</a:t>
                </a:r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 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72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72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de-DE" sz="4000" b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4993"/>
                <a:ext cx="9144000" cy="6328207"/>
              </a:xfrm>
              <a:prstGeom prst="rect">
                <a:avLst/>
              </a:prstGeom>
              <a:blipFill rotWithShape="1">
                <a:blip r:embed="rId2"/>
                <a:stretch>
                  <a:fillRect l="-2400" b="-1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52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WordArt 20"/>
          <p:cNvSpPr>
            <a:spLocks noChangeArrowheads="1" noChangeShapeType="1" noTextEdit="1"/>
          </p:cNvSpPr>
          <p:nvPr/>
        </p:nvSpPr>
        <p:spPr bwMode="auto">
          <a:xfrm>
            <a:off x="1371600" y="1066800"/>
            <a:ext cx="6934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457200" y="2743200"/>
            <a:ext cx="82296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(trang123 –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bên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trên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487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8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490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1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2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3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486" name="Picture 22" descr="Firewrk8"/>
          <p:cNvPicPr>
            <a:picLocks noChangeAspect="1" noChangeArrowheads="1"/>
          </p:cNvPicPr>
          <p:nvPr/>
        </p:nvPicPr>
        <p:blipFill>
          <a:blip r:embed="rId5">
            <a:lum bright="6000" contrast="30000"/>
          </a:blip>
          <a:srcRect/>
          <a:stretch>
            <a:fillRect/>
          </a:stretch>
        </p:blipFill>
        <p:spPr bwMode="auto">
          <a:xfrm>
            <a:off x="3657600" y="5334000"/>
            <a:ext cx="17526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453619"/>
              </p:ext>
            </p:extLst>
          </p:nvPr>
        </p:nvGraphicFramePr>
        <p:xfrm>
          <a:off x="644236" y="2743200"/>
          <a:ext cx="50569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691"/>
              </a:tblGrid>
              <a:tr h="1981200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</a:p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</a:p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599" y="990600"/>
            <a:ext cx="4485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  <a:endParaRPr lang="en-US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828800" y="2627531"/>
                <a:ext cx="6115678" cy="2460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 smtClean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   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25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…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23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000" dirty="0" smtClean="0"/>
                  <a:t> … 1  </a:t>
                </a:r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000" dirty="0" smtClean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27</m:t>
                        </m:r>
                      </m:den>
                    </m:f>
                    <m:f>
                      <m:f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US" sz="4000" dirty="0" smtClean="0"/>
                  <a:t>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</a:rPr>
                          <m:t>27</m:t>
                        </m:r>
                      </m:den>
                    </m:f>
                  </m:oMath>
                </a14:m>
                <a:r>
                  <a:rPr lang="en-US" sz="4000" dirty="0" smtClean="0"/>
                  <a:t>         1 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627531"/>
                <a:ext cx="6115678" cy="2460225"/>
              </a:xfrm>
              <a:prstGeom prst="rect">
                <a:avLst/>
              </a:prstGeom>
              <a:blipFill rotWithShape="1">
                <a:blip r:embed="rId2"/>
                <a:stretch>
                  <a:fillRect r="-199" b="-4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386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76134" y="2947586"/>
                <a:ext cx="1963999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  <m:r>
                      <a:rPr lang="en-US" sz="40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34" y="2947586"/>
                <a:ext cx="1963999" cy="978538"/>
              </a:xfrm>
              <a:prstGeom prst="rect">
                <a:avLst/>
              </a:prstGeom>
              <a:blipFill rotWithShape="1">
                <a:blip r:embed="rId2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133600" y="31242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80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23894" y="2895600"/>
                <a:ext cx="2418674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 … 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𝟐𝟑</m:t>
                          </m:r>
                        </m:den>
                      </m:f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94" y="2895600"/>
                <a:ext cx="2418674" cy="12464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057400" y="32004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61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387</Words>
  <Application>Microsoft Office PowerPoint</Application>
  <PresentationFormat>On-screen Show (4:3)</PresentationFormat>
  <Paragraphs>56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adf</dc:creator>
  <cp:lastModifiedBy>Lenovo</cp:lastModifiedBy>
  <cp:revision>42</cp:revision>
  <dcterms:created xsi:type="dcterms:W3CDTF">2006-08-16T00:00:00Z</dcterms:created>
  <dcterms:modified xsi:type="dcterms:W3CDTF">2019-05-06T16:42:20Z</dcterms:modified>
</cp:coreProperties>
</file>