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9" r:id="rId4"/>
    <p:sldId id="274" r:id="rId5"/>
    <p:sldId id="261" r:id="rId6"/>
    <p:sldId id="296" r:id="rId7"/>
    <p:sldId id="282" r:id="rId8"/>
    <p:sldId id="264" r:id="rId9"/>
    <p:sldId id="295" r:id="rId10"/>
    <p:sldId id="293" r:id="rId11"/>
    <p:sldId id="265" r:id="rId12"/>
    <p:sldId id="266" r:id="rId13"/>
    <p:sldId id="298" r:id="rId14"/>
    <p:sldId id="28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6" autoAdjust="0"/>
    <p:restoredTop sz="94660"/>
  </p:normalViewPr>
  <p:slideViewPr>
    <p:cSldViewPr>
      <p:cViewPr>
        <p:scale>
          <a:sx n="50" d="100"/>
          <a:sy n="50" d="100"/>
        </p:scale>
        <p:origin x="1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BDD6-3123-4E61-A094-0E52693018E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AA8D-1863-43F6-8773-6A264E723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2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A280-B05B-4194-A327-B6FE8BD606BC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A9F62-E477-465B-B119-C9DA680A9ECE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31B8-E577-4F18-9DAB-C5E7D221B7A2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.VnTime" pitchFamily="34" charset="0"/>
              </a:rPr>
              <a:t>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z="2800">
              <a:latin typeface=".VnTime" pitchFamily="34" charset="0"/>
            </a:endParaRPr>
          </a:p>
        </p:txBody>
      </p:sp>
      <p:pic>
        <p:nvPicPr>
          <p:cNvPr id="2052" name="Picture 4" descr="Pla019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stote" pitchFamily="34" charset="0"/>
            </a:endParaRP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942975" y="685800"/>
            <a:ext cx="7258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ĐÔ THỊ VIỆT H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Ư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</a:t>
            </a:r>
          </a:p>
        </p:txBody>
      </p:sp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>
            <a:off x="2057400" y="3733800"/>
            <a:ext cx="419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</a:rPr>
              <a:t>KHOA HỌC:</a:t>
            </a:r>
          </a:p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</a:rPr>
              <a:t>NÓNG LẠNH VÀ NHIỆT ĐỘ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"/>
          <p:cNvSpPr>
            <a:spLocks/>
          </p:cNvSpPr>
          <p:nvPr/>
        </p:nvSpPr>
        <p:spPr bwMode="auto">
          <a:xfrm>
            <a:off x="2209800" y="4876800"/>
            <a:ext cx="2209800" cy="1695450"/>
          </a:xfrm>
          <a:custGeom>
            <a:avLst/>
            <a:gdLst>
              <a:gd name="T0" fmla="*/ 2147483647 w 1758"/>
              <a:gd name="T1" fmla="*/ 2147483647 h 1068"/>
              <a:gd name="T2" fmla="*/ 2147483647 w 1758"/>
              <a:gd name="T3" fmla="*/ 2147483647 h 1068"/>
              <a:gd name="T4" fmla="*/ 2147483647 w 1758"/>
              <a:gd name="T5" fmla="*/ 2147483647 h 1068"/>
              <a:gd name="T6" fmla="*/ 2147483647 w 1758"/>
              <a:gd name="T7" fmla="*/ 2147483647 h 1068"/>
              <a:gd name="T8" fmla="*/ 2147483647 w 1758"/>
              <a:gd name="T9" fmla="*/ 2147483647 h 1068"/>
              <a:gd name="T10" fmla="*/ 2147483647 w 1758"/>
              <a:gd name="T11" fmla="*/ 2147483647 h 1068"/>
              <a:gd name="T12" fmla="*/ 2147483647 w 1758"/>
              <a:gd name="T13" fmla="*/ 2147483647 h 1068"/>
              <a:gd name="T14" fmla="*/ 2147483647 w 1758"/>
              <a:gd name="T15" fmla="*/ 2147483647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8"/>
              <a:gd name="T25" fmla="*/ 0 h 1068"/>
              <a:gd name="T26" fmla="*/ 1758 w 1758"/>
              <a:gd name="T27" fmla="*/ 1068 h 10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5" descr="Papyrus"/>
          <p:cNvSpPr>
            <a:spLocks noChangeArrowheads="1"/>
          </p:cNvSpPr>
          <p:nvPr/>
        </p:nvSpPr>
        <p:spPr bwMode="auto">
          <a:xfrm rot="2700000" flipV="1">
            <a:off x="6343650" y="3608082"/>
            <a:ext cx="457200" cy="109757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95696" y="2857500"/>
            <a:ext cx="438150" cy="234950"/>
            <a:chOff x="3024" y="1440"/>
            <a:chExt cx="276" cy="148"/>
          </a:xfrm>
        </p:grpSpPr>
        <p:sp>
          <p:nvSpPr>
            <p:cNvPr id="19892" name="Freeform 7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3" name="Freeform 8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4" name="Freeform 9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43350" y="2390775"/>
            <a:ext cx="1962150" cy="3295650"/>
            <a:chOff x="2484" y="1506"/>
            <a:chExt cx="1236" cy="2076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75" name="Rectangle 13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6" name="Rectangle 14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7" name="Rectangle 15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8" name="Rectangle 16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9" name="AutoShape 17"/>
            <p:cNvSpPr>
              <a:spLocks noChangeArrowheads="1"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8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2" name="Rectangle 20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 rot="7200000" flipH="1">
              <a:off x="2937" y="2476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5" name="Rectangle 23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8" name="Oval 26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9" name="AutoShape 27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0" name="Oval 28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1" name="AutoShape 29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021623" y="4937126"/>
            <a:ext cx="635977" cy="930275"/>
            <a:chOff x="4080" y="2352"/>
            <a:chExt cx="334" cy="488"/>
          </a:xfrm>
        </p:grpSpPr>
        <p:sp>
          <p:nvSpPr>
            <p:cNvPr id="19833" name="Oval 32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34" name="Freeform 33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AutoShape 34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AutoShape 35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40" name="Freeform 37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Freeform 38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2" name="Oval 39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3" name="Arc 40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4" name="Arc 41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5" name="Freeform 42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43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44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45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46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1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0" name="Freeform 47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3 w 240"/>
                <a:gd name="T1" fmla="*/ 0 h 144"/>
                <a:gd name="T2" fmla="*/ 7 w 240"/>
                <a:gd name="T3" fmla="*/ 0 h 144"/>
                <a:gd name="T4" fmla="*/ 5 w 240"/>
                <a:gd name="T5" fmla="*/ 0 h 144"/>
                <a:gd name="T6" fmla="*/ 0 w 240"/>
                <a:gd name="T7" fmla="*/ 0 h 144"/>
                <a:gd name="T8" fmla="*/ 3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1" name="Freeform 48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49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50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51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52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53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9865" name="Line 55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Line 56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Line 57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Line 58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Line 60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Line 61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Line 62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8" name="Freeform 63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9" name="Freeform 64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0" name="Freeform 65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Freeform 66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2" name="Freeform 67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3" name="Freeform 68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4" name="Arc 69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990600" y="838201"/>
            <a:ext cx="381000" cy="3733799"/>
            <a:chOff x="708" y="528"/>
            <a:chExt cx="96" cy="2103"/>
          </a:xfrm>
        </p:grpSpPr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30" name="Line 73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Line 74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75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6497516" y="4572000"/>
            <a:ext cx="748812" cy="1314450"/>
            <a:chOff x="4236" y="2913"/>
            <a:chExt cx="472" cy="828"/>
          </a:xfrm>
        </p:grpSpPr>
        <p:sp>
          <p:nvSpPr>
            <p:cNvPr id="19807" name="Oval 77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8" name="AutoShape 78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9" name="Oval 79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0" name="Oval 80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1" name="Freeform 81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Freeform 82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AutoShape 83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4" name="Freeform 84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4 w 288"/>
                <a:gd name="T1" fmla="*/ 0 h 462"/>
                <a:gd name="T2" fmla="*/ 27 w 288"/>
                <a:gd name="T3" fmla="*/ 21 h 462"/>
                <a:gd name="T4" fmla="*/ 32 w 288"/>
                <a:gd name="T5" fmla="*/ 43 h 462"/>
                <a:gd name="T6" fmla="*/ 59 w 288"/>
                <a:gd name="T7" fmla="*/ 75 h 462"/>
                <a:gd name="T8" fmla="*/ 23 w 288"/>
                <a:gd name="T9" fmla="*/ 92 h 462"/>
                <a:gd name="T10" fmla="*/ 4 w 288"/>
                <a:gd name="T11" fmla="*/ 79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Arc 85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16" name="Arc 86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7" name="Oval 87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8" name="Arc 88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9" name="Arc 89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0" name="Arc 90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1" name="Arc 91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2" name="AutoShape 92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3" name="Arc 93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4" name="Line 94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Line 95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827" name="Picture 97" descr="Lua do clear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AutoShape 98"/>
          <p:cNvSpPr>
            <a:spLocks noChangeArrowheads="1"/>
          </p:cNvSpPr>
          <p:nvPr/>
        </p:nvSpPr>
        <p:spPr bwMode="auto">
          <a:xfrm>
            <a:off x="4788877" y="4086225"/>
            <a:ext cx="60080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99"/>
          <p:cNvSpPr>
            <a:spLocks noChangeArrowheads="1"/>
          </p:cNvSpPr>
          <p:nvPr/>
        </p:nvSpPr>
        <p:spPr bwMode="auto">
          <a:xfrm>
            <a:off x="4591050" y="3476625"/>
            <a:ext cx="965688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AutoShape 100"/>
          <p:cNvSpPr>
            <a:spLocks noChangeArrowheads="1"/>
          </p:cNvSpPr>
          <p:nvPr/>
        </p:nvSpPr>
        <p:spPr bwMode="auto">
          <a:xfrm>
            <a:off x="4919664" y="309721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1" name="Freeform 101"/>
          <p:cNvSpPr>
            <a:spLocks/>
          </p:cNvSpPr>
          <p:nvPr/>
        </p:nvSpPr>
        <p:spPr bwMode="auto">
          <a:xfrm flipH="1">
            <a:off x="5202116" y="3290889"/>
            <a:ext cx="61546" cy="300037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02"/>
          <p:cNvSpPr>
            <a:spLocks/>
          </p:cNvSpPr>
          <p:nvPr/>
        </p:nvSpPr>
        <p:spPr bwMode="auto">
          <a:xfrm>
            <a:off x="4868008" y="3290888"/>
            <a:ext cx="60081" cy="296862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Arc 103"/>
          <p:cNvSpPr>
            <a:spLocks/>
          </p:cNvSpPr>
          <p:nvPr/>
        </p:nvSpPr>
        <p:spPr bwMode="auto">
          <a:xfrm flipV="1">
            <a:off x="4892920" y="3162300"/>
            <a:ext cx="351692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4" name="Oval 104"/>
          <p:cNvSpPr>
            <a:spLocks noChangeArrowheads="1"/>
          </p:cNvSpPr>
          <p:nvPr/>
        </p:nvSpPr>
        <p:spPr bwMode="auto">
          <a:xfrm>
            <a:off x="4892920" y="3128964"/>
            <a:ext cx="351692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105"/>
          <p:cNvSpPr>
            <a:spLocks noChangeArrowheads="1"/>
          </p:cNvSpPr>
          <p:nvPr/>
        </p:nvSpPr>
        <p:spPr bwMode="auto">
          <a:xfrm>
            <a:off x="5117123" y="3271839"/>
            <a:ext cx="36635" cy="274637"/>
          </a:xfrm>
          <a:prstGeom prst="can">
            <a:avLst>
              <a:gd name="adj" fmla="val 5542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106"/>
          <p:cNvSpPr>
            <a:spLocks/>
          </p:cNvSpPr>
          <p:nvPr/>
        </p:nvSpPr>
        <p:spPr bwMode="auto">
          <a:xfrm flipV="1">
            <a:off x="4925158" y="3148013"/>
            <a:ext cx="293077" cy="190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7"/>
          <p:cNvSpPr>
            <a:spLocks noChangeArrowheads="1"/>
          </p:cNvSpPr>
          <p:nvPr/>
        </p:nvSpPr>
        <p:spPr bwMode="auto">
          <a:xfrm>
            <a:off x="4925158" y="3125788"/>
            <a:ext cx="293077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8"/>
          <p:cNvSpPr>
            <a:spLocks noChangeArrowheads="1"/>
          </p:cNvSpPr>
          <p:nvPr/>
        </p:nvSpPr>
        <p:spPr bwMode="auto">
          <a:xfrm>
            <a:off x="4986705" y="3195638"/>
            <a:ext cx="55685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1752600" y="838201"/>
            <a:ext cx="381000" cy="3733799"/>
            <a:chOff x="5088" y="528"/>
            <a:chExt cx="96" cy="2103"/>
          </a:xfrm>
        </p:grpSpPr>
        <p:sp>
          <p:nvSpPr>
            <p:cNvPr id="2158" name="AutoShape 110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04" name="Line 112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Line 113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14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0" name="Oval 115"/>
          <p:cNvSpPr>
            <a:spLocks noChangeArrowheads="1"/>
          </p:cNvSpPr>
          <p:nvPr/>
        </p:nvSpPr>
        <p:spPr bwMode="auto">
          <a:xfrm>
            <a:off x="4586654" y="3648075"/>
            <a:ext cx="968620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 rot="4952512">
            <a:off x="6564558" y="5412032"/>
            <a:ext cx="1190625" cy="882162"/>
            <a:chOff x="3765" y="1482"/>
            <a:chExt cx="750" cy="556"/>
          </a:xfrm>
        </p:grpSpPr>
        <p:sp>
          <p:nvSpPr>
            <p:cNvPr id="19792" name="Freeform 117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7 w 268"/>
                <a:gd name="T1" fmla="*/ 16 h 334"/>
                <a:gd name="T2" fmla="*/ 0 w 268"/>
                <a:gd name="T3" fmla="*/ 0 h 334"/>
                <a:gd name="T4" fmla="*/ 3 w 268"/>
                <a:gd name="T5" fmla="*/ 1 h 334"/>
                <a:gd name="T6" fmla="*/ 6 w 268"/>
                <a:gd name="T7" fmla="*/ 1 h 334"/>
                <a:gd name="T8" fmla="*/ 9 w 268"/>
                <a:gd name="T9" fmla="*/ 2 h 334"/>
                <a:gd name="T10" fmla="*/ 10 w 268"/>
                <a:gd name="T11" fmla="*/ 3 h 334"/>
                <a:gd name="T12" fmla="*/ 16 w 268"/>
                <a:gd name="T13" fmla="*/ 4 h 334"/>
                <a:gd name="T14" fmla="*/ 19 w 268"/>
                <a:gd name="T15" fmla="*/ 6 h 334"/>
                <a:gd name="T16" fmla="*/ 21 w 268"/>
                <a:gd name="T17" fmla="*/ 8 h 334"/>
                <a:gd name="T18" fmla="*/ 24 w 268"/>
                <a:gd name="T19" fmla="*/ 9 h 334"/>
                <a:gd name="T20" fmla="*/ 25 w 268"/>
                <a:gd name="T21" fmla="*/ 10 h 334"/>
                <a:gd name="T22" fmla="*/ 26 w 268"/>
                <a:gd name="T23" fmla="*/ 13 h 334"/>
                <a:gd name="T24" fmla="*/ 28 w 268"/>
                <a:gd name="T25" fmla="*/ 15 h 334"/>
                <a:gd name="T26" fmla="*/ 30 w 268"/>
                <a:gd name="T27" fmla="*/ 17 h 334"/>
                <a:gd name="T28" fmla="*/ 32 w 268"/>
                <a:gd name="T29" fmla="*/ 19 h 334"/>
                <a:gd name="T30" fmla="*/ 34 w 268"/>
                <a:gd name="T31" fmla="*/ 22 h 334"/>
                <a:gd name="T32" fmla="*/ 34 w 268"/>
                <a:gd name="T33" fmla="*/ 26 h 334"/>
                <a:gd name="T34" fmla="*/ 31 w 268"/>
                <a:gd name="T35" fmla="*/ 26 h 334"/>
                <a:gd name="T36" fmla="*/ 26 w 268"/>
                <a:gd name="T37" fmla="*/ 25 h 334"/>
                <a:gd name="T38" fmla="*/ 17 w 268"/>
                <a:gd name="T39" fmla="*/ 1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Freeform 118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9 w 651"/>
                <a:gd name="T1" fmla="*/ 40 h 934"/>
                <a:gd name="T2" fmla="*/ 22 w 651"/>
                <a:gd name="T3" fmla="*/ 40 h 934"/>
                <a:gd name="T4" fmla="*/ 14 w 651"/>
                <a:gd name="T5" fmla="*/ 38 h 934"/>
                <a:gd name="T6" fmla="*/ 12 w 651"/>
                <a:gd name="T7" fmla="*/ 35 h 934"/>
                <a:gd name="T8" fmla="*/ 7 w 651"/>
                <a:gd name="T9" fmla="*/ 33 h 934"/>
                <a:gd name="T10" fmla="*/ 1 w 651"/>
                <a:gd name="T11" fmla="*/ 33 h 934"/>
                <a:gd name="T12" fmla="*/ 1 w 651"/>
                <a:gd name="T13" fmla="*/ 35 h 934"/>
                <a:gd name="T14" fmla="*/ 3 w 651"/>
                <a:gd name="T15" fmla="*/ 38 h 934"/>
                <a:gd name="T16" fmla="*/ 5 w 651"/>
                <a:gd name="T17" fmla="*/ 42 h 934"/>
                <a:gd name="T18" fmla="*/ 9 w 651"/>
                <a:gd name="T19" fmla="*/ 46 h 934"/>
                <a:gd name="T20" fmla="*/ 15 w 651"/>
                <a:gd name="T21" fmla="*/ 50 h 934"/>
                <a:gd name="T22" fmla="*/ 22 w 651"/>
                <a:gd name="T23" fmla="*/ 55 h 934"/>
                <a:gd name="T24" fmla="*/ 30 w 651"/>
                <a:gd name="T25" fmla="*/ 60 h 934"/>
                <a:gd name="T26" fmla="*/ 39 w 651"/>
                <a:gd name="T27" fmla="*/ 65 h 934"/>
                <a:gd name="T28" fmla="*/ 42 w 651"/>
                <a:gd name="T29" fmla="*/ 68 h 934"/>
                <a:gd name="T30" fmla="*/ 45 w 651"/>
                <a:gd name="T31" fmla="*/ 70 h 934"/>
                <a:gd name="T32" fmla="*/ 48 w 651"/>
                <a:gd name="T33" fmla="*/ 73 h 934"/>
                <a:gd name="T34" fmla="*/ 51 w 651"/>
                <a:gd name="T35" fmla="*/ 72 h 934"/>
                <a:gd name="T36" fmla="*/ 55 w 651"/>
                <a:gd name="T37" fmla="*/ 70 h 934"/>
                <a:gd name="T38" fmla="*/ 63 w 651"/>
                <a:gd name="T39" fmla="*/ 68 h 934"/>
                <a:gd name="T40" fmla="*/ 72 w 651"/>
                <a:gd name="T41" fmla="*/ 65 h 934"/>
                <a:gd name="T42" fmla="*/ 79 w 651"/>
                <a:gd name="T43" fmla="*/ 65 h 934"/>
                <a:gd name="T44" fmla="*/ 78 w 651"/>
                <a:gd name="T45" fmla="*/ 62 h 934"/>
                <a:gd name="T46" fmla="*/ 74 w 651"/>
                <a:gd name="T47" fmla="*/ 60 h 934"/>
                <a:gd name="T48" fmla="*/ 72 w 651"/>
                <a:gd name="T49" fmla="*/ 58 h 934"/>
                <a:gd name="T50" fmla="*/ 74 w 651"/>
                <a:gd name="T51" fmla="*/ 50 h 934"/>
                <a:gd name="T52" fmla="*/ 72 w 651"/>
                <a:gd name="T53" fmla="*/ 38 h 934"/>
                <a:gd name="T54" fmla="*/ 73 w 651"/>
                <a:gd name="T55" fmla="*/ 34 h 934"/>
                <a:gd name="T56" fmla="*/ 73 w 651"/>
                <a:gd name="T57" fmla="*/ 31 h 934"/>
                <a:gd name="T58" fmla="*/ 73 w 651"/>
                <a:gd name="T59" fmla="*/ 31 h 934"/>
                <a:gd name="T60" fmla="*/ 72 w 651"/>
                <a:gd name="T61" fmla="*/ 26 h 934"/>
                <a:gd name="T62" fmla="*/ 68 w 651"/>
                <a:gd name="T63" fmla="*/ 26 h 934"/>
                <a:gd name="T64" fmla="*/ 62 w 651"/>
                <a:gd name="T65" fmla="*/ 26 h 934"/>
                <a:gd name="T66" fmla="*/ 58 w 651"/>
                <a:gd name="T67" fmla="*/ 22 h 934"/>
                <a:gd name="T68" fmla="*/ 54 w 651"/>
                <a:gd name="T69" fmla="*/ 17 h 934"/>
                <a:gd name="T70" fmla="*/ 48 w 651"/>
                <a:gd name="T71" fmla="*/ 10 h 934"/>
                <a:gd name="T72" fmla="*/ 45 w 651"/>
                <a:gd name="T73" fmla="*/ 8 h 934"/>
                <a:gd name="T74" fmla="*/ 42 w 651"/>
                <a:gd name="T75" fmla="*/ 6 h 934"/>
                <a:gd name="T76" fmla="*/ 39 w 651"/>
                <a:gd name="T77" fmla="*/ 4 h 934"/>
                <a:gd name="T78" fmla="*/ 36 w 651"/>
                <a:gd name="T79" fmla="*/ 3 h 934"/>
                <a:gd name="T80" fmla="*/ 33 w 651"/>
                <a:gd name="T81" fmla="*/ 1 h 934"/>
                <a:gd name="T82" fmla="*/ 29 w 651"/>
                <a:gd name="T83" fmla="*/ 1 h 934"/>
                <a:gd name="T84" fmla="*/ 30 w 651"/>
                <a:gd name="T85" fmla="*/ 7 h 934"/>
                <a:gd name="T86" fmla="*/ 36 w 651"/>
                <a:gd name="T87" fmla="*/ 12 h 934"/>
                <a:gd name="T88" fmla="*/ 40 w 651"/>
                <a:gd name="T89" fmla="*/ 16 h 934"/>
                <a:gd name="T90" fmla="*/ 42 w 651"/>
                <a:gd name="T91" fmla="*/ 22 h 934"/>
                <a:gd name="T92" fmla="*/ 46 w 651"/>
                <a:gd name="T93" fmla="*/ 28 h 934"/>
                <a:gd name="T94" fmla="*/ 44 w 651"/>
                <a:gd name="T95" fmla="*/ 32 h 934"/>
                <a:gd name="T96" fmla="*/ 39 w 651"/>
                <a:gd name="T97" fmla="*/ 37 h 934"/>
                <a:gd name="T98" fmla="*/ 32 w 651"/>
                <a:gd name="T99" fmla="*/ 39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Freeform 119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Freeform 120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Freeform 121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2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9800" name="Freeform 12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Oval 12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98" name="Freeform 125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8 w 136"/>
                <a:gd name="T3" fmla="*/ 6 h 220"/>
                <a:gd name="T4" fmla="*/ 12 w 136"/>
                <a:gd name="T5" fmla="*/ 12 h 220"/>
                <a:gd name="T6" fmla="*/ 14 w 136"/>
                <a:gd name="T7" fmla="*/ 14 h 220"/>
                <a:gd name="T8" fmla="*/ 17 w 136"/>
                <a:gd name="T9" fmla="*/ 1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26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4 w 54"/>
                <a:gd name="T3" fmla="*/ 3 h 34"/>
                <a:gd name="T4" fmla="*/ 7 w 54"/>
                <a:gd name="T5" fmla="*/ 3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Freeform 127"/>
          <p:cNvSpPr>
            <a:spLocks/>
          </p:cNvSpPr>
          <p:nvPr/>
        </p:nvSpPr>
        <p:spPr bwMode="auto">
          <a:xfrm>
            <a:off x="6343650" y="3346451"/>
            <a:ext cx="457200" cy="981075"/>
          </a:xfrm>
          <a:custGeom>
            <a:avLst/>
            <a:gdLst>
              <a:gd name="T0" fmla="*/ 0 w 288"/>
              <a:gd name="T1" fmla="*/ 2147483647 h 576"/>
              <a:gd name="T2" fmla="*/ 0 w 288"/>
              <a:gd name="T3" fmla="*/ 2147483647 h 576"/>
              <a:gd name="T4" fmla="*/ 2147483647 w 288"/>
              <a:gd name="T5" fmla="*/ 0 h 576"/>
              <a:gd name="T6" fmla="*/ 2147483647 w 288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128"/>
          <p:cNvSpPr>
            <a:spLocks noChangeArrowheads="1"/>
          </p:cNvSpPr>
          <p:nvPr/>
        </p:nvSpPr>
        <p:spPr bwMode="auto">
          <a:xfrm>
            <a:off x="6652846" y="410527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29"/>
          <p:cNvSpPr>
            <a:spLocks noChangeArrowheads="1"/>
          </p:cNvSpPr>
          <p:nvPr/>
        </p:nvSpPr>
        <p:spPr bwMode="auto">
          <a:xfrm>
            <a:off x="6457951" y="420052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78" name="Picture 130" descr="khoi den"/>
          <p:cNvPicPr>
            <a:picLocks noChangeAspect="1" noChangeArrowheads="1" noCrop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 rot="3811978">
            <a:off x="5599845" y="239236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31"/>
          <p:cNvGrpSpPr>
            <a:grpSpLocks/>
          </p:cNvGrpSpPr>
          <p:nvPr/>
        </p:nvGrpSpPr>
        <p:grpSpPr bwMode="auto">
          <a:xfrm>
            <a:off x="5106866" y="2916239"/>
            <a:ext cx="279888" cy="314325"/>
            <a:chOff x="3226" y="2032"/>
            <a:chExt cx="176" cy="198"/>
          </a:xfrm>
        </p:grpSpPr>
        <p:sp>
          <p:nvSpPr>
            <p:cNvPr id="19787" name="AutoShape 132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88" name="AutoShape 133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0" y="17"/>
                </a:cxn>
                <a:cxn ang="0">
                  <a:pos x="36" y="2"/>
                </a:cxn>
                <a:cxn ang="0">
                  <a:pos x="41" y="24"/>
                </a:cxn>
                <a:cxn ang="0">
                  <a:pos x="29" y="38"/>
                </a:cxn>
                <a:cxn ang="0">
                  <a:pos x="4" y="4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90" name="AutoShape 135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4" name="AutoShape 136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6652846" y="2752725"/>
            <a:ext cx="55685" cy="1371600"/>
            <a:chOff x="4069" y="1794"/>
            <a:chExt cx="35" cy="864"/>
          </a:xfrm>
        </p:grpSpPr>
        <p:sp>
          <p:nvSpPr>
            <p:cNvPr id="2186" name="AutoShape 138"/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69" name="Line 140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141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2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19773" name="Line 143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Line 144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Line 145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Line 146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Line 147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Line 148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Line 149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Line 150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Line 151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Line 152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Line 153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Line 154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Line 155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Line 156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72" name="Line 157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6425712" y="2974975"/>
            <a:ext cx="438150" cy="234950"/>
            <a:chOff x="3024" y="1440"/>
            <a:chExt cx="276" cy="148"/>
          </a:xfrm>
        </p:grpSpPr>
        <p:sp>
          <p:nvSpPr>
            <p:cNvPr id="19764" name="Freeform 159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160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Freeform 161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6457951" y="2847975"/>
            <a:ext cx="55685" cy="1371600"/>
            <a:chOff x="4188" y="1728"/>
            <a:chExt cx="35" cy="864"/>
          </a:xfrm>
        </p:grpSpPr>
        <p:sp>
          <p:nvSpPr>
            <p:cNvPr id="2211" name="AutoShape 163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46" name="Line 165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166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19750" name="Line 168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Line 169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Line 170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Line 171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Line 172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Line 173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Line 174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Line 175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Line 176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Line 177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Line 178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Line 179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Line 180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Line 181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49" name="Line 182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1" name="Line 183"/>
          <p:cNvSpPr>
            <a:spLocks noChangeShapeType="1"/>
          </p:cNvSpPr>
          <p:nvPr/>
        </p:nvSpPr>
        <p:spPr bwMode="auto">
          <a:xfrm>
            <a:off x="5014546" y="29337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Line 184"/>
          <p:cNvSpPr>
            <a:spLocks noChangeShapeType="1"/>
          </p:cNvSpPr>
          <p:nvPr/>
        </p:nvSpPr>
        <p:spPr bwMode="auto">
          <a:xfrm>
            <a:off x="1143000" y="16002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>
            <a:off x="1981200" y="1524000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1981200" y="150495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685800" y="1219200"/>
            <a:ext cx="630115" cy="2573338"/>
            <a:chOff x="3138" y="1104"/>
            <a:chExt cx="156" cy="1573"/>
          </a:xfrm>
        </p:grpSpPr>
        <p:sp>
          <p:nvSpPr>
            <p:cNvPr id="19668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1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19732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3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19734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19735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19736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19737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50</a:t>
              </a:r>
            </a:p>
          </p:txBody>
        </p:sp>
        <p:sp>
          <p:nvSpPr>
            <p:cNvPr id="19738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19739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19740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19741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19742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19743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  <p:sp>
        <p:nvSpPr>
          <p:cNvPr id="2418" name="Line 370"/>
          <p:cNvSpPr>
            <a:spLocks noChangeShapeType="1"/>
          </p:cNvSpPr>
          <p:nvPr/>
        </p:nvSpPr>
        <p:spPr bwMode="auto">
          <a:xfrm>
            <a:off x="3352800" y="41148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0" name="Line 372"/>
          <p:cNvSpPr>
            <a:spLocks noChangeShapeType="1"/>
          </p:cNvSpPr>
          <p:nvPr/>
        </p:nvSpPr>
        <p:spPr bwMode="auto">
          <a:xfrm>
            <a:off x="3276600" y="4114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1" name="Oval 373"/>
          <p:cNvSpPr>
            <a:spLocks noChangeArrowheads="1"/>
          </p:cNvSpPr>
          <p:nvPr/>
        </p:nvSpPr>
        <p:spPr bwMode="auto">
          <a:xfrm>
            <a:off x="5297366" y="4040189"/>
            <a:ext cx="46892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2" name="Oval 374"/>
          <p:cNvSpPr>
            <a:spLocks noChangeArrowheads="1"/>
          </p:cNvSpPr>
          <p:nvPr/>
        </p:nvSpPr>
        <p:spPr bwMode="auto">
          <a:xfrm>
            <a:off x="5174274" y="42211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3" name="Oval 375"/>
          <p:cNvSpPr>
            <a:spLocks noChangeArrowheads="1"/>
          </p:cNvSpPr>
          <p:nvPr/>
        </p:nvSpPr>
        <p:spPr bwMode="auto">
          <a:xfrm>
            <a:off x="4887058" y="41052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4" name="Oval 376"/>
          <p:cNvSpPr>
            <a:spLocks noChangeArrowheads="1"/>
          </p:cNvSpPr>
          <p:nvPr/>
        </p:nvSpPr>
        <p:spPr bwMode="auto">
          <a:xfrm>
            <a:off x="4755174" y="42576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Oval 377"/>
          <p:cNvSpPr>
            <a:spLocks noChangeArrowheads="1"/>
          </p:cNvSpPr>
          <p:nvPr/>
        </p:nvSpPr>
        <p:spPr bwMode="auto">
          <a:xfrm>
            <a:off x="5402874" y="4229100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" name="Oval 378"/>
          <p:cNvSpPr>
            <a:spLocks noChangeArrowheads="1"/>
          </p:cNvSpPr>
          <p:nvPr/>
        </p:nvSpPr>
        <p:spPr bwMode="auto">
          <a:xfrm>
            <a:off x="5117124" y="4373564"/>
            <a:ext cx="4542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" name="Oval 379"/>
          <p:cNvSpPr>
            <a:spLocks noChangeArrowheads="1"/>
          </p:cNvSpPr>
          <p:nvPr/>
        </p:nvSpPr>
        <p:spPr bwMode="auto">
          <a:xfrm>
            <a:off x="4724401" y="40386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" name="Oval 380"/>
          <p:cNvSpPr>
            <a:spLocks noChangeArrowheads="1"/>
          </p:cNvSpPr>
          <p:nvPr/>
        </p:nvSpPr>
        <p:spPr bwMode="auto">
          <a:xfrm>
            <a:off x="4953001" y="43434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9" name="Oval 381"/>
          <p:cNvSpPr>
            <a:spLocks noChangeArrowheads="1"/>
          </p:cNvSpPr>
          <p:nvPr/>
        </p:nvSpPr>
        <p:spPr bwMode="auto">
          <a:xfrm>
            <a:off x="5288574" y="42592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30" name="Picture 38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1" y="39624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1" name="Picture 38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971925"/>
            <a:ext cx="8059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2" name="Picture 38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1" y="38100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3" name="Picture 38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6850" y="3805239"/>
            <a:ext cx="8059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4" name="Picture 386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4659" y="3814764"/>
            <a:ext cx="8499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5" name="Picture 387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4996" y="3810000"/>
            <a:ext cx="820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6" name="Picture 388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1" y="41148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" name="Picture 389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9458" y="4114800"/>
            <a:ext cx="80596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8" name="Picture 390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758" y="40386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9" name="Picture 391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3097" y="40386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0" name="Picture 39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372903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1" name="Picture 39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8154" y="3729039"/>
            <a:ext cx="7473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2" name="Picture 39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9624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3" name="Picture 39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3404" y="39624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96"/>
          <p:cNvGrpSpPr>
            <a:grpSpLocks/>
          </p:cNvGrpSpPr>
          <p:nvPr/>
        </p:nvGrpSpPr>
        <p:grpSpPr bwMode="auto">
          <a:xfrm>
            <a:off x="4895851" y="3209925"/>
            <a:ext cx="353157" cy="190500"/>
            <a:chOff x="3084" y="2022"/>
            <a:chExt cx="222" cy="120"/>
          </a:xfrm>
        </p:grpSpPr>
        <p:grpSp>
          <p:nvGrpSpPr>
            <p:cNvPr id="22" name="Group 397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2446" name="Arc 398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1" name="Arc 399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Arc 400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Arc 401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59" name="Arc 402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403"/>
          <p:cNvGrpSpPr>
            <a:grpSpLocks/>
          </p:cNvGrpSpPr>
          <p:nvPr/>
        </p:nvGrpSpPr>
        <p:grpSpPr bwMode="auto">
          <a:xfrm>
            <a:off x="3181351" y="5022851"/>
            <a:ext cx="274026" cy="206375"/>
            <a:chOff x="4224" y="1968"/>
            <a:chExt cx="144" cy="108"/>
          </a:xfrm>
        </p:grpSpPr>
        <p:sp>
          <p:nvSpPr>
            <p:cNvPr id="19556" name="Freeform 404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405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06"/>
          <p:cNvGrpSpPr>
            <a:grpSpLocks/>
          </p:cNvGrpSpPr>
          <p:nvPr/>
        </p:nvGrpSpPr>
        <p:grpSpPr bwMode="auto">
          <a:xfrm>
            <a:off x="6519497" y="2819401"/>
            <a:ext cx="1104900" cy="904875"/>
            <a:chOff x="2952" y="1398"/>
            <a:chExt cx="696" cy="570"/>
          </a:xfrm>
        </p:grpSpPr>
        <p:sp>
          <p:nvSpPr>
            <p:cNvPr id="19545" name="Freeform 407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408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409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410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411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412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54" name="Freeform 41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Oval 41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1" name="Freeform 415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416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417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6" name="Freeform 418"/>
          <p:cNvSpPr>
            <a:spLocks/>
          </p:cNvSpPr>
          <p:nvPr/>
        </p:nvSpPr>
        <p:spPr bwMode="auto">
          <a:xfrm>
            <a:off x="6411059" y="34480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Freeform 419"/>
          <p:cNvSpPr>
            <a:spLocks/>
          </p:cNvSpPr>
          <p:nvPr/>
        </p:nvSpPr>
        <p:spPr bwMode="auto">
          <a:xfrm>
            <a:off x="6610351" y="33718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420"/>
          <p:cNvGrpSpPr>
            <a:grpSpLocks/>
          </p:cNvGrpSpPr>
          <p:nvPr/>
        </p:nvGrpSpPr>
        <p:grpSpPr bwMode="auto">
          <a:xfrm>
            <a:off x="6311412" y="2908301"/>
            <a:ext cx="1104900" cy="904875"/>
            <a:chOff x="2952" y="1398"/>
            <a:chExt cx="696" cy="570"/>
          </a:xfrm>
        </p:grpSpPr>
        <p:sp>
          <p:nvSpPr>
            <p:cNvPr id="19534" name="Freeform 42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42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42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42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42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42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43" name="Freeform 42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Oval 4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40" name="Freeform 42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43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43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0" name="Text Box 432"/>
          <p:cNvSpPr txBox="1">
            <a:spLocks noChangeArrowheads="1"/>
          </p:cNvSpPr>
          <p:nvPr/>
        </p:nvSpPr>
        <p:spPr bwMode="auto">
          <a:xfrm>
            <a:off x="2226072" y="3273623"/>
            <a:ext cx="898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481" name="Text Box 433"/>
          <p:cNvSpPr txBox="1">
            <a:spLocks noChangeArrowheads="1"/>
          </p:cNvSpPr>
          <p:nvPr/>
        </p:nvSpPr>
        <p:spPr bwMode="auto">
          <a:xfrm>
            <a:off x="2285207" y="1216223"/>
            <a:ext cx="1448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43000"/>
            <a:ext cx="1283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438" name="Group 188"/>
          <p:cNvGrpSpPr>
            <a:grpSpLocks/>
          </p:cNvGrpSpPr>
          <p:nvPr/>
        </p:nvGrpSpPr>
        <p:grpSpPr bwMode="auto">
          <a:xfrm>
            <a:off x="1524000" y="1143000"/>
            <a:ext cx="485043" cy="2573338"/>
            <a:chOff x="3138" y="1104"/>
            <a:chExt cx="156" cy="1573"/>
          </a:xfrm>
        </p:grpSpPr>
        <p:sp>
          <p:nvSpPr>
            <p:cNvPr id="439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2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503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4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505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506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507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508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50</a:t>
              </a:r>
            </a:p>
          </p:txBody>
        </p:sp>
        <p:sp>
          <p:nvSpPr>
            <p:cNvPr id="509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510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511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512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513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514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2 -0.20394 -0.16111 -0.21088 C -0.16181 -0.21783 -0.16216 -0.21875 -0.16528 -0.2213 C -0.16841 -0.22385 -0.17431 -0.22593 -0.17986 -0.22616 C -0.18542 -0.22639 -0.19132 -0.22639 -0.19914 -0.22338 C -0.20695 -0.22037 -0.21875 -0.21436 -0.22674 -0.20811 C -0.23473 -0.20186 -0.23976 -0.20047 -0.24653 -0.18658 C -0.2533 -0.17269 -0.25087 -0.17917 -0.26736 -0.12408 C -0.28386 -0.06899 -0.31476 0.0375 -0.34549 0.14398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5 C -0.16059 -0.08797 -0.16059 -0.14908 -0.16059 -0.17963 C -0.16059 -0.21019 -0.16042 -0.20394 -0.16111 -0.21088 C -0.1618 -0.21783 -0.16215 -0.21875 -0.16528 -0.2213 C -0.1684 -0.22384 -0.1743 -0.22593 -0.17986 -0.22616 C -0.18542 -0.22639 -0.19132 -0.22639 -0.19913 -0.22338 C -0.20694 -0.22037 -0.21875 -0.21435 -0.22673 -0.2081 C -0.23472 -0.20185 -0.23976 -0.20047 -0.24653 -0.18658 C -0.2533 -0.17269 -0.25087 -0.17917 -0.26736 -0.12408 C -0.28385 -0.06898 -0.31476 0.0375 -0.34548 0.14398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4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7 0.12777 -0.36771 0.1118 -0.3908 0.11527 C -0.41389 0.11875 -0.45 0.14166 -0.48611 0.16458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2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3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2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2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81 -0.01343 C -0.18664 -0.07593 -0.18646 -0.13843 -0.18681 -0.16968 C -0.18716 -0.20093 -0.18594 -0.19329 -0.18889 -0.20162 C -0.19184 -0.20995 -0.19775 -0.2162 -0.20452 -0.21968 C -0.21129 -0.22315 -0.22153 -0.22616 -0.22952 -0.22315 C -0.2375 -0.22014 -0.23959 -0.22107 -0.25243 -0.20232 C -0.26528 -0.18357 -0.28716 -0.1706 -0.30712 -0.11065 C -0.32709 -0.0507 -0.34966 0.05324 -0.37223 0.15741 " pathEditMode="relative" rAng="0" ptsTypes="aaaaaaaA">
                                      <p:cBhvr>
                                        <p:cTn id="2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3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3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79 0.15671 C -0.37987 0.13704 -0.38594 0.11736 -0.40087 0.11505 C -0.4158 0.11273 -0.44931 0.12963 -0.46389 0.14282 C -0.47848 0.15602 -0.48368 0.17546 -0.48889 0.19491 " pathEditMode="relative" rAng="0" ptsTypes="aaaA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2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231" grpId="0" animBg="1"/>
      <p:bldP spid="2231" grpId="1" animBg="1"/>
      <p:bldP spid="2231" grpId="2" animBg="1"/>
      <p:bldP spid="2231" grpId="3" animBg="1"/>
      <p:bldP spid="2233" grpId="0" animBg="1"/>
      <p:bldP spid="2233" grpId="1" animBg="1"/>
      <p:bldP spid="2418" grpId="3" animBg="1"/>
      <p:bldP spid="2420" grpId="0" animBg="1"/>
      <p:bldP spid="2420" grpId="1" animBg="1"/>
      <p:bldP spid="2421" grpId="0" animBg="1"/>
      <p:bldP spid="2421" grpId="1" animBg="1"/>
      <p:bldP spid="2422" grpId="0" animBg="1"/>
      <p:bldP spid="2422" grpId="1" animBg="1"/>
      <p:bldP spid="2423" grpId="0" animBg="1"/>
      <p:bldP spid="2423" grpId="1" animBg="1"/>
      <p:bldP spid="2424" grpId="0" animBg="1"/>
      <p:bldP spid="2424" grpId="1" animBg="1"/>
      <p:bldP spid="2425" grpId="0" animBg="1"/>
      <p:bldP spid="2425" grpId="1" animBg="1"/>
      <p:bldP spid="2426" grpId="0" animBg="1"/>
      <p:bldP spid="2426" grpId="1" animBg="1"/>
      <p:bldP spid="2427" grpId="0" animBg="1"/>
      <p:bldP spid="2427" grpId="1" animBg="1"/>
      <p:bldP spid="2428" grpId="0" animBg="1"/>
      <p:bldP spid="2428" grpId="1" animBg="1"/>
      <p:bldP spid="2429" grpId="0" animBg="1"/>
      <p:bldP spid="2429" grpId="1" animBg="1"/>
      <p:bldP spid="2480" grpId="0"/>
      <p:bldP spid="2481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</a:rPr>
              <a:t> tan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</a:rPr>
              <a:t>°C </a:t>
            </a:r>
            <a:r>
              <a:rPr lang="en-US" sz="3200" dirty="0">
                <a:latin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auto">
          <a:xfrm>
            <a:off x="-114300" y="1287"/>
            <a:ext cx="8839200" cy="1676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100 </a:t>
            </a:r>
            <a:r>
              <a:rPr lang="vi-VN" sz="2800" dirty="0">
                <a:latin typeface="Times New Roman" pitchFamily="18" charset="0"/>
              </a:rPr>
              <a:t>°C</a:t>
            </a:r>
            <a:r>
              <a:rPr lang="en-US" sz="2800" dirty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0 </a:t>
            </a:r>
            <a:r>
              <a:rPr lang="vi-VN" sz="2800" dirty="0">
                <a:latin typeface="Times New Roman" pitchFamily="18" charset="0"/>
              </a:rPr>
              <a:t>°C 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2362200" y="1524000"/>
            <a:ext cx="3886200" cy="5105400"/>
            <a:chOff x="5791200" y="1025021"/>
            <a:chExt cx="3886200" cy="4744642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 t="2409" b="11111"/>
            <a:stretch>
              <a:fillRect/>
            </a:stretch>
          </p:blipFill>
          <p:spPr bwMode="auto">
            <a:xfrm>
              <a:off x="5791200" y="1025021"/>
              <a:ext cx="3886200" cy="474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704012" y="1677194"/>
              <a:ext cx="1893709" cy="2148046"/>
              <a:chOff x="6704012" y="1677194"/>
              <a:chExt cx="1893709" cy="214804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455255" y="1927460"/>
                <a:ext cx="502276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201815" y="3066525"/>
                <a:ext cx="1005983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8413941" y="3641065"/>
                <a:ext cx="366332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7030A0"/>
                </a:solidFill>
              </a:rPr>
              <a:t>Thứ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ngày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tháng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năm</a:t>
            </a:r>
            <a:endParaRPr lang="en-US" sz="28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3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236" descr="phot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0574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>
                <a:latin typeface="Times New Roman" pitchFamily="18" charset="0"/>
              </a:rPr>
              <a:t>      </a:t>
            </a:r>
            <a:r>
              <a:rPr lang="en-US" sz="3200" b="1" i="1" u="sng" dirty="0" err="1">
                <a:latin typeface="Times New Roman" pitchFamily="18" charset="0"/>
              </a:rPr>
              <a:t>Thực</a:t>
            </a:r>
            <a:r>
              <a:rPr lang="en-US" sz="3200" b="1" i="1" u="sng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</a:rPr>
              <a:t>      </a:t>
            </a:r>
            <a:r>
              <a:rPr lang="en-US" sz="3200" b="1" u="sng" dirty="0" err="1">
                <a:latin typeface="Times New Roman" pitchFamily="18" charset="0"/>
              </a:rPr>
              <a:t>Bước</a:t>
            </a:r>
            <a:r>
              <a:rPr lang="en-US" sz="3200" b="1" u="sng" dirty="0">
                <a:latin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Vẩy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đo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</a:rPr>
              <a:t>      </a:t>
            </a:r>
            <a:r>
              <a:rPr lang="en-US" sz="3200" b="1" u="sng" dirty="0" err="1">
                <a:latin typeface="Times New Roman" pitchFamily="18" charset="0"/>
              </a:rPr>
              <a:t>Bước</a:t>
            </a:r>
            <a:r>
              <a:rPr lang="en-US" sz="3200" b="1" u="sng" dirty="0">
                <a:latin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kẹp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</a:rPr>
              <a:t>      </a:t>
            </a:r>
            <a:r>
              <a:rPr lang="en-US" sz="3200" b="1" u="sng" dirty="0" err="1">
                <a:latin typeface="Times New Roman" pitchFamily="18" charset="0"/>
              </a:rPr>
              <a:t>Bước</a:t>
            </a:r>
            <a:r>
              <a:rPr lang="en-US" sz="3200" b="1" u="sng" dirty="0">
                <a:latin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vi-V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95300" y="2590800"/>
            <a:ext cx="8458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685800" y="762000"/>
            <a:ext cx="8305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609600" y="2590800"/>
            <a:ext cx="792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37</a:t>
            </a:r>
            <a:r>
              <a:rPr lang="vi-VN" sz="2800" dirty="0">
                <a:latin typeface="Times New Roman" pitchFamily="18" charset="0"/>
              </a:rPr>
              <a:t> °C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3048000" y="19812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2060576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u="sng" dirty="0">
                <a:solidFill>
                  <a:srgbClr val="CC3399"/>
                </a:solidFill>
                <a:latin typeface="Tahoma" pitchFamily="34" charset="0"/>
              </a:rPr>
              <a:t>CỦNG CỐ, DẶN DÒ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60676"/>
            <a:ext cx="8229600" cy="4302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ngày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hôm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nay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là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gì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Nhận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xét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tiết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Về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nhà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Chuẩn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bị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: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Nóng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,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lạnh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và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nhiệt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độ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 (</a:t>
            </a:r>
            <a:r>
              <a:rPr lang="en-US" dirty="0" err="1">
                <a:solidFill>
                  <a:srgbClr val="FF0066"/>
                </a:solidFill>
                <a:latin typeface="Tahoma" pitchFamily="34" charset="0"/>
              </a:rPr>
              <a:t>tt</a:t>
            </a:r>
            <a:r>
              <a:rPr lang="en-US" dirty="0">
                <a:solidFill>
                  <a:srgbClr val="FF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4" name="Picture 3" descr="BHOM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3165231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HO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3" y="304800"/>
            <a:ext cx="25820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HOM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738" y="381000"/>
            <a:ext cx="288387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 rot="182649">
            <a:off x="314325" y="609600"/>
            <a:ext cx="8610600" cy="3429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thầy cô giáo mạnh khỏe</a:t>
            </a:r>
          </a:p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sinh chăm ngoan, học giỏi.</a:t>
            </a:r>
            <a:endParaRPr lang="en-US" sz="48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340" name="Picture 4" descr="1742011173051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200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vc</a:t>
            </a:r>
          </a:p>
        </p:txBody>
      </p:sp>
      <p:sp>
        <p:nvSpPr>
          <p:cNvPr id="4102" name="Text Box 37"/>
          <p:cNvSpPr txBox="1">
            <a:spLocks noChangeArrowheads="1"/>
          </p:cNvSpPr>
          <p:nvPr/>
        </p:nvSpPr>
        <p:spPr bwMode="auto">
          <a:xfrm>
            <a:off x="1143000" y="5943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124200" y="436245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56"/>
          <p:cNvSpPr txBox="1">
            <a:spLocks noChangeArrowheads="1"/>
          </p:cNvSpPr>
          <p:nvPr/>
        </p:nvSpPr>
        <p:spPr bwMode="auto">
          <a:xfrm>
            <a:off x="914400" y="29718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457200" y="4800600"/>
            <a:ext cx="7848600" cy="1371600"/>
          </a:xfrm>
          <a:prstGeom prst="flowChartTerminator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Câu2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381000" y="4419600"/>
            <a:ext cx="8458200" cy="1981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609600" y="2200275"/>
            <a:ext cx="7848600" cy="1524000"/>
          </a:xfrm>
          <a:prstGeom prst="flowChartTerminator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457200" y="2057400"/>
            <a:ext cx="8153400" cy="17526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0916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Thứ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2010</a:t>
            </a:r>
            <a:b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Khoa</a:t>
            </a:r>
            <a:r>
              <a:rPr lang="en-US" sz="2800" b="1" u="sng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vi-VN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 rot="45511" flipV="1">
            <a:off x="1385729" y="2133904"/>
            <a:ext cx="6705600" cy="2666766"/>
          </a:xfrm>
          <a:prstGeom prst="cloudCallout">
            <a:avLst>
              <a:gd name="adj1" fmla="val -40644"/>
              <a:gd name="adj2" fmla="val -111662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vi-VN" sz="26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80772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sz="260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1295400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a, b,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có1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21554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0339" y="4495800"/>
            <a:ext cx="80830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752600" y="3276600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86400" y="3276600"/>
            <a:ext cx="213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600" u="sng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28600" y="2971800"/>
            <a:ext cx="8686800" cy="1523999"/>
            <a:chOff x="860442" y="1751961"/>
            <a:chExt cx="8145404" cy="1524640"/>
          </a:xfrm>
        </p:grpSpPr>
        <p:pic>
          <p:nvPicPr>
            <p:cNvPr id="61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038" t="16667" r="74783" b="15073"/>
            <a:stretch>
              <a:fillRect/>
            </a:stretch>
          </p:blipFill>
          <p:spPr bwMode="auto">
            <a:xfrm>
              <a:off x="7791180" y="2056889"/>
              <a:ext cx="1214666" cy="11859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833" t="3474" r="3109" b="13158"/>
            <a:stretch>
              <a:fillRect/>
            </a:stretch>
          </p:blipFill>
          <p:spPr bwMode="auto">
            <a:xfrm>
              <a:off x="4432988" y="1751961"/>
              <a:ext cx="1214666" cy="1448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860442" y="2133601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76" name="Rectangle 62"/>
            <p:cNvSpPr>
              <a:spLocks noChangeArrowheads="1"/>
            </p:cNvSpPr>
            <p:nvPr/>
          </p:nvSpPr>
          <p:spPr bwMode="auto">
            <a:xfrm>
              <a:off x="1456986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77" name="Rectangle 63"/>
            <p:cNvSpPr>
              <a:spLocks noChangeArrowheads="1"/>
            </p:cNvSpPr>
            <p:nvPr/>
          </p:nvSpPr>
          <p:spPr bwMode="auto">
            <a:xfrm>
              <a:off x="8272179" y="2682623"/>
              <a:ext cx="311442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8" name="Rectangle 64"/>
            <p:cNvSpPr>
              <a:spLocks noChangeArrowheads="1"/>
            </p:cNvSpPr>
            <p:nvPr/>
          </p:nvSpPr>
          <p:spPr bwMode="auto">
            <a:xfrm>
              <a:off x="4889469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8077200" y="3095625"/>
            <a:ext cx="337038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539762" y="30480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0781" y="5181600"/>
            <a:ext cx="8970819" cy="1524000"/>
            <a:chOff x="1066799" y="1783723"/>
            <a:chExt cx="8223249" cy="1524643"/>
          </a:xfrm>
        </p:grpSpPr>
        <p:pic>
          <p:nvPicPr>
            <p:cNvPr id="61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7766048" y="2106550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b="13158"/>
            <a:stretch>
              <a:fillRect/>
            </a:stretch>
          </p:blipFill>
          <p:spPr bwMode="auto">
            <a:xfrm>
              <a:off x="4406900" y="1783723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1066799" y="2149483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8" name="Rectangle 83"/>
            <p:cNvSpPr>
              <a:spLocks noChangeArrowheads="1"/>
            </p:cNvSpPr>
            <p:nvPr/>
          </p:nvSpPr>
          <p:spPr bwMode="auto">
            <a:xfrm>
              <a:off x="1593331" y="2784928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69" name="Rectangle 84"/>
            <p:cNvSpPr>
              <a:spLocks noChangeArrowheads="1"/>
            </p:cNvSpPr>
            <p:nvPr/>
          </p:nvSpPr>
          <p:spPr bwMode="auto">
            <a:xfrm>
              <a:off x="8496635" y="2815715"/>
              <a:ext cx="304463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0" name="Rectangle 85"/>
            <p:cNvSpPr>
              <a:spLocks noChangeArrowheads="1"/>
            </p:cNvSpPr>
            <p:nvPr/>
          </p:nvSpPr>
          <p:spPr bwMode="auto">
            <a:xfrm>
              <a:off x="5015981" y="2774742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447800" y="5715000"/>
            <a:ext cx="236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600" b="1" u="sng" dirty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57800" y="5715000"/>
            <a:ext cx="242374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762000" y="5486400"/>
            <a:ext cx="422031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24962" y="54864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152400" y="3276600"/>
            <a:ext cx="8915400" cy="1219200"/>
            <a:chOff x="228600" y="3504720"/>
            <a:chExt cx="8915400" cy="121920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228600" y="3581400"/>
              <a:ext cx="1544030" cy="11425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t="21025" b="13158"/>
            <a:stretch>
              <a:fillRect/>
            </a:stretch>
          </p:blipFill>
          <p:spPr bwMode="auto">
            <a:xfrm>
              <a:off x="3886200" y="3504720"/>
              <a:ext cx="1706558" cy="1142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5573" t="20180" r="37392" b="13303"/>
            <a:stretch>
              <a:fillRect/>
            </a:stretch>
          </p:blipFill>
          <p:spPr bwMode="auto">
            <a:xfrm>
              <a:off x="7543800" y="3505200"/>
              <a:ext cx="1600200" cy="1142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</p:pic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823782" y="4201183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8305800" y="4114800"/>
              <a:ext cx="332141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4557582" y="4191001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52600" y="259080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752600" y="488698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8" grpId="0" uiExpand="1" build="allAtOnce"/>
      <p:bldP spid="31764" grpId="0" uiExpand="1"/>
      <p:bldP spid="31765" grpId="0"/>
      <p:bldP spid="59" grpId="0"/>
      <p:bldP spid="60" grpId="0"/>
      <p:bldP spid="87" grpId="0"/>
      <p:bldP spid="88" grpId="0"/>
      <p:bldP spid="39" grpId="0" build="allAtOnce"/>
      <p:bldP spid="39" grpId="1" build="allAtOnce"/>
      <p:bldP spid="39" grpId="2" build="allAtOnce"/>
      <p:bldP spid="39" grpId="4" build="allAtOnce"/>
      <p:bldP spid="40" grpId="0" build="allAtOnce"/>
      <p:bldP spid="40" grpId="1" build="allAtOnce"/>
      <p:bldP spid="40" grpId="2" build="allAtOnce"/>
      <p:bldP spid="40" grpId="4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_Văn_Bản 8"/>
          <p:cNvSpPr txBox="1"/>
          <p:nvPr/>
        </p:nvSpPr>
        <p:spPr>
          <a:xfrm>
            <a:off x="457200" y="1981200"/>
            <a:ext cx="8229600" cy="954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228600" y="1828800"/>
            <a:ext cx="8610600" cy="10668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381000" y="5181600"/>
            <a:ext cx="8382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304800" y="5181600"/>
            <a:ext cx="8534400" cy="1295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2987674"/>
            <a:ext cx="8968352" cy="1965326"/>
            <a:chOff x="152400" y="3063874"/>
            <a:chExt cx="8968352" cy="19653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6553200" y="3264944"/>
              <a:ext cx="1524000" cy="1185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940" b="13158"/>
            <a:stretch>
              <a:fillRect/>
            </a:stretch>
          </p:blipFill>
          <p:spPr bwMode="auto">
            <a:xfrm>
              <a:off x="3429000" y="3063874"/>
              <a:ext cx="1600198" cy="150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522" t="20180" r="37392" b="13303"/>
            <a:stretch>
              <a:fillRect/>
            </a:stretch>
          </p:blipFill>
          <p:spPr bwMode="auto">
            <a:xfrm>
              <a:off x="533400" y="3384059"/>
              <a:ext cx="1447800" cy="1142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5943600" y="4536757"/>
              <a:ext cx="317715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600" i="1" dirty="0"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latin typeface="Times New Roman" pitchFamily="18" charset="0"/>
                  <a:cs typeface="Times New Roman" pitchFamily="18" charset="0"/>
                </a:rPr>
                <a:t>đá</a:t>
              </a:r>
              <a:endParaRPr lang="en-US" sz="2600" i="1" dirty="0"/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3124200" y="4536757"/>
              <a:ext cx="24782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2600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Ly </a:t>
              </a:r>
              <a:r>
                <a:rPr lang="en-US" sz="2600" i="1" dirty="0" err="1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nóng</a:t>
              </a:r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600" dirty="0"/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152400" y="4536757"/>
              <a:ext cx="24686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r>
                <a:rPr lang="en-US" sz="2600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nguội</a:t>
              </a: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609600" y="2362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Vật nóng có nhiệt độ như thế nào so với vật lạnh?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381000" y="2133600"/>
            <a:ext cx="8229600" cy="1219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Vật nóng có nhiệt độ cao hơn vật lạnh.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609600" y="3581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?                                      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? .</a:t>
            </a:r>
            <a:endParaRPr lang="vi-VN" sz="2400" dirty="0">
              <a:latin typeface="Times New Roman" pitchFamily="18" charset="0"/>
            </a:endParaRP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457200" y="3505200"/>
            <a:ext cx="8305800" cy="15240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>
                <a:latin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3" y="76200"/>
            <a:ext cx="371621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81000"/>
            <a:ext cx="534572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" y="3628072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8" descr="kien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67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kien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175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2"/>
          <p:cNvSpPr>
            <a:spLocks noChangeArrowheads="1"/>
          </p:cNvSpPr>
          <p:nvPr/>
        </p:nvSpPr>
        <p:spPr bwMode="auto">
          <a:xfrm>
            <a:off x="381000" y="5562600"/>
            <a:ext cx="2667000" cy="1066800"/>
          </a:xfrm>
          <a:prstGeom prst="wedgeRoundRectCallout">
            <a:avLst>
              <a:gd name="adj1" fmla="val 5078"/>
              <a:gd name="adj2" fmla="val -15476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02"/>
          <p:cNvSpPr>
            <a:spLocks noChangeArrowheads="1"/>
          </p:cNvSpPr>
          <p:nvPr/>
        </p:nvSpPr>
        <p:spPr bwMode="auto">
          <a:xfrm>
            <a:off x="4572000" y="5181600"/>
            <a:ext cx="3200400" cy="1219200"/>
          </a:xfrm>
          <a:prstGeom prst="wedgeRoundRectCallout">
            <a:avLst>
              <a:gd name="adj1" fmla="val -56065"/>
              <a:gd name="adj2" fmla="val -12440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đo nhiệt độ không khí.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11864" t="8197" r="8475" b="13115"/>
          <a:stretch>
            <a:fillRect/>
          </a:stretch>
        </p:blipFill>
        <p:spPr bwMode="auto">
          <a:xfrm>
            <a:off x="4876800" y="0"/>
            <a:ext cx="4267200" cy="4038600"/>
          </a:xfrm>
          <a:prstGeom prst="rect">
            <a:avLst/>
          </a:prstGeom>
          <a:noFill/>
        </p:spPr>
      </p:pic>
      <p:pic>
        <p:nvPicPr>
          <p:cNvPr id="12" name="Picture 2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14190" t="26389" r="18235" b="16667"/>
          <a:stretch>
            <a:fillRect/>
          </a:stretch>
        </p:blipFill>
        <p:spPr bwMode="auto">
          <a:xfrm>
            <a:off x="-152400" y="0"/>
            <a:ext cx="5029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58807" t="50080" r="26968" b="37229"/>
          <a:stretch>
            <a:fillRect/>
          </a:stretch>
        </p:blipFill>
        <p:spPr bwMode="auto">
          <a:xfrm>
            <a:off x="4191000" y="4267200"/>
            <a:ext cx="2438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63335" t="69556" r="21307" b="16667"/>
          <a:stretch>
            <a:fillRect/>
          </a:stretch>
        </p:blipFill>
        <p:spPr bwMode="auto">
          <a:xfrm>
            <a:off x="533400" y="4389120"/>
            <a:ext cx="2316480" cy="2316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Down Arrow 19"/>
          <p:cNvSpPr/>
          <p:nvPr/>
        </p:nvSpPr>
        <p:spPr>
          <a:xfrm rot="2485420">
            <a:off x="2839614" y="3712268"/>
            <a:ext cx="552462" cy="1633265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485420">
            <a:off x="6785040" y="2681143"/>
            <a:ext cx="552462" cy="212647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 build="allAtOnce"/>
      <p:bldP spid="9" grpId="0" animBg="1"/>
      <p:bldP spid="10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8"/>
          <p:cNvGrpSpPr>
            <a:grpSpLocks/>
          </p:cNvGrpSpPr>
          <p:nvPr/>
        </p:nvGrpSpPr>
        <p:grpSpPr bwMode="auto">
          <a:xfrm>
            <a:off x="381000" y="914400"/>
            <a:ext cx="1524000" cy="5638800"/>
            <a:chOff x="381000" y="914400"/>
            <a:chExt cx="1524000" cy="5638800"/>
          </a:xfrm>
        </p:grpSpPr>
        <p:sp>
          <p:nvSpPr>
            <p:cNvPr id="10247" name="AutoShape 25"/>
            <p:cNvSpPr>
              <a:spLocks noChangeArrowheads="1"/>
            </p:cNvSpPr>
            <p:nvPr/>
          </p:nvSpPr>
          <p:spPr bwMode="auto">
            <a:xfrm rot="10800000">
              <a:off x="381000" y="914400"/>
              <a:ext cx="1524000" cy="5638800"/>
            </a:xfrm>
            <a:prstGeom prst="cloudCallout">
              <a:avLst>
                <a:gd name="adj1" fmla="val 56250"/>
                <a:gd name="adj2" fmla="val 1519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0248" name="Hộp_Văn_Bản 7"/>
            <p:cNvSpPr txBox="1">
              <a:spLocks noChangeArrowheads="1"/>
            </p:cNvSpPr>
            <p:nvPr/>
          </p:nvSpPr>
          <p:spPr bwMode="auto">
            <a:xfrm>
              <a:off x="609600" y="1752600"/>
              <a:ext cx="121920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</a:rPr>
                <a:t>Nhiệt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kế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bên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chỉ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</a:endParaRPr>
            </a:p>
          </p:txBody>
        </p:sp>
      </p:grpSp>
      <p:pic>
        <p:nvPicPr>
          <p:cNvPr id="5" name="Picture 10" descr="kien1005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b="6897"/>
          <a:stretch>
            <a:fillRect/>
          </a:stretch>
        </p:blipFill>
        <p:spPr bwMode="auto">
          <a:xfrm>
            <a:off x="2362200" y="1447800"/>
            <a:ext cx="6553200" cy="5410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34" descr="Picture1"/>
          <p:cNvPicPr>
            <a:picLocks noChangeAspect="1" noChangeArrowheads="1"/>
          </p:cNvPicPr>
          <p:nvPr/>
        </p:nvPicPr>
        <p:blipFill>
          <a:blip r:embed="rId5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7620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111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342900" y="3962400"/>
            <a:ext cx="84582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4494074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381000" y="3960674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667000" y="33210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FF0066"/>
                </a:solidFill>
              </a:rPr>
              <a:t>KẾT LUẬN: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1600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2504182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10248" grpId="0"/>
      <p:bldP spid="75783" grpId="0"/>
      <p:bldP spid="75785" grpId="0"/>
      <p:bldP spid="17409" grpId="0" build="allAtOnce"/>
      <p:bldP spid="174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833</Words>
  <Application>Microsoft Office PowerPoint</Application>
  <PresentationFormat>On-screen Show (4:3)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.VnAristote</vt:lpstr>
      <vt:lpstr>.VnTime</vt:lpstr>
      <vt:lpstr>Arial</vt:lpstr>
      <vt:lpstr>Calibri</vt:lpstr>
      <vt:lpstr>Tahoma</vt:lpstr>
      <vt:lpstr>Times New Roman</vt:lpstr>
      <vt:lpstr>Wingdings</vt:lpstr>
      <vt:lpstr>Office Theme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</dc:creator>
  <cp:lastModifiedBy>Liinhhh</cp:lastModifiedBy>
  <cp:revision>131</cp:revision>
  <dcterms:created xsi:type="dcterms:W3CDTF">2013-02-19T07:05:32Z</dcterms:created>
  <dcterms:modified xsi:type="dcterms:W3CDTF">2019-04-23T06:39:23Z</dcterms:modified>
</cp:coreProperties>
</file>