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3"/>
  </p:notesMasterIdLst>
  <p:sldIdLst>
    <p:sldId id="280" r:id="rId2"/>
    <p:sldId id="256" r:id="rId3"/>
    <p:sldId id="257" r:id="rId4"/>
    <p:sldId id="332" r:id="rId5"/>
    <p:sldId id="333" r:id="rId6"/>
    <p:sldId id="335" r:id="rId7"/>
    <p:sldId id="334" r:id="rId8"/>
    <p:sldId id="336" r:id="rId9"/>
    <p:sldId id="345" r:id="rId10"/>
    <p:sldId id="346" r:id="rId11"/>
    <p:sldId id="308" r:id="rId12"/>
  </p:sldIdLst>
  <p:sldSz cx="9144000" cy="5715000" type="screen16x10"/>
  <p:notesSz cx="6858000" cy="9144000"/>
  <p:embeddedFontLst>
    <p:embeddedFont>
      <p:font typeface=".VnAvant" panose="020B7200000000000000"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VNI-Thufap2" pitchFamily="2" charset="0"/>
      <p:regular r:id="rId22"/>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0066CC"/>
    <a:srgbClr val="FF66FF"/>
    <a:srgbClr val="FFFF99"/>
    <a:srgbClr val="FFCCFF"/>
    <a:srgbClr val="99FFCC"/>
    <a:srgbClr val="00CCFF"/>
    <a:srgbClr val="33CC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88434" autoAdjust="0"/>
  </p:normalViewPr>
  <p:slideViewPr>
    <p:cSldViewPr snapToGrid="0">
      <p:cViewPr varScale="1">
        <p:scale>
          <a:sx n="59" d="100"/>
          <a:sy n="59" d="100"/>
        </p:scale>
        <p:origin x="972" y="60"/>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12-Sep-23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2023/9/12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2023/9/12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2023/9/12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33501"/>
            <a:ext cx="4038600" cy="1821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282158"/>
            <a:ext cx="4038600" cy="1822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2023/9/12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2023/9/12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2023/9/12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2023/9/12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2023/9/12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2023/9/12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2023/9/12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2023/9/12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2023/9/12</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2.xml"/><Relationship Id="rId7" Type="http://schemas.openxmlformats.org/officeDocument/2006/relationships/image" Target="../media/image4.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wmf"/><Relationship Id="rId11" Type="http://schemas.openxmlformats.org/officeDocument/2006/relationships/image" Target="../media/image8.pn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00CCFF"/>
          </a:solidFill>
          <a:ln>
            <a:noFill/>
          </a:ln>
          <a:effec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700" name="Picture 92"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273316"/>
            <a:ext cx="7358683"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dirty="0">
                <a:ln>
                  <a:solidFill>
                    <a:srgbClr val="33CC33"/>
                  </a:solidFill>
                </a:ln>
                <a:solidFill>
                  <a:srgbClr val="FF0000"/>
                </a:solidFill>
                <a:latin typeface="Arial" pitchFamily="34" charset="0"/>
                <a:cs typeface="Arial" pitchFamily="34" charset="0"/>
              </a:rPr>
              <a:t>BÀI GIẢNG SOẠN THẢO THEO BỘ SÁCH: CÁNH DIỀU</a:t>
            </a:r>
          </a:p>
        </p:txBody>
      </p:sp>
      <p:sp>
        <p:nvSpPr>
          <p:cNvPr id="68708" name="Text Box 100"/>
          <p:cNvSpPr txBox="1">
            <a:spLocks noChangeArrowheads="1"/>
          </p:cNvSpPr>
          <p:nvPr/>
        </p:nvSpPr>
        <p:spPr bwMode="auto">
          <a:xfrm>
            <a:off x="876300" y="1482574"/>
            <a:ext cx="8001000" cy="76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4400" b="1" dirty="0">
                <a:solidFill>
                  <a:srgbClr val="FF0000"/>
                </a:solidFill>
                <a:latin typeface="Arial" pitchFamily="34" charset="0"/>
                <a:cs typeface="Arial" pitchFamily="34" charset="0"/>
              </a:rPr>
              <a:t>HOẠT ĐỘNG TRẢI NGHIỆM 1</a:t>
            </a:r>
            <a:endParaRPr lang="vi-VN" sz="4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446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5874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69799"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292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73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30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59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16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39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20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3977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350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8922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494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06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63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018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50" name="5c3f20462760d">
            <a:hlinkClick r:id="" action="ppaction://media"/>
            <a:extLst>
              <a:ext uri="{FF2B5EF4-FFF2-40B4-BE49-F238E27FC236}">
                <a16:creationId xmlns:a16="http://schemas.microsoft.com/office/drawing/2014/main" id="{4949D90D-B89B-483E-9291-B49F2E0EF5C4}"/>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0482" y="-871893"/>
            <a:ext cx="365522" cy="406136"/>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4275" y="2711615"/>
            <a:ext cx="3303867" cy="246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076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5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4855" y="883204"/>
            <a:ext cx="4722768" cy="523220"/>
          </a:xfrm>
          <a:prstGeom prst="rect">
            <a:avLst/>
          </a:prstGeom>
        </p:spPr>
        <p:txBody>
          <a:bodyPr wrap="none">
            <a:spAutoFit/>
          </a:bodyPr>
          <a:lstStyle/>
          <a:p>
            <a:pPr algn="ctr"/>
            <a:r>
              <a:rPr lang="en-US" sz="2800" dirty="0" err="1">
                <a:solidFill>
                  <a:srgbClr val="FF0000"/>
                </a:solidFill>
                <a:latin typeface="Arial" pitchFamily="34" charset="0"/>
                <a:cs typeface="Arial" pitchFamily="34" charset="0"/>
              </a:rPr>
              <a:t>Bạn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cùng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tiến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của</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em</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là</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ai</a:t>
            </a:r>
            <a:r>
              <a:rPr lang="en-US" sz="2800" dirty="0">
                <a:solidFill>
                  <a:srgbClr val="FF0000"/>
                </a:solidFill>
                <a:latin typeface="Arial" pitchFamily="34" charset="0"/>
                <a:cs typeface="Arial" pitchFamily="34"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198" y="220889"/>
            <a:ext cx="2009775" cy="1847850"/>
          </a:xfrm>
          <a:prstGeom prst="rect">
            <a:avLst/>
          </a:prstGeom>
        </p:spPr>
      </p:pic>
      <p:sp>
        <p:nvSpPr>
          <p:cNvPr id="6" name="Rectangle 5"/>
          <p:cNvSpPr/>
          <p:nvPr/>
        </p:nvSpPr>
        <p:spPr>
          <a:xfrm>
            <a:off x="417516" y="2378176"/>
            <a:ext cx="8305573" cy="954107"/>
          </a:xfrm>
          <a:prstGeom prst="rect">
            <a:avLst/>
          </a:prstGeom>
        </p:spPr>
        <p:txBody>
          <a:bodyPr wrap="square">
            <a:spAutoFit/>
          </a:bodyPr>
          <a:lstStyle/>
          <a:p>
            <a:pPr algn="just"/>
            <a:r>
              <a:rPr lang="vi-VN" sz="2800" dirty="0">
                <a:solidFill>
                  <a:srgbClr val="0000CC"/>
                </a:solidFill>
              </a:rPr>
              <a:t>Em đã thực hiện được những việc làm gì để cùng giúp đỡ nhau trong học tập? </a:t>
            </a:r>
          </a:p>
        </p:txBody>
      </p:sp>
      <p:sp>
        <p:nvSpPr>
          <p:cNvPr id="7" name="Rectangle 6"/>
          <p:cNvSpPr/>
          <p:nvPr/>
        </p:nvSpPr>
        <p:spPr>
          <a:xfrm>
            <a:off x="403002" y="3365152"/>
            <a:ext cx="8320087" cy="954107"/>
          </a:xfrm>
          <a:prstGeom prst="rect">
            <a:avLst/>
          </a:prstGeom>
        </p:spPr>
        <p:txBody>
          <a:bodyPr wrap="square">
            <a:spAutoFit/>
          </a:bodyPr>
          <a:lstStyle/>
          <a:p>
            <a:pPr algn="just"/>
            <a:r>
              <a:rPr lang="vi-VN" sz="2800" dirty="0">
                <a:solidFill>
                  <a:srgbClr val="0000CC"/>
                </a:solidFill>
              </a:rPr>
              <a:t>Em mong muốn tiếp tục thực hiện những việc làm đúng nào trong học tập? </a:t>
            </a:r>
          </a:p>
        </p:txBody>
      </p:sp>
    </p:spTree>
    <p:extLst>
      <p:ext uri="{BB962C8B-B14F-4D97-AF65-F5344CB8AC3E}">
        <p14:creationId xmlns:p14="http://schemas.microsoft.com/office/powerpoint/2010/main" val="105575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bile_SCRS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676" y="4778376"/>
            <a:ext cx="8985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0666" y="4681803"/>
            <a:ext cx="992187" cy="103319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1328" y="4745303"/>
            <a:ext cx="930275" cy="96969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
        <p:nvSpPr>
          <p:cNvPr id="33800" name="WordArt 8"/>
          <p:cNvSpPr>
            <a:spLocks noChangeArrowheads="1" noChangeShapeType="1" noTextEdit="1"/>
          </p:cNvSpPr>
          <p:nvPr/>
        </p:nvSpPr>
        <p:spPr bwMode="auto">
          <a:xfrm>
            <a:off x="1614489" y="2313782"/>
            <a:ext cx="6681787" cy="79375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96731"/>
              </a:avLst>
            </a:prstTxWarp>
            <a:scene3d>
              <a:camera prst="legacyObliqueTopRight">
                <a:rot lat="21299999" lon="21299999" rev="0"/>
              </a:camera>
              <a:lightRig rig="legacyFlat3" dir="b"/>
            </a:scene3d>
            <a:sp3d extrusionH="430200" prstMaterial="legacyMatte">
              <a:extrusionClr>
                <a:srgbClr val="FDE9E3"/>
              </a:extrusionClr>
            </a:sp3d>
          </a:bodyPr>
          <a:lstStyle/>
          <a:p>
            <a:pPr algn="ctr"/>
            <a:r>
              <a:rPr lang="en-US" sz="3600" kern="10" dirty="0" err="1">
                <a:ln w="9525">
                  <a:round/>
                  <a:headEnd/>
                  <a:tailEnd/>
                </a:ln>
                <a:solidFill>
                  <a:srgbClr val="FF0000"/>
                </a:solidFill>
                <a:latin typeface="VNI-Thufap2"/>
              </a:rPr>
              <a:t>Xin</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Chaân</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Thaønh</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Caùm</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Ôn</a:t>
            </a:r>
            <a:endParaRPr lang="en-US" sz="3600" kern="10" dirty="0">
              <a:ln w="9525">
                <a:round/>
                <a:headEnd/>
                <a:tailEnd/>
              </a:ln>
              <a:solidFill>
                <a:srgbClr val="FF0000"/>
              </a:solidFill>
              <a:latin typeface="VNI-Thufap2"/>
            </a:endParaRPr>
          </a:p>
        </p:txBody>
      </p:sp>
    </p:spTree>
    <p:extLst>
      <p:ext uri="{BB962C8B-B14F-4D97-AF65-F5344CB8AC3E}">
        <p14:creationId xmlns:p14="http://schemas.microsoft.com/office/powerpoint/2010/main" val="2609320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3800"/>
                                        </p:tgtEl>
                                        <p:attrNameLst>
                                          <p:attrName>style.visibility</p:attrName>
                                        </p:attrNameLst>
                                      </p:cBhvr>
                                      <p:to>
                                        <p:strVal val="visible"/>
                                      </p:to>
                                    </p:set>
                                    <p:anim calcmode="lin" valueType="num">
                                      <p:cBhvr>
                                        <p:cTn id="7" dur="1000" fill="hold"/>
                                        <p:tgtEl>
                                          <p:spTgt spid="33800"/>
                                        </p:tgtEl>
                                        <p:attrNameLst>
                                          <p:attrName>ppt_w</p:attrName>
                                        </p:attrNameLst>
                                      </p:cBhvr>
                                      <p:tavLst>
                                        <p:tav tm="0">
                                          <p:val>
                                            <p:fltVal val="0"/>
                                          </p:val>
                                        </p:tav>
                                        <p:tav tm="100000">
                                          <p:val>
                                            <p:strVal val="#ppt_w"/>
                                          </p:val>
                                        </p:tav>
                                      </p:tavLst>
                                    </p:anim>
                                    <p:anim calcmode="lin" valueType="num">
                                      <p:cBhvr>
                                        <p:cTn id="8" dur="1000" fill="hold"/>
                                        <p:tgtEl>
                                          <p:spTgt spid="33800"/>
                                        </p:tgtEl>
                                        <p:attrNameLst>
                                          <p:attrName>ppt_h</p:attrName>
                                        </p:attrNameLst>
                                      </p:cBhvr>
                                      <p:tavLst>
                                        <p:tav tm="0">
                                          <p:val>
                                            <p:fltVal val="0"/>
                                          </p:val>
                                        </p:tav>
                                        <p:tav tm="100000">
                                          <p:val>
                                            <p:strVal val="#ppt_h"/>
                                          </p:val>
                                        </p:tav>
                                      </p:tavLst>
                                    </p:anim>
                                    <p:anim calcmode="lin" valueType="num">
                                      <p:cBhvr>
                                        <p:cTn id="9" dur="1000" fill="hold"/>
                                        <p:tgtEl>
                                          <p:spTgt spid="33800"/>
                                        </p:tgtEl>
                                        <p:attrNameLst>
                                          <p:attrName>style.rotation</p:attrName>
                                        </p:attrNameLst>
                                      </p:cBhvr>
                                      <p:tavLst>
                                        <p:tav tm="0">
                                          <p:val>
                                            <p:fltVal val="90"/>
                                          </p:val>
                                        </p:tav>
                                        <p:tav tm="100000">
                                          <p:val>
                                            <p:fltVal val="0"/>
                                          </p:val>
                                        </p:tav>
                                      </p:tavLst>
                                    </p:anim>
                                    <p:animEffect transition="in" filter="fade">
                                      <p:cBhvr>
                                        <p:cTn id="10" dur="1000"/>
                                        <p:tgtEl>
                                          <p:spTgt spid="33800"/>
                                        </p:tgtEl>
                                      </p:cBhvr>
                                    </p:animEffect>
                                  </p:childTnLst>
                                </p:cTn>
                              </p:par>
                            </p:childTnLst>
                          </p:cTn>
                        </p:par>
                        <p:par>
                          <p:cTn id="11" fill="hold" nodeType="afterGroup">
                            <p:stCondLst>
                              <p:cond delay="1950"/>
                            </p:stCondLst>
                            <p:childTnLst>
                              <p:par>
                                <p:cTn id="12" presetID="27" presetClass="emph" presetSubtype="0" repeatCount="indefinite" fill="hold" grpId="1" nodeType="afterEffect">
                                  <p:stCondLst>
                                    <p:cond delay="0"/>
                                  </p:stCondLst>
                                  <p:iterate type="lt">
                                    <p:tmPct val="0"/>
                                  </p:iterate>
                                  <p:childTnLst>
                                    <p:animClr clrSpc="rgb" dir="cw">
                                      <p:cBhvr override="childStyle">
                                        <p:cTn id="13" dur="250" autoRev="1" fill="hold"/>
                                        <p:tgtEl>
                                          <p:spTgt spid="33800"/>
                                        </p:tgtEl>
                                        <p:attrNameLst>
                                          <p:attrName>style.color</p:attrName>
                                        </p:attrNameLst>
                                      </p:cBhvr>
                                      <p:to>
                                        <a:srgbClr val="FF0066"/>
                                      </p:to>
                                    </p:animClr>
                                    <p:animClr clrSpc="rgb" dir="cw">
                                      <p:cBhvr>
                                        <p:cTn id="14" dur="250" autoRev="1" fill="hold"/>
                                        <p:tgtEl>
                                          <p:spTgt spid="33800"/>
                                        </p:tgtEl>
                                        <p:attrNameLst>
                                          <p:attrName>fillcolor</p:attrName>
                                        </p:attrNameLst>
                                      </p:cBhvr>
                                      <p:to>
                                        <a:srgbClr val="FF0066"/>
                                      </p:to>
                                    </p:animClr>
                                    <p:set>
                                      <p:cBhvr>
                                        <p:cTn id="15" dur="250" autoRev="1" fill="hold"/>
                                        <p:tgtEl>
                                          <p:spTgt spid="33800"/>
                                        </p:tgtEl>
                                        <p:attrNameLst>
                                          <p:attrName>fill.type</p:attrName>
                                        </p:attrNameLst>
                                      </p:cBhvr>
                                      <p:to>
                                        <p:strVal val="solid"/>
                                      </p:to>
                                    </p:set>
                                    <p:set>
                                      <p:cBhvr>
                                        <p:cTn id="16" dur="250" autoRev="1" fill="hold"/>
                                        <p:tgtEl>
                                          <p:spTgt spid="33800"/>
                                        </p:tgtEl>
                                        <p:attrNameLst>
                                          <p:attrName>fill.on</p:attrName>
                                        </p:attrNameLst>
                                      </p:cBhvr>
                                      <p:to>
                                        <p:strVal val="true"/>
                                      </p:to>
                                    </p:set>
                                  </p:childTnLst>
                                </p:cTn>
                              </p:par>
                            </p:childTnLst>
                          </p:cTn>
                        </p:par>
                        <p:par>
                          <p:cTn id="17" fill="hold" nodeType="afterGroup">
                            <p:stCondLst>
                              <p:cond delay="2450"/>
                            </p:stCondLst>
                            <p:childTnLst>
                              <p:par>
                                <p:cTn id="18" presetID="22" presetClass="emph" presetSubtype="0" repeatCount="indefinite" fill="hold" grpId="2" nodeType="afterEffect">
                                  <p:stCondLst>
                                    <p:cond delay="0"/>
                                  </p:stCondLst>
                                  <p:iterate type="lt">
                                    <p:tmPct val="0"/>
                                  </p:iterate>
                                  <p:childTnLst>
                                    <p:animClr clrSpc="hsl" dir="cw">
                                      <p:cBhvr override="childStyle">
                                        <p:cTn id="19" dur="500" fill="hold"/>
                                        <p:tgtEl>
                                          <p:spTgt spid="33800"/>
                                        </p:tgtEl>
                                        <p:attrNameLst>
                                          <p:attrName>style.color</p:attrName>
                                        </p:attrNameLst>
                                      </p:cBhvr>
                                      <p:by>
                                        <p:hsl h="-7200000" s="0" l="0"/>
                                      </p:by>
                                    </p:animClr>
                                    <p:animClr clrSpc="hsl" dir="cw">
                                      <p:cBhvr>
                                        <p:cTn id="20" dur="500" fill="hold"/>
                                        <p:tgtEl>
                                          <p:spTgt spid="33800"/>
                                        </p:tgtEl>
                                        <p:attrNameLst>
                                          <p:attrName>fillcolor</p:attrName>
                                        </p:attrNameLst>
                                      </p:cBhvr>
                                      <p:by>
                                        <p:hsl h="-7200000" s="0" l="0"/>
                                      </p:by>
                                    </p:animClr>
                                    <p:animClr clrSpc="hsl" dir="cw">
                                      <p:cBhvr>
                                        <p:cTn id="21" dur="500" fill="hold"/>
                                        <p:tgtEl>
                                          <p:spTgt spid="33800"/>
                                        </p:tgtEl>
                                        <p:attrNameLst>
                                          <p:attrName>stroke.color</p:attrName>
                                        </p:attrNameLst>
                                      </p:cBhvr>
                                      <p:by>
                                        <p:hsl h="-7200000" s="0" l="0"/>
                                      </p:by>
                                    </p:animClr>
                                    <p:set>
                                      <p:cBhvr>
                                        <p:cTn id="22" dur="500" fill="hold"/>
                                        <p:tgtEl>
                                          <p:spTgt spid="338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33800" grpId="1" animBg="1"/>
      <p:bldP spid="33800"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1886" y="304800"/>
            <a:ext cx="8360228" cy="1436913"/>
          </a:xfrm>
          <a:prstGeom prst="roundRect">
            <a:avLst/>
          </a:prstGeom>
          <a:solidFill>
            <a:schemeClr val="bg1"/>
          </a:solid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CC"/>
                </a:solidFill>
                <a:latin typeface=".VnAvant" pitchFamily="34" charset="0"/>
                <a:ea typeface="Tahoma" pitchFamily="34" charset="0"/>
                <a:cs typeface="Tahoma" pitchFamily="34" charset="0"/>
              </a:rPr>
              <a:t>Bµi</a:t>
            </a:r>
            <a:r>
              <a:rPr lang="en-US" sz="2800" b="1" dirty="0">
                <a:solidFill>
                  <a:srgbClr val="0000CC"/>
                </a:solidFill>
                <a:latin typeface=".VnAvant" pitchFamily="34" charset="0"/>
                <a:ea typeface="Tahoma" pitchFamily="34" charset="0"/>
                <a:cs typeface="Tahoma" pitchFamily="34" charset="0"/>
              </a:rPr>
              <a:t> 2</a:t>
            </a:r>
          </a:p>
          <a:p>
            <a:pPr algn="ctr"/>
            <a:r>
              <a:rPr lang="en-US" sz="4400" b="1" dirty="0">
                <a:solidFill>
                  <a:srgbClr val="FF0000"/>
                </a:solidFill>
                <a:latin typeface=".VnAvant" pitchFamily="34" charset="0"/>
                <a:ea typeface="Tahoma" pitchFamily="34" charset="0"/>
                <a:cs typeface="Tahoma" pitchFamily="34" charset="0"/>
              </a:rPr>
              <a:t>LÀM QUEN VỚI BẠN MỚI</a:t>
            </a:r>
            <a:endParaRPr lang="en-US" sz="41300" b="1" dirty="0">
              <a:solidFill>
                <a:srgbClr val="FF0000"/>
              </a:solidFill>
              <a:latin typeface=".VnAvant" pitchFamily="34" charset="0"/>
              <a:ea typeface="Tahoma" pitchFamily="34" charset="0"/>
              <a:cs typeface="Tahoma"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519" y="2104571"/>
            <a:ext cx="7126337" cy="3332553"/>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324035130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40451" y="123486"/>
            <a:ext cx="5033198" cy="564463"/>
          </a:xfrm>
          <a:prstGeom prst="rect">
            <a:avLst/>
          </a:prstGeom>
        </p:spPr>
        <p:txBody>
          <a:bodyPr wrap="none" lIns="71323" tIns="35662" rIns="71323" bIns="35662">
            <a:spAutoFit/>
          </a:bodyPr>
          <a:lstStyle/>
          <a:p>
            <a:pPr algn="ctr"/>
            <a:r>
              <a:rPr lang="en-US" sz="3200" b="1" dirty="0">
                <a:solidFill>
                  <a:srgbClr val="FF0000"/>
                </a:solidFill>
                <a:latin typeface=".VnAvant" pitchFamily="34" charset="0"/>
                <a:cs typeface="Arial" pitchFamily="34" charset="0"/>
              </a:rPr>
              <a:t>I. </a:t>
            </a:r>
            <a:r>
              <a:rPr lang="en-US" sz="3200" b="1" dirty="0" err="1">
                <a:solidFill>
                  <a:srgbClr val="FF0000"/>
                </a:solidFill>
                <a:latin typeface=".VnAvant" pitchFamily="34" charset="0"/>
                <a:cs typeface="Arial" pitchFamily="34" charset="0"/>
              </a:rPr>
              <a:t>Làm</a:t>
            </a:r>
            <a:r>
              <a:rPr lang="en-US" sz="3200" b="1" dirty="0">
                <a:solidFill>
                  <a:srgbClr val="FF0000"/>
                </a:solidFill>
                <a:latin typeface=".VnAvant" pitchFamily="34" charset="0"/>
                <a:cs typeface="Arial" pitchFamily="34" charset="0"/>
              </a:rPr>
              <a:t> </a:t>
            </a:r>
            <a:r>
              <a:rPr lang="en-US" sz="3200" b="1" dirty="0" err="1">
                <a:solidFill>
                  <a:srgbClr val="FF0000"/>
                </a:solidFill>
                <a:latin typeface=".VnAvant" pitchFamily="34" charset="0"/>
                <a:cs typeface="Arial" pitchFamily="34" charset="0"/>
              </a:rPr>
              <a:t>quen</a:t>
            </a:r>
            <a:r>
              <a:rPr lang="en-US" sz="3200" b="1" dirty="0">
                <a:solidFill>
                  <a:srgbClr val="FF0000"/>
                </a:solidFill>
                <a:latin typeface=".VnAvant" pitchFamily="34" charset="0"/>
                <a:cs typeface="Arial" pitchFamily="34" charset="0"/>
              </a:rPr>
              <a:t> </a:t>
            </a:r>
            <a:r>
              <a:rPr lang="en-US" sz="3200" b="1" dirty="0" err="1">
                <a:solidFill>
                  <a:srgbClr val="FF0000"/>
                </a:solidFill>
                <a:latin typeface=".VnAvant" pitchFamily="34" charset="0"/>
                <a:cs typeface="Arial" pitchFamily="34" charset="0"/>
              </a:rPr>
              <a:t>với</a:t>
            </a:r>
            <a:r>
              <a:rPr lang="en-US" sz="3200" b="1" dirty="0">
                <a:solidFill>
                  <a:srgbClr val="FF0000"/>
                </a:solidFill>
                <a:latin typeface=".VnAvant" pitchFamily="34" charset="0"/>
                <a:cs typeface="Arial" pitchFamily="34" charset="0"/>
              </a:rPr>
              <a:t> </a:t>
            </a:r>
            <a:r>
              <a:rPr lang="en-US" sz="3200" b="1" dirty="0" err="1">
                <a:solidFill>
                  <a:srgbClr val="FF0000"/>
                </a:solidFill>
                <a:latin typeface=".VnAvant" pitchFamily="34" charset="0"/>
                <a:cs typeface="Arial" pitchFamily="34" charset="0"/>
              </a:rPr>
              <a:t>bạn</a:t>
            </a:r>
            <a:r>
              <a:rPr lang="en-US" sz="3200" b="1" dirty="0">
                <a:solidFill>
                  <a:srgbClr val="FF0000"/>
                </a:solidFill>
                <a:latin typeface=".VnAvant" pitchFamily="34" charset="0"/>
                <a:cs typeface="Arial" pitchFamily="34" charset="0"/>
              </a:rPr>
              <a:t> </a:t>
            </a:r>
            <a:r>
              <a:rPr lang="en-US" sz="3200" b="1" dirty="0" err="1">
                <a:solidFill>
                  <a:srgbClr val="FF0000"/>
                </a:solidFill>
                <a:latin typeface=".VnAvant" pitchFamily="34" charset="0"/>
                <a:cs typeface="Arial" pitchFamily="34" charset="0"/>
              </a:rPr>
              <a:t>mới</a:t>
            </a:r>
            <a:r>
              <a:rPr lang="en-US" sz="3200" b="1" dirty="0">
                <a:solidFill>
                  <a:srgbClr val="FF0000"/>
                </a:solidFill>
                <a:latin typeface=".VnAvant" pitchFamily="34" charset="0"/>
                <a:cs typeface="Arial" pitchFamily="34" charset="0"/>
              </a:rPr>
              <a:t> </a:t>
            </a:r>
          </a:p>
        </p:txBody>
      </p:sp>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30629" y="1014184"/>
            <a:ext cx="8868228" cy="455930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3" name="TextBox 2"/>
          <p:cNvSpPr txBox="1"/>
          <p:nvPr/>
        </p:nvSpPr>
        <p:spPr>
          <a:xfrm>
            <a:off x="130629" y="128599"/>
            <a:ext cx="2917371" cy="584775"/>
          </a:xfrm>
          <a:prstGeom prst="rect">
            <a:avLst/>
          </a:prstGeom>
          <a:noFill/>
        </p:spPr>
        <p:txBody>
          <a:bodyPr wrap="square" rtlCol="0">
            <a:spAutoFit/>
          </a:bodyPr>
          <a:lstStyle/>
          <a:p>
            <a:r>
              <a:rPr lang="en-US" sz="3200" b="1" dirty="0">
                <a:solidFill>
                  <a:srgbClr val="0000CC"/>
                </a:solidFill>
                <a:latin typeface=".VnAvant" pitchFamily="34" charset="0"/>
              </a:rPr>
              <a:t>Ho¹t ®</a:t>
            </a:r>
            <a:r>
              <a:rPr lang="en-US" sz="3200" b="1" dirty="0" err="1">
                <a:solidFill>
                  <a:srgbClr val="0000CC"/>
                </a:solidFill>
                <a:latin typeface=".VnAvant" pitchFamily="34" charset="0"/>
              </a:rPr>
              <a:t>éng</a:t>
            </a:r>
            <a:r>
              <a:rPr lang="en-US" sz="3200" b="1" dirty="0">
                <a:solidFill>
                  <a:srgbClr val="0000CC"/>
                </a:solidFill>
                <a:latin typeface=".VnAvant" pitchFamily="34" charset="0"/>
              </a:rPr>
              <a:t> 1:</a:t>
            </a:r>
          </a:p>
        </p:txBody>
      </p:sp>
      <p:sp>
        <p:nvSpPr>
          <p:cNvPr id="11" name="Rectangle 10"/>
          <p:cNvSpPr/>
          <p:nvPr/>
        </p:nvSpPr>
        <p:spPr>
          <a:xfrm>
            <a:off x="556813" y="1082487"/>
            <a:ext cx="4567276" cy="523220"/>
          </a:xfrm>
          <a:prstGeom prst="rect">
            <a:avLst/>
          </a:prstGeom>
        </p:spPr>
        <p:txBody>
          <a:bodyPr wrap="none">
            <a:spAutoFit/>
          </a:bodyPr>
          <a:lstStyle/>
          <a:p>
            <a:pPr algn="ctr"/>
            <a:r>
              <a:rPr lang="en-US" sz="2800" b="1" dirty="0">
                <a:solidFill>
                  <a:srgbClr val="FF0000"/>
                </a:solidFill>
                <a:latin typeface="Arial" pitchFamily="34" charset="0"/>
                <a:cs typeface="Arial" pitchFamily="34" charset="0"/>
              </a:rPr>
              <a:t>1. </a:t>
            </a:r>
            <a:r>
              <a:rPr lang="en-US" sz="2800" b="1" dirty="0" err="1">
                <a:solidFill>
                  <a:srgbClr val="FF0000"/>
                </a:solidFill>
                <a:latin typeface="Arial" pitchFamily="34" charset="0"/>
                <a:cs typeface="Arial" pitchFamily="34" charset="0"/>
              </a:rPr>
              <a:t>Giới</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thiệu</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và</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làm</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quen</a:t>
            </a:r>
            <a:r>
              <a:rPr lang="en-US" sz="2800" b="1" dirty="0">
                <a:solidFill>
                  <a:srgbClr val="FF0000"/>
                </a:solidFill>
                <a:latin typeface="Arial" pitchFamily="34" charset="0"/>
                <a:cs typeface="Arial" pitchFamily="34"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3777" y="1721819"/>
            <a:ext cx="6387302" cy="3587792"/>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4206730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731735" y="152410"/>
            <a:ext cx="3433401" cy="502908"/>
          </a:xfrm>
          <a:prstGeom prst="rect">
            <a:avLst/>
          </a:prstGeom>
        </p:spPr>
        <p:txBody>
          <a:bodyPr wrap="none" lIns="71323" tIns="35662" rIns="71323" bIns="35662">
            <a:spAutoFit/>
          </a:bodyPr>
          <a:lstStyle/>
          <a:p>
            <a:pPr algn="ctr"/>
            <a:r>
              <a:rPr lang="en-US" sz="2800" b="1" dirty="0" err="1">
                <a:solidFill>
                  <a:srgbClr val="FF0000"/>
                </a:solidFill>
                <a:latin typeface="Arial" pitchFamily="34" charset="0"/>
                <a:cs typeface="Arial" pitchFamily="34" charset="0"/>
              </a:rPr>
              <a:t>Giới</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thiệu</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bản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thân</a:t>
            </a:r>
            <a:endParaRPr lang="en-US" sz="2800" b="1" dirty="0">
              <a:solidFill>
                <a:srgbClr val="FF0000"/>
              </a:solidFill>
              <a:latin typeface="Arial" pitchFamily="34" charset="0"/>
              <a:cs typeface="Arial" pitchFamily="34" charset="0"/>
            </a:endParaRPr>
          </a:p>
        </p:txBody>
      </p:sp>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30629" y="999670"/>
            <a:ext cx="8868228" cy="455930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8" name="Rectangle 7"/>
          <p:cNvSpPr/>
          <p:nvPr/>
        </p:nvSpPr>
        <p:spPr>
          <a:xfrm>
            <a:off x="469299" y="1217322"/>
            <a:ext cx="8207829" cy="2955746"/>
          </a:xfrm>
          <a:prstGeom prst="rect">
            <a:avLst/>
          </a:prstGeom>
        </p:spPr>
        <p:txBody>
          <a:bodyPr wrap="square">
            <a:spAutoFit/>
          </a:bodyPr>
          <a:lstStyle/>
          <a:p>
            <a:pPr algn="just">
              <a:lnSpc>
                <a:spcPct val="150000"/>
              </a:lnSpc>
            </a:pP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Các</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bạn</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hãy</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giới</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thiệu</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cho</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cô</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và</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cả</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lớp</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biết</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tên</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của</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mình</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nào</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từng</a:t>
            </a:r>
            <a:r>
              <a:rPr lang="en-US" sz="3200" dirty="0">
                <a:solidFill>
                  <a:srgbClr val="006600"/>
                </a:solidFill>
                <a:latin typeface="Arial" pitchFamily="34" charset="0"/>
                <a:cs typeface="Arial" pitchFamily="34" charset="0"/>
              </a:rPr>
              <a:t> HS </a:t>
            </a:r>
            <a:r>
              <a:rPr lang="en-US" sz="3200" dirty="0" err="1">
                <a:solidFill>
                  <a:srgbClr val="006600"/>
                </a:solidFill>
                <a:latin typeface="Arial" pitchFamily="34" charset="0"/>
                <a:cs typeface="Arial" pitchFamily="34" charset="0"/>
              </a:rPr>
              <a:t>trả</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lời</a:t>
            </a:r>
            <a:r>
              <a:rPr lang="en-US" sz="3200" dirty="0">
                <a:solidFill>
                  <a:srgbClr val="006600"/>
                </a:solidFill>
                <a:latin typeface="Arial" pitchFamily="34" charset="0"/>
                <a:cs typeface="Arial" pitchFamily="34" charset="0"/>
              </a:rPr>
              <a:t>)</a:t>
            </a:r>
          </a:p>
          <a:p>
            <a:pPr algn="just">
              <a:lnSpc>
                <a:spcPct val="150000"/>
              </a:lnSpc>
            </a:pPr>
            <a:r>
              <a:rPr lang="vi-VN" sz="3200" dirty="0">
                <a:solidFill>
                  <a:srgbClr val="006600"/>
                </a:solidFill>
                <a:latin typeface="Arial" pitchFamily="34" charset="0"/>
                <a:cs typeface="Arial" pitchFamily="34" charset="0"/>
              </a:rPr>
              <a:t>+ Sau khi nghe các bạn giới thiệu tên, em nhớ được tên của những bạn nào?</a:t>
            </a:r>
          </a:p>
        </p:txBody>
      </p:sp>
    </p:spTree>
    <p:extLst>
      <p:ext uri="{BB962C8B-B14F-4D97-AF65-F5344CB8AC3E}">
        <p14:creationId xmlns:p14="http://schemas.microsoft.com/office/powerpoint/2010/main" val="345350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45143" y="101600"/>
            <a:ext cx="8868228" cy="545737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2" name="Rectangle 1"/>
          <p:cNvSpPr/>
          <p:nvPr/>
        </p:nvSpPr>
        <p:spPr>
          <a:xfrm>
            <a:off x="587828" y="520344"/>
            <a:ext cx="7932057" cy="1077218"/>
          </a:xfrm>
          <a:prstGeom prst="rect">
            <a:avLst/>
          </a:prstGeom>
        </p:spPr>
        <p:txBody>
          <a:bodyPr wrap="square">
            <a:spAutoFit/>
          </a:bodyPr>
          <a:lstStyle/>
          <a:p>
            <a:pPr algn="just"/>
            <a:r>
              <a:rPr lang="vi-VN" sz="3200" dirty="0">
                <a:solidFill>
                  <a:srgbClr val="FF0000"/>
                </a:solidFill>
              </a:rPr>
              <a:t> Theo em khi muốn làm quen với một người bạn mới chúng ta phải làm gì? </a:t>
            </a:r>
          </a:p>
        </p:txBody>
      </p:sp>
      <p:sp>
        <p:nvSpPr>
          <p:cNvPr id="3" name="Rectangle 2"/>
          <p:cNvSpPr/>
          <p:nvPr/>
        </p:nvSpPr>
        <p:spPr>
          <a:xfrm>
            <a:off x="2518233" y="1601740"/>
            <a:ext cx="5000171" cy="1569660"/>
          </a:xfrm>
          <a:prstGeom prst="rect">
            <a:avLst/>
          </a:prstGeom>
        </p:spPr>
        <p:txBody>
          <a:bodyPr wrap="square">
            <a:spAutoFit/>
          </a:bodyPr>
          <a:lstStyle/>
          <a:p>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Chào</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hỏi</a:t>
            </a:r>
            <a:endParaRPr lang="en-US" sz="3200" dirty="0">
              <a:solidFill>
                <a:srgbClr val="006600"/>
              </a:solidFill>
              <a:latin typeface="Arial" pitchFamily="34" charset="0"/>
              <a:cs typeface="Arial" pitchFamily="34" charset="0"/>
            </a:endParaRPr>
          </a:p>
          <a:p>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Hỏi</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tên</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của</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bạn</a:t>
            </a:r>
            <a:endParaRPr lang="en-US" sz="3200" dirty="0">
              <a:solidFill>
                <a:srgbClr val="006600"/>
              </a:solidFill>
              <a:latin typeface="Arial" pitchFamily="34" charset="0"/>
              <a:cs typeface="Arial" pitchFamily="34" charset="0"/>
            </a:endParaRPr>
          </a:p>
          <a:p>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Hỏi</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về</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sở</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thích</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của</a:t>
            </a:r>
            <a:r>
              <a:rPr lang="en-US" sz="3200" dirty="0">
                <a:solidFill>
                  <a:srgbClr val="006600"/>
                </a:solidFill>
                <a:latin typeface="Arial" pitchFamily="34" charset="0"/>
                <a:cs typeface="Arial" pitchFamily="34" charset="0"/>
              </a:rPr>
              <a:t> </a:t>
            </a:r>
            <a:r>
              <a:rPr lang="en-US" sz="3200" dirty="0" err="1">
                <a:solidFill>
                  <a:srgbClr val="006600"/>
                </a:solidFill>
                <a:latin typeface="Arial" pitchFamily="34" charset="0"/>
                <a:cs typeface="Arial" pitchFamily="34" charset="0"/>
              </a:rPr>
              <a:t>bạn</a:t>
            </a:r>
            <a:endParaRPr lang="en-US" sz="3200" dirty="0">
              <a:solidFill>
                <a:srgbClr val="006600"/>
              </a:solidFill>
              <a:latin typeface="Arial" pitchFamily="34" charset="0"/>
              <a:cs typeface="Arial" pitchFamily="34" charset="0"/>
            </a:endParaRPr>
          </a:p>
        </p:txBody>
      </p:sp>
    </p:spTree>
    <p:extLst>
      <p:ext uri="{BB962C8B-B14F-4D97-AF65-F5344CB8AC3E}">
        <p14:creationId xmlns:p14="http://schemas.microsoft.com/office/powerpoint/2010/main" val="185666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30629"/>
            <a:ext cx="8868228" cy="5428343"/>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5" name="Rounded Rectangle 4"/>
          <p:cNvSpPr/>
          <p:nvPr/>
        </p:nvSpPr>
        <p:spPr>
          <a:xfrm>
            <a:off x="530679" y="377371"/>
            <a:ext cx="8140700" cy="4891314"/>
          </a:xfrm>
          <a:prstGeom prst="roundRect">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b="1" dirty="0">
                <a:solidFill>
                  <a:schemeClr val="bg1"/>
                </a:solidFill>
              </a:rPr>
              <a:t>Trong lớp có nhiều bạn với những đặc điểm, tính cách, sở thích khác nhau. Việc tìm hiểu về thầy cô giáo và các bạn trong lớp qua các hoạt động tự giới thiệu và nhận diện nhau giúp HS tự tin trước tập thể lớp, bước đầu tạo những gắn kết trong mối quan hệ bạn bè </a:t>
            </a:r>
          </a:p>
        </p:txBody>
      </p:sp>
    </p:spTree>
    <p:extLst>
      <p:ext uri="{BB962C8B-B14F-4D97-AF65-F5344CB8AC3E}">
        <p14:creationId xmlns:p14="http://schemas.microsoft.com/office/powerpoint/2010/main" val="105424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696686"/>
            <a:ext cx="9141569" cy="50183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943429"/>
            <a:ext cx="8868228" cy="4615543"/>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12" name="Rectangle 11"/>
          <p:cNvSpPr/>
          <p:nvPr/>
        </p:nvSpPr>
        <p:spPr>
          <a:xfrm>
            <a:off x="73723" y="0"/>
            <a:ext cx="2664512" cy="584775"/>
          </a:xfrm>
          <a:prstGeom prst="rect">
            <a:avLst/>
          </a:prstGeom>
        </p:spPr>
        <p:txBody>
          <a:bodyPr wrap="none">
            <a:spAutoFit/>
          </a:bodyPr>
          <a:lstStyle/>
          <a:p>
            <a:pPr algn="ctr"/>
            <a:r>
              <a:rPr lang="vi-VN" sz="3200" b="1" dirty="0">
                <a:solidFill>
                  <a:srgbClr val="FF0000"/>
                </a:solidFill>
              </a:rPr>
              <a:t>Hoạt động 2</a:t>
            </a:r>
            <a:r>
              <a:rPr lang="en-US" sz="3200" b="1" dirty="0">
                <a:solidFill>
                  <a:srgbClr val="FF0000"/>
                </a:solidFill>
              </a:rPr>
              <a:t>:</a:t>
            </a:r>
          </a:p>
        </p:txBody>
      </p:sp>
      <p:sp>
        <p:nvSpPr>
          <p:cNvPr id="2" name="Rectangle 1"/>
          <p:cNvSpPr/>
          <p:nvPr/>
        </p:nvSpPr>
        <p:spPr>
          <a:xfrm>
            <a:off x="2660556" y="51414"/>
            <a:ext cx="5905206" cy="523220"/>
          </a:xfrm>
          <a:prstGeom prst="rect">
            <a:avLst/>
          </a:prstGeom>
        </p:spPr>
        <p:txBody>
          <a:bodyPr wrap="none">
            <a:spAutoFit/>
          </a:bodyPr>
          <a:lstStyle/>
          <a:p>
            <a:r>
              <a:rPr lang="vi-VN" sz="2800" b="1" dirty="0">
                <a:solidFill>
                  <a:srgbClr val="006600"/>
                </a:solidFill>
              </a:rPr>
              <a:t>Trò chơi "Tìm bạn cùng sở thích"</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512" y="1105918"/>
            <a:ext cx="4948884" cy="2777937"/>
          </a:xfrm>
          <a:prstGeom prst="rect">
            <a:avLst/>
          </a:prstGeom>
          <a:effectLst>
            <a:glow rad="139700">
              <a:schemeClr val="accent5">
                <a:satMod val="175000"/>
                <a:alpha val="40000"/>
              </a:schemeClr>
            </a:glow>
          </a:effectLst>
        </p:spPr>
      </p:pic>
      <p:sp>
        <p:nvSpPr>
          <p:cNvPr id="4" name="Rectangle 3"/>
          <p:cNvSpPr/>
          <p:nvPr/>
        </p:nvSpPr>
        <p:spPr>
          <a:xfrm>
            <a:off x="682174" y="3875433"/>
            <a:ext cx="7982856" cy="1569660"/>
          </a:xfrm>
          <a:prstGeom prst="rect">
            <a:avLst/>
          </a:prstGeom>
        </p:spPr>
        <p:txBody>
          <a:bodyPr wrap="square">
            <a:spAutoFit/>
          </a:bodyPr>
          <a:lstStyle/>
          <a:p>
            <a:pPr algn="just"/>
            <a:r>
              <a:rPr lang="vi-VN" sz="2400" u="sng" dirty="0">
                <a:solidFill>
                  <a:srgbClr val="FF0000"/>
                </a:solidFill>
              </a:rPr>
              <a:t>Luật chơi: </a:t>
            </a:r>
          </a:p>
          <a:p>
            <a:pPr algn="just"/>
            <a:r>
              <a:rPr lang="vi-VN" sz="2400" dirty="0">
                <a:solidFill>
                  <a:srgbClr val="0000CC"/>
                </a:solidFill>
              </a:rPr>
              <a:t>+ Các em hãy hỏi thăm người bạn đang đứng cạnh mình xem bạn ấy tên gì và có sở thích như thế nào.</a:t>
            </a:r>
          </a:p>
          <a:p>
            <a:pPr algn="just"/>
            <a:r>
              <a:rPr lang="vi-VN" sz="2400" dirty="0">
                <a:solidFill>
                  <a:srgbClr val="0000CC"/>
                </a:solidFill>
              </a:rPr>
              <a:t>+ Tìm nhóm bạn có cùng sở thích.</a:t>
            </a:r>
          </a:p>
        </p:txBody>
      </p:sp>
    </p:spTree>
    <p:extLst>
      <p:ext uri="{BB962C8B-B14F-4D97-AF65-F5344CB8AC3E}">
        <p14:creationId xmlns:p14="http://schemas.microsoft.com/office/powerpoint/2010/main" val="57995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3636" y="59182"/>
            <a:ext cx="5267789" cy="461665"/>
          </a:xfrm>
          <a:prstGeom prst="rect">
            <a:avLst/>
          </a:prstGeom>
        </p:spPr>
        <p:txBody>
          <a:bodyPr wrap="none">
            <a:spAutoFit/>
          </a:bodyPr>
          <a:lstStyle/>
          <a:p>
            <a:pPr algn="ctr"/>
            <a:r>
              <a:rPr lang="en-US" sz="2400" b="1" dirty="0" err="1">
                <a:solidFill>
                  <a:srgbClr val="FF0000"/>
                </a:solidFill>
                <a:latin typeface="Arial" pitchFamily="34" charset="0"/>
                <a:cs typeface="Arial" pitchFamily="34" charset="0"/>
              </a:rPr>
              <a:t>Giới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thiệu</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một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số</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sở</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thích</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cá</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nhân</a:t>
            </a:r>
            <a:endParaRPr lang="en-US" sz="2400" b="1" dirty="0">
              <a:solidFill>
                <a:srgbClr val="FF0000"/>
              </a:solidFill>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07" y="561300"/>
            <a:ext cx="3440793" cy="2298019"/>
          </a:xfrm>
          <a:prstGeom prst="rect">
            <a:avLst/>
          </a:prstGeom>
          <a:effectLst>
            <a:glow rad="139700">
              <a:schemeClr val="accent6">
                <a:satMod val="175000"/>
                <a:alpha val="40000"/>
              </a:schemeClr>
            </a:glo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3599" y="3325044"/>
            <a:ext cx="3466944" cy="1950156"/>
          </a:xfrm>
          <a:prstGeom prst="rect">
            <a:avLst/>
          </a:prstGeom>
          <a:effectLst>
            <a:glow rad="139700">
              <a:schemeClr val="accent6">
                <a:satMod val="175000"/>
                <a:alpha val="40000"/>
              </a:schemeClr>
            </a:glo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0971" y="585832"/>
            <a:ext cx="4267625" cy="2233835"/>
          </a:xfrm>
          <a:prstGeom prst="rect">
            <a:avLst/>
          </a:prstGeom>
          <a:effectLst>
            <a:glow rad="139700">
              <a:schemeClr val="accent6">
                <a:satMod val="175000"/>
                <a:alpha val="40000"/>
              </a:schemeClr>
            </a:glow>
          </a:effectLst>
        </p:spPr>
      </p:pic>
      <p:sp>
        <p:nvSpPr>
          <p:cNvPr id="9" name="Rectangle 8"/>
          <p:cNvSpPr/>
          <p:nvPr/>
        </p:nvSpPr>
        <p:spPr>
          <a:xfrm>
            <a:off x="1700912" y="2866249"/>
            <a:ext cx="1160895" cy="461665"/>
          </a:xfrm>
          <a:prstGeom prst="rect">
            <a:avLst/>
          </a:prstGeom>
        </p:spPr>
        <p:txBody>
          <a:bodyPr wrap="none">
            <a:spAutoFit/>
          </a:bodyPr>
          <a:lstStyle/>
          <a:p>
            <a:r>
              <a:rPr lang="en-US" sz="2400" dirty="0" err="1">
                <a:solidFill>
                  <a:srgbClr val="0000CC"/>
                </a:solidFill>
                <a:latin typeface="Arial" pitchFamily="34" charset="0"/>
                <a:cs typeface="Arial" pitchFamily="34" charset="0"/>
              </a:rPr>
              <a:t>Đá</a:t>
            </a:r>
            <a:r>
              <a:rPr lang="en-US" sz="2400" dirty="0">
                <a:solidFill>
                  <a:srgbClr val="0000CC"/>
                </a:solidFill>
                <a:latin typeface="Arial" pitchFamily="34" charset="0"/>
                <a:cs typeface="Arial" pitchFamily="34" charset="0"/>
              </a:rPr>
              <a:t> </a:t>
            </a:r>
            <a:r>
              <a:rPr lang="en-US" sz="2400" dirty="0" err="1">
                <a:solidFill>
                  <a:srgbClr val="0000CC"/>
                </a:solidFill>
                <a:latin typeface="Arial" pitchFamily="34" charset="0"/>
                <a:cs typeface="Arial" pitchFamily="34" charset="0"/>
              </a:rPr>
              <a:t>cầu</a:t>
            </a:r>
            <a:endParaRPr lang="en-US" sz="2400" dirty="0">
              <a:solidFill>
                <a:srgbClr val="0000CC"/>
              </a:solidFill>
              <a:latin typeface="Arial" pitchFamily="34" charset="0"/>
              <a:cs typeface="Arial" pitchFamily="34" charset="0"/>
            </a:endParaRPr>
          </a:p>
        </p:txBody>
      </p:sp>
      <p:sp>
        <p:nvSpPr>
          <p:cNvPr id="10" name="Rectangle 9"/>
          <p:cNvSpPr/>
          <p:nvPr/>
        </p:nvSpPr>
        <p:spPr>
          <a:xfrm>
            <a:off x="5846375" y="2844805"/>
            <a:ext cx="1486304" cy="461665"/>
          </a:xfrm>
          <a:prstGeom prst="rect">
            <a:avLst/>
          </a:prstGeom>
        </p:spPr>
        <p:txBody>
          <a:bodyPr wrap="none">
            <a:spAutoFit/>
          </a:bodyPr>
          <a:lstStyle/>
          <a:p>
            <a:r>
              <a:rPr lang="en-US" sz="2400" dirty="0" err="1">
                <a:solidFill>
                  <a:srgbClr val="0000CC"/>
                </a:solidFill>
                <a:latin typeface="Arial" pitchFamily="34" charset="0"/>
                <a:cs typeface="Arial" pitchFamily="34" charset="0"/>
              </a:rPr>
              <a:t>Nhảy</a:t>
            </a:r>
            <a:r>
              <a:rPr lang="en-US" sz="2400" dirty="0">
                <a:solidFill>
                  <a:srgbClr val="0000CC"/>
                </a:solidFill>
                <a:latin typeface="Arial" pitchFamily="34" charset="0"/>
                <a:cs typeface="Arial" pitchFamily="34" charset="0"/>
              </a:rPr>
              <a:t> </a:t>
            </a:r>
            <a:r>
              <a:rPr lang="en-US" sz="2400" dirty="0" err="1">
                <a:solidFill>
                  <a:srgbClr val="0000CC"/>
                </a:solidFill>
                <a:latin typeface="Arial" pitchFamily="34" charset="0"/>
                <a:cs typeface="Arial" pitchFamily="34" charset="0"/>
              </a:rPr>
              <a:t>dây</a:t>
            </a:r>
            <a:endParaRPr lang="en-US" sz="2400" dirty="0">
              <a:solidFill>
                <a:srgbClr val="0000CC"/>
              </a:solidFill>
              <a:latin typeface="Arial" pitchFamily="34" charset="0"/>
              <a:cs typeface="Arial" pitchFamily="34" charset="0"/>
            </a:endParaRPr>
          </a:p>
        </p:txBody>
      </p:sp>
      <p:sp>
        <p:nvSpPr>
          <p:cNvPr id="11" name="Rectangle 10"/>
          <p:cNvSpPr/>
          <p:nvPr/>
        </p:nvSpPr>
        <p:spPr>
          <a:xfrm>
            <a:off x="3863576" y="5254501"/>
            <a:ext cx="1297150" cy="461665"/>
          </a:xfrm>
          <a:prstGeom prst="rect">
            <a:avLst/>
          </a:prstGeom>
        </p:spPr>
        <p:txBody>
          <a:bodyPr wrap="none">
            <a:spAutoFit/>
          </a:bodyPr>
          <a:lstStyle/>
          <a:p>
            <a:r>
              <a:rPr lang="en-US" sz="2400" dirty="0" err="1">
                <a:solidFill>
                  <a:srgbClr val="0000CC"/>
                </a:solidFill>
                <a:latin typeface="Arial" pitchFamily="34" charset="0"/>
                <a:cs typeface="Arial" pitchFamily="34" charset="0"/>
              </a:rPr>
              <a:t>múa</a:t>
            </a:r>
            <a:r>
              <a:rPr lang="en-US" sz="2400" dirty="0">
                <a:solidFill>
                  <a:srgbClr val="0000CC"/>
                </a:solidFill>
                <a:latin typeface="Arial" pitchFamily="34" charset="0"/>
                <a:cs typeface="Arial" pitchFamily="34" charset="0"/>
              </a:rPr>
              <a:t> </a:t>
            </a:r>
            <a:r>
              <a:rPr lang="en-US" sz="2400" dirty="0" err="1">
                <a:solidFill>
                  <a:srgbClr val="0000CC"/>
                </a:solidFill>
                <a:latin typeface="Arial" pitchFamily="34" charset="0"/>
                <a:cs typeface="Arial" pitchFamily="34" charset="0"/>
              </a:rPr>
              <a:t>hát</a:t>
            </a:r>
            <a:endParaRPr lang="en-US" sz="2400"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2533002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5730965"/>
          </a:xfrm>
          <a:prstGeom prst="rect">
            <a:avLst/>
          </a:prstGeom>
        </p:spPr>
      </p:pic>
      <p:sp>
        <p:nvSpPr>
          <p:cNvPr id="6" name="Rectangle 5"/>
          <p:cNvSpPr/>
          <p:nvPr/>
        </p:nvSpPr>
        <p:spPr>
          <a:xfrm>
            <a:off x="1065001" y="1050084"/>
            <a:ext cx="6772713" cy="1815882"/>
          </a:xfrm>
          <a:prstGeom prst="rect">
            <a:avLst/>
          </a:prstGeom>
        </p:spPr>
        <p:txBody>
          <a:bodyPr wrap="square">
            <a:spAutoFit/>
          </a:bodyPr>
          <a:lstStyle/>
          <a:p>
            <a:pPr algn="just"/>
            <a:r>
              <a:rPr lang="vi-VN" sz="2800" dirty="0">
                <a:solidFill>
                  <a:srgbClr val="006600"/>
                </a:solidFill>
              </a:rPr>
              <a:t>HS bước đầu biết thể hiện sở thích của mình khi tham gia vào hoạt động này và tìm được những người bạn có cùng sở thích giống mình để cùng chia sẻ</a:t>
            </a:r>
            <a:r>
              <a:rPr lang="en-US" sz="2800" dirty="0">
                <a:solidFill>
                  <a:srgbClr val="006600"/>
                </a:solidFill>
              </a:rPr>
              <a:t>.</a:t>
            </a:r>
            <a:endParaRPr lang="vi-VN" sz="2800" dirty="0">
              <a:solidFill>
                <a:srgbClr val="006600"/>
              </a:solidFill>
            </a:endParaRPr>
          </a:p>
        </p:txBody>
      </p:sp>
      <p:sp>
        <p:nvSpPr>
          <p:cNvPr id="7" name="Rectangle 6"/>
          <p:cNvSpPr/>
          <p:nvPr/>
        </p:nvSpPr>
        <p:spPr>
          <a:xfrm>
            <a:off x="3805887" y="234538"/>
            <a:ext cx="2207656" cy="707886"/>
          </a:xfrm>
          <a:prstGeom prst="rect">
            <a:avLst/>
          </a:prstGeom>
        </p:spPr>
        <p:txBody>
          <a:bodyPr wrap="none">
            <a:spAutoFit/>
          </a:bodyPr>
          <a:lstStyle/>
          <a:p>
            <a:pPr algn="ctr"/>
            <a:r>
              <a:rPr lang="en-US" sz="4000" b="1" u="sng" dirty="0" err="1">
                <a:solidFill>
                  <a:srgbClr val="FF0000"/>
                </a:solidFill>
                <a:latin typeface="Arial" pitchFamily="34" charset="0"/>
                <a:cs typeface="Arial" pitchFamily="34" charset="0"/>
              </a:rPr>
              <a:t>Kết</a:t>
            </a:r>
            <a:r>
              <a:rPr lang="en-US" sz="4000" b="1" u="sng" dirty="0">
                <a:solidFill>
                  <a:srgbClr val="FF0000"/>
                </a:solidFill>
                <a:latin typeface="Arial" pitchFamily="34" charset="0"/>
                <a:cs typeface="Arial" pitchFamily="34" charset="0"/>
              </a:rPr>
              <a:t> </a:t>
            </a:r>
            <a:r>
              <a:rPr lang="en-US" sz="4000" b="1" u="sng" dirty="0" err="1">
                <a:solidFill>
                  <a:srgbClr val="FF0000"/>
                </a:solidFill>
                <a:latin typeface="Arial" pitchFamily="34" charset="0"/>
                <a:cs typeface="Arial" pitchFamily="34" charset="0"/>
              </a:rPr>
              <a:t>luận</a:t>
            </a:r>
            <a:endParaRPr lang="en-US" sz="4000" b="1" u="sng"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15084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1125</TotalTime>
  <Words>329</Words>
  <Application>Microsoft Office PowerPoint</Application>
  <PresentationFormat>On-screen Show (16:10)</PresentationFormat>
  <Paragraphs>30</Paragraphs>
  <Slides>11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.VnAvant</vt:lpstr>
      <vt:lpstr>Times New Roman</vt:lpstr>
      <vt:lpstr>Arial</vt:lpstr>
      <vt:lpstr>Calibri</vt:lpstr>
      <vt:lpstr>VNI-Thufap2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Techsi.vn</cp:lastModifiedBy>
  <cp:revision>195</cp:revision>
  <dcterms:created xsi:type="dcterms:W3CDTF">2020-02-10T09:35:50Z</dcterms:created>
  <dcterms:modified xsi:type="dcterms:W3CDTF">2023-09-12T05:43:28Z</dcterms:modified>
</cp:coreProperties>
</file>