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466" r:id="rId2"/>
    <p:sldId id="287" r:id="rId3"/>
    <p:sldId id="290" r:id="rId4"/>
    <p:sldId id="301" r:id="rId5"/>
    <p:sldId id="303" r:id="rId6"/>
    <p:sldId id="302" r:id="rId7"/>
    <p:sldId id="304" r:id="rId8"/>
    <p:sldId id="305" r:id="rId9"/>
    <p:sldId id="309" r:id="rId10"/>
    <p:sldId id="335" r:id="rId11"/>
    <p:sldId id="306" r:id="rId12"/>
    <p:sldId id="307" r:id="rId13"/>
    <p:sldId id="315" r:id="rId14"/>
    <p:sldId id="308" r:id="rId15"/>
    <p:sldId id="313" r:id="rId16"/>
    <p:sldId id="316" r:id="rId17"/>
    <p:sldId id="336" r:id="rId18"/>
    <p:sldId id="312" r:id="rId19"/>
    <p:sldId id="310" r:id="rId20"/>
    <p:sldId id="311" r:id="rId21"/>
    <p:sldId id="323" r:id="rId22"/>
    <p:sldId id="324" r:id="rId23"/>
    <p:sldId id="314" r:id="rId24"/>
    <p:sldId id="317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90AAF-72BB-44AC-9D9C-FDEF8D1A003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6954D-6007-4663-A746-70C5BCDBD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4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8696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326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46C0F0-F08D-42B5-B98D-D6BBCB792FDE}"/>
              </a:ext>
            </a:extLst>
          </p:cNvPr>
          <p:cNvSpPr/>
          <p:nvPr userDrawn="1"/>
        </p:nvSpPr>
        <p:spPr>
          <a:xfrm>
            <a:off x="11161622" y="0"/>
            <a:ext cx="1132114" cy="1494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8754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0693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34559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002978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8B9C0E-ECDB-439E-8D4D-657D4BD06B89}"/>
              </a:ext>
            </a:extLst>
          </p:cNvPr>
          <p:cNvSpPr/>
          <p:nvPr userDrawn="1"/>
        </p:nvSpPr>
        <p:spPr>
          <a:xfrm>
            <a:off x="11161622" y="0"/>
            <a:ext cx="1132114" cy="1494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49" r:id="rId5"/>
    <p:sldLayoutId id="2147483650" r:id="rId6"/>
    <p:sldLayoutId id="2147483655" r:id="rId7"/>
    <p:sldLayoutId id="2147483687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244872" y="1658131"/>
            <a:ext cx="793198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ế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90, 91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869877" y="114681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738978" y="76101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7651" y="646102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00216-939E-438B-A992-CF316AF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A626B-997E-4556-8B77-8C6113EB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CEEDB-9E4D-4427-881D-E7E33C16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09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304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3501" y="1081548"/>
            <a:ext cx="44576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uông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3463" y="4055492"/>
            <a:ext cx="72294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huông</a:t>
            </a:r>
            <a:endParaRPr lang="en-US" sz="15000" dirty="0">
              <a:latin typeface="HP001 4 hàng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D68C3-4091-4033-B637-8AA3FAE1F2BB}"/>
              </a:ext>
            </a:extLst>
          </p:cNvPr>
          <p:cNvSpPr txBox="1"/>
          <p:nvPr/>
        </p:nvSpPr>
        <p:spPr>
          <a:xfrm>
            <a:off x="3343501" y="4044613"/>
            <a:ext cx="58202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c</a:t>
            </a:r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668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3303" y="1071748"/>
            <a:ext cx="44576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uôc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1125" y="4036505"/>
            <a:ext cx="43497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đuốc</a:t>
            </a:r>
            <a:endParaRPr lang="en-US" sz="15000" dirty="0"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10ed248e4ce1690f01369433bfbc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16" y="955342"/>
            <a:ext cx="10563368" cy="5561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7537" y="3012852"/>
            <a:ext cx="67465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488" y="2166783"/>
            <a:ext cx="1062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160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59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6536" y="1094053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ươc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2241" y="1102727"/>
            <a:ext cx="41791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ương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110" y="4024847"/>
            <a:ext cx="504892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gương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3509" y="4037907"/>
            <a:ext cx="48144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hước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A2B75-D790-4004-8F26-093B8DCF04E7}"/>
              </a:ext>
            </a:extLst>
          </p:cNvPr>
          <p:cNvSpPr txBox="1"/>
          <p:nvPr/>
        </p:nvSpPr>
        <p:spPr>
          <a:xfrm>
            <a:off x="6694879" y="4043577"/>
            <a:ext cx="48144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t</a:t>
            </a:r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86"/>
            <a:ext cx="4136571" cy="5558971"/>
          </a:xfrm>
          <a:prstGeom prst="rect">
            <a:avLst/>
          </a:prstGeom>
        </p:spPr>
      </p:pic>
      <p:pic>
        <p:nvPicPr>
          <p:cNvPr id="3" name="Picture 2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687" y="1175658"/>
            <a:ext cx="4317999" cy="5558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519" y="3369178"/>
            <a:ext cx="3149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+mj-lt"/>
                <a:cs typeface="Times New Roman" pitchFamily="18" charset="0"/>
              </a:rPr>
              <a:t>- </a:t>
            </a:r>
            <a:r>
              <a:rPr lang="vi-VN" sz="3100" dirty="0">
                <a:latin typeface="+mj-lt"/>
                <a:cs typeface="Times New Roman" pitchFamily="18" charset="0"/>
              </a:rPr>
              <a:t>Độ cao 2 li là </a:t>
            </a:r>
            <a:r>
              <a:rPr lang="en-US" sz="3100" dirty="0" err="1">
                <a:latin typeface="+mj-lt"/>
                <a:cs typeface="Times New Roman" pitchFamily="18" charset="0"/>
              </a:rPr>
              <a:t>các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con chữ</a:t>
            </a:r>
            <a:r>
              <a:rPr lang="en-US" sz="3100" dirty="0">
                <a:latin typeface="+mj-lt"/>
                <a:cs typeface="Times New Roman" pitchFamily="18" charset="0"/>
              </a:rPr>
              <a:t>:</a:t>
            </a:r>
            <a:r>
              <a:rPr lang="vi-VN" sz="3100" dirty="0">
                <a:latin typeface="+mj-lt"/>
                <a:cs typeface="Times New Roman" pitchFamily="18" charset="0"/>
              </a:rPr>
              <a:t>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ư, c, n, ơ</a:t>
            </a:r>
            <a:endParaRPr lang="en-US" sz="4800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7606" y="3515662"/>
            <a:ext cx="3426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Times New Roman" pitchFamily="18" charset="0"/>
              </a:rPr>
              <a:t>-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Độ cao 3 li là con chữ</a:t>
            </a:r>
            <a:r>
              <a:rPr lang="en-US" sz="3100" dirty="0">
                <a:latin typeface="+mj-lt"/>
                <a:cs typeface="Times New Roman" pitchFamily="18" charset="0"/>
              </a:rPr>
              <a:t>: </a:t>
            </a:r>
            <a:r>
              <a:rPr lang="vi-VN" sz="3100" dirty="0">
                <a:latin typeface="+mj-lt"/>
                <a:cs typeface="Times New Roman" pitchFamily="18" charset="0"/>
              </a:rPr>
              <a:t>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t</a:t>
            </a:r>
            <a:endParaRPr lang="vi-VN" sz="4800" b="1" dirty="0">
              <a:latin typeface="+mj-lt"/>
              <a:cs typeface="Times New Roman" pitchFamily="18" charset="0"/>
            </a:endParaRPr>
          </a:p>
        </p:txBody>
      </p:sp>
      <p:pic>
        <p:nvPicPr>
          <p:cNvPr id="7" name="Picture 6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658" y="1299029"/>
            <a:ext cx="4158342" cy="5558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43254" y="3517798"/>
            <a:ext cx="34253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+mj-lt"/>
                <a:cs typeface="Times New Roman" pitchFamily="18" charset="0"/>
              </a:rPr>
              <a:t>- </a:t>
            </a:r>
            <a:r>
              <a:rPr lang="vi-VN" sz="3100" dirty="0">
                <a:latin typeface="+mj-lt"/>
                <a:cs typeface="Times New Roman" pitchFamily="18" charset="0"/>
              </a:rPr>
              <a:t>Độ cao 5 li là </a:t>
            </a:r>
            <a:r>
              <a:rPr lang="en-US" sz="3100" dirty="0" err="1">
                <a:latin typeface="+mj-lt"/>
                <a:cs typeface="Times New Roman" pitchFamily="18" charset="0"/>
              </a:rPr>
              <a:t>các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con chữ</a:t>
            </a:r>
            <a:r>
              <a:rPr lang="en-US" sz="3100" dirty="0">
                <a:latin typeface="+mj-lt"/>
                <a:cs typeface="Times New Roman" pitchFamily="18" charset="0"/>
              </a:rPr>
              <a:t>:</a:t>
            </a:r>
            <a:r>
              <a:rPr lang="vi-VN" sz="3100" dirty="0">
                <a:latin typeface="+mj-lt"/>
                <a:cs typeface="Times New Roman" pitchFamily="18" charset="0"/>
              </a:rPr>
              <a:t> </a:t>
            </a:r>
            <a:endParaRPr lang="en-US" sz="3100" dirty="0">
              <a:latin typeface="+mj-lt"/>
              <a:cs typeface="Times New Roman" pitchFamily="18" charset="0"/>
            </a:endParaRPr>
          </a:p>
          <a:p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h,</a:t>
            </a:r>
            <a:r>
              <a:rPr lang="en-US" sz="48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g</a:t>
            </a:r>
            <a:endParaRPr lang="vi-VN" sz="4800" b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ương ươc">
            <a:hlinkClick r:id="" action="ppaction://media"/>
            <a:extLst>
              <a:ext uri="{FF2B5EF4-FFF2-40B4-BE49-F238E27FC236}">
                <a16:creationId xmlns:a16="http://schemas.microsoft.com/office/drawing/2014/main" id="{36408A06-46FD-4A55-AC7C-5F3611872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800"/>
            <a:ext cx="12192000" cy="64261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7651" y="646102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00216-939E-438B-A992-CF316AF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A626B-997E-4556-8B77-8C6113EB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CEEDB-9E4D-4427-881D-E7E33C16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6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851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4815" y="1126367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ươc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4223" y="4070035"/>
            <a:ext cx="489607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hước</a:t>
            </a:r>
            <a:endParaRPr lang="en-US" sz="15000" dirty="0">
              <a:latin typeface="HP001 4 hàng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ED576-80A7-4088-BC2A-1CB236BE8C28}"/>
              </a:ext>
            </a:extLst>
          </p:cNvPr>
          <p:cNvSpPr txBox="1"/>
          <p:nvPr/>
        </p:nvSpPr>
        <p:spPr>
          <a:xfrm>
            <a:off x="3368401" y="4058133"/>
            <a:ext cx="48144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t</a:t>
            </a:r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488" y="2228850"/>
            <a:ext cx="1062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160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122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0664" y="1077793"/>
            <a:ext cx="42272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ương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0046" y="4003972"/>
            <a:ext cx="526074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gương</a:t>
            </a:r>
            <a:endParaRPr lang="en-US" sz="15000" dirty="0"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aa360c9f609c8be7d2981e3112566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586" y="927793"/>
            <a:ext cx="9208827" cy="5297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1071" y="3191705"/>
            <a:ext cx="4891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1">
                    <a:lumMod val="75000"/>
                  </a:schemeClr>
                </a:solidFill>
              </a:rPr>
              <a:t>    KHỞI ĐỘNG 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90"/>
            <a:ext cx="12192000" cy="64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5246" y="3598341"/>
            <a:ext cx="6420410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UTM Avo"/>
              </a:rPr>
              <a:t>LUYỆN VIẾT VỞ</a:t>
            </a:r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62" y="911217"/>
            <a:ext cx="10665152" cy="557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485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W311202_1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48000" cy="2857500"/>
          </a:xfrm>
          <a:prstGeom prst="rect">
            <a:avLst/>
          </a:prstGeom>
        </p:spPr>
      </p:pic>
      <p:pic>
        <p:nvPicPr>
          <p:cNvPr id="5" name="Picture 4" descr="7d9aa5ba8cd0478e1ec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453" y="504967"/>
            <a:ext cx="5866975" cy="635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721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825672" y="611024"/>
            <a:ext cx="5920125" cy="3084283"/>
          </a:xfrm>
          <a:prstGeom prst="cloudCallout">
            <a:avLst>
              <a:gd name="adj1" fmla="val -51883"/>
              <a:gd name="adj2" fmla="val 615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 DẶN DÒ</a:t>
            </a:r>
          </a:p>
        </p:txBody>
      </p: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90604" y="3110537"/>
            <a:ext cx="9144000" cy="90011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48"/>
            <a:ext cx="12192000" cy="6424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83" y="4571197"/>
            <a:ext cx="4022747" cy="2591603"/>
          </a:xfrm>
          <a:prstGeom prst="rect">
            <a:avLst/>
          </a:prstGeom>
        </p:spPr>
      </p:pic>
      <p:grpSp>
        <p:nvGrpSpPr>
          <p:cNvPr id="3" name="Group 6"/>
          <p:cNvGrpSpPr/>
          <p:nvPr/>
        </p:nvGrpSpPr>
        <p:grpSpPr>
          <a:xfrm>
            <a:off x="2307498" y="1297145"/>
            <a:ext cx="1556676" cy="1200939"/>
            <a:chOff x="2334862" y="722423"/>
            <a:chExt cx="1167507" cy="12009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34862" y="89744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37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99376" y="4780478"/>
            <a:ext cx="3429210" cy="954093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5400" b="1" dirty="0">
                <a:latin typeface="UTM Avo"/>
              </a:rPr>
              <a:t>chuông</a:t>
            </a:r>
            <a:endParaRPr lang="es-ES" sz="5400" b="1" dirty="0">
              <a:latin typeface="UTM Avo"/>
            </a:endParaRPr>
          </a:p>
        </p:txBody>
      </p:sp>
      <p:grpSp>
        <p:nvGrpSpPr>
          <p:cNvPr id="4" name="Group 10"/>
          <p:cNvGrpSpPr/>
          <p:nvPr/>
        </p:nvGrpSpPr>
        <p:grpSpPr>
          <a:xfrm>
            <a:off x="4118751" y="3144338"/>
            <a:ext cx="1556676" cy="1153413"/>
            <a:chOff x="5595847" y="2105111"/>
            <a:chExt cx="1167507" cy="11534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595847" y="2232602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3700" dirty="0"/>
            </a:p>
          </p:txBody>
        </p:sp>
      </p:grpSp>
      <p:grpSp>
        <p:nvGrpSpPr>
          <p:cNvPr id="7" name="Group 13"/>
          <p:cNvGrpSpPr/>
          <p:nvPr/>
        </p:nvGrpSpPr>
        <p:grpSpPr>
          <a:xfrm>
            <a:off x="963517" y="2839199"/>
            <a:ext cx="1556676" cy="1123086"/>
            <a:chOff x="1528788" y="2459387"/>
            <a:chExt cx="1167507" cy="11230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3700" dirty="0"/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4472766" y="1436643"/>
            <a:ext cx="1556676" cy="1174475"/>
            <a:chOff x="1509308" y="2459387"/>
            <a:chExt cx="1167507" cy="11744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3700" dirty="0"/>
            </a:p>
          </p:txBody>
        </p:sp>
      </p:grpSp>
      <p:grpSp>
        <p:nvGrpSpPr>
          <p:cNvPr id="14" name="Group 19"/>
          <p:cNvGrpSpPr/>
          <p:nvPr/>
        </p:nvGrpSpPr>
        <p:grpSpPr>
          <a:xfrm>
            <a:off x="2742689" y="2450643"/>
            <a:ext cx="1556676" cy="1383034"/>
            <a:chOff x="1583511" y="2520192"/>
            <a:chExt cx="1167507" cy="12059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3700" dirty="0"/>
            </a:p>
          </p:txBody>
        </p:sp>
      </p:grpSp>
      <p:grpSp>
        <p:nvGrpSpPr>
          <p:cNvPr id="17" name="Group 22"/>
          <p:cNvGrpSpPr/>
          <p:nvPr/>
        </p:nvGrpSpPr>
        <p:grpSpPr>
          <a:xfrm>
            <a:off x="5459385" y="2408651"/>
            <a:ext cx="1556676" cy="1172915"/>
            <a:chOff x="1576000" y="2459387"/>
            <a:chExt cx="1167507" cy="117291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37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18709" y="4749664"/>
            <a:ext cx="3411219" cy="954093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5400" b="1" dirty="0">
                <a:latin typeface="UTM Avo"/>
              </a:rPr>
              <a:t>gương</a:t>
            </a:r>
            <a:endParaRPr lang="es-ES" sz="5400" b="1" dirty="0">
              <a:latin typeface="UTM Avo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54666" y="4694933"/>
            <a:ext cx="3429210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6000" b="1" dirty="0">
                <a:latin typeface="UTM Avo"/>
              </a:rPr>
              <a:t>ươc</a:t>
            </a:r>
            <a:endParaRPr lang="es-ES" sz="6000" b="1" dirty="0">
              <a:latin typeface="UTM Avo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77912" y="4728643"/>
            <a:ext cx="3400056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6000" b="1" dirty="0">
                <a:latin typeface="UTM Avo"/>
              </a:rPr>
              <a:t>uôc</a:t>
            </a:r>
            <a:endParaRPr lang="es-ES" sz="6000" b="1" dirty="0">
              <a:latin typeface="UTM Av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27814" y="4747272"/>
            <a:ext cx="3250154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6000" b="1" dirty="0">
                <a:latin typeface="UTM Avo"/>
              </a:rPr>
              <a:t>sương</a:t>
            </a:r>
            <a:endParaRPr lang="es-ES" sz="6000" b="1" dirty="0">
              <a:latin typeface="UTM Av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18710" y="4728643"/>
            <a:ext cx="3429209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6000" b="1" dirty="0">
                <a:latin typeface="UTM Avo"/>
              </a:rPr>
              <a:t>luồng</a:t>
            </a:r>
            <a:endParaRPr lang="es-ES" sz="6000" b="1" dirty="0">
              <a:latin typeface="UTM Av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22484" y="498496"/>
            <a:ext cx="5146828" cy="7386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Trò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chơi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: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Hái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táo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936752" y="1717176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098683" y="2674799"/>
            <a:ext cx="649817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6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04023 0.3467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733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28998 0.37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1881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a8a2bb0c8b511c2e0d72efe9a4e84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513"/>
            <a:ext cx="6328229" cy="5805715"/>
          </a:xfrm>
          <a:prstGeom prst="rect">
            <a:avLst/>
          </a:prstGeom>
        </p:spPr>
      </p:pic>
      <p:pic>
        <p:nvPicPr>
          <p:cNvPr id="3" name="Picture 2" descr="97a8a2bb0c8b511c2e0d72efe9a4e84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686" y="1001485"/>
            <a:ext cx="5907314" cy="58565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7116" y="2911451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uông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344" y="5883060"/>
            <a:ext cx="2256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chuông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3371" y="2947547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uôc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3371" y="5907314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đuốc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8173" y="2911451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ương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1085" y="5883060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gương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3327" y="2911451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ươc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55199" y="5907314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</a:rPr>
              <a:t>lược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3DA33C-0D7E-439B-9EC0-2F701A25A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899"/>
            <a:ext cx="12192000" cy="613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4805" y="1974727"/>
            <a:ext cx="3371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6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86261" y="2847973"/>
            <a:ext cx="2928937" cy="158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72761" y="4976581"/>
            <a:ext cx="93832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FF00"/>
                </a:solidFill>
                <a:latin typeface="HP001 4 hàng" pitchFamily="34" charset="0"/>
              </a:rPr>
              <a:t>chuông, đuốc,</a:t>
            </a:r>
            <a:r>
              <a:rPr lang="en-US" sz="6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vi-VN" sz="6600" b="1" dirty="0">
                <a:solidFill>
                  <a:srgbClr val="FFFF00"/>
                </a:solidFill>
                <a:latin typeface="HP001 4 hàng" pitchFamily="34" charset="0"/>
              </a:rPr>
              <a:t>gương</a:t>
            </a:r>
            <a:r>
              <a:rPr lang="vi-VN" sz="6000" b="1" dirty="0">
                <a:solidFill>
                  <a:srgbClr val="FFFF00"/>
                </a:solidFill>
                <a:latin typeface="HP001 4 hàng" pitchFamily="34" charset="0"/>
              </a:rPr>
              <a:t>, lược</a:t>
            </a:r>
            <a:endParaRPr lang="en-US" sz="60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8129" y="3469304"/>
            <a:ext cx="812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FF00"/>
                </a:solidFill>
                <a:latin typeface="HP001 4 hàng" pitchFamily="34" charset="0"/>
              </a:rPr>
              <a:t>uông, uôc, ương,</a:t>
            </a:r>
            <a:r>
              <a:rPr lang="en-US" sz="6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vi-VN" sz="6600" b="1" dirty="0">
                <a:solidFill>
                  <a:srgbClr val="FFFF00"/>
                </a:solidFill>
                <a:latin typeface="HP001 4 hàng" pitchFamily="34" charset="0"/>
              </a:rPr>
              <a:t>ươc</a:t>
            </a:r>
            <a:r>
              <a:rPr lang="vi-VN" b="1" dirty="0">
                <a:solidFill>
                  <a:srgbClr val="FFFF00"/>
                </a:solidFill>
                <a:latin typeface="HP001 4 hàng" pitchFamily="34" charset="0"/>
              </a:rPr>
              <a:t>, 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pt-bang-de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277"/>
            <a:ext cx="12192000" cy="63916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2656" y="2531143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687" y="520961"/>
            <a:ext cx="2762913" cy="28575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488" y="2271713"/>
            <a:ext cx="1062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160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355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83084" y="1108993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uôc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7560" y="1090168"/>
            <a:ext cx="43742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uông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1632" y="4056419"/>
            <a:ext cx="58202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huông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6460" y="4093356"/>
            <a:ext cx="4191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đuốc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983F47-ED30-4B4A-80BE-9753919FC231}"/>
              </a:ext>
            </a:extLst>
          </p:cNvPr>
          <p:cNvSpPr txBox="1"/>
          <p:nvPr/>
        </p:nvSpPr>
        <p:spPr>
          <a:xfrm>
            <a:off x="1695581" y="4041306"/>
            <a:ext cx="58202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c</a:t>
            </a:r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30d46445ddc5dfbe1f6850020f51f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381"/>
            <a:ext cx="12192000" cy="6457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8016" y="1936749"/>
            <a:ext cx="76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100" dirty="0">
                <a:latin typeface="+mj-lt"/>
                <a:cs typeface="Times New Roman" pitchFamily="18" charset="0"/>
              </a:rPr>
              <a:t>Độ cao 2 li là </a:t>
            </a:r>
            <a:r>
              <a:rPr lang="en-US" sz="3100" dirty="0" err="1">
                <a:latin typeface="+mj-lt"/>
                <a:cs typeface="Times New Roman" pitchFamily="18" charset="0"/>
              </a:rPr>
              <a:t>các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con chữ</a:t>
            </a:r>
            <a:r>
              <a:rPr lang="en-US" sz="3200" dirty="0">
                <a:latin typeface="+mj-lt"/>
                <a:cs typeface="Times New Roman" pitchFamily="18" charset="0"/>
              </a:rPr>
              <a:t>:</a:t>
            </a:r>
            <a:endParaRPr lang="vi-VN" sz="3200" dirty="0">
              <a:latin typeface="+mj-lt"/>
              <a:cs typeface="Times New Roman" pitchFamily="18" charset="0"/>
            </a:endParaRPr>
          </a:p>
          <a:p>
            <a:r>
              <a:rPr lang="vi-VN" sz="3200" dirty="0">
                <a:latin typeface="+mj-lt"/>
                <a:cs typeface="Times New Roman" pitchFamily="18" charset="0"/>
              </a:rPr>
              <a:t>		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u</a:t>
            </a:r>
            <a:r>
              <a:rPr lang="vi-VN" sz="4800" b="1" dirty="0">
                <a:latin typeface="HP001 4 hàng" pitchFamily="34" charset="0"/>
              </a:rPr>
              <a:t>, c, ô, n</a:t>
            </a:r>
            <a:endParaRPr lang="en-US" sz="5400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8016" y="3424463"/>
            <a:ext cx="7017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+mj-lt"/>
                <a:cs typeface="Times New Roman" pitchFamily="18" charset="0"/>
              </a:rPr>
              <a:t>- </a:t>
            </a:r>
            <a:r>
              <a:rPr lang="vi-VN" sz="3100" dirty="0">
                <a:latin typeface="+mj-lt"/>
                <a:cs typeface="Times New Roman" pitchFamily="18" charset="0"/>
              </a:rPr>
              <a:t>Độ cao 4 li là con chữ</a:t>
            </a:r>
            <a:r>
              <a:rPr lang="en-US" sz="3100" dirty="0">
                <a:latin typeface="+mj-lt"/>
                <a:cs typeface="Times New Roman" pitchFamily="18" charset="0"/>
              </a:rPr>
              <a:t>:</a:t>
            </a:r>
            <a:r>
              <a:rPr lang="vi-VN" sz="3100" dirty="0">
                <a:latin typeface="+mj-lt"/>
                <a:cs typeface="Times New Roman" pitchFamily="18" charset="0"/>
              </a:rPr>
              <a:t>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đ</a:t>
            </a:r>
            <a:endParaRPr lang="en-US" sz="4800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8016" y="4912177"/>
            <a:ext cx="7024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+mj-lt"/>
                <a:cs typeface="Times New Roman" pitchFamily="18" charset="0"/>
              </a:rPr>
              <a:t>- </a:t>
            </a:r>
            <a:r>
              <a:rPr lang="vi-VN" sz="3100" dirty="0">
                <a:latin typeface="+mj-lt"/>
                <a:cs typeface="Times New Roman" pitchFamily="18" charset="0"/>
              </a:rPr>
              <a:t>Độ cao 5 li là </a:t>
            </a:r>
            <a:r>
              <a:rPr lang="en-US" sz="3100" dirty="0" err="1">
                <a:latin typeface="+mj-lt"/>
                <a:cs typeface="Times New Roman" pitchFamily="18" charset="0"/>
              </a:rPr>
              <a:t>các</a:t>
            </a:r>
            <a:r>
              <a:rPr lang="en-US" sz="3100" dirty="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con chữ</a:t>
            </a:r>
            <a:r>
              <a:rPr lang="en-US" sz="3100" dirty="0">
                <a:latin typeface="+mj-lt"/>
                <a:cs typeface="Times New Roman" pitchFamily="18" charset="0"/>
              </a:rPr>
              <a:t>:</a:t>
            </a:r>
            <a:r>
              <a:rPr lang="vi-VN" sz="3100" dirty="0">
                <a:latin typeface="+mj-lt"/>
                <a:cs typeface="Times New Roman" pitchFamily="18" charset="0"/>
              </a:rPr>
              <a:t>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h, g</a:t>
            </a:r>
            <a:endParaRPr lang="en-US" sz="4800" b="1" dirty="0"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uông uôc">
            <a:hlinkClick r:id="" action="ppaction://media"/>
            <a:extLst>
              <a:ext uri="{FF2B5EF4-FFF2-40B4-BE49-F238E27FC236}">
                <a16:creationId xmlns:a16="http://schemas.microsoft.com/office/drawing/2014/main" id="{E64B01EF-2E76-4902-B019-9A5467488E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7200"/>
            <a:ext cx="12192000" cy="640080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193</Words>
  <Application>Microsoft Office PowerPoint</Application>
  <PresentationFormat>Widescreen</PresentationFormat>
  <Paragraphs>68</Paragraphs>
  <Slides>24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HP001 4 hàng</vt:lpstr>
      <vt:lpstr>Arial</vt:lpstr>
      <vt:lpstr>Calibri</vt:lpstr>
      <vt:lpstr>Times New Roman</vt:lpstr>
      <vt:lpstr>等线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62</cp:revision>
  <dcterms:created xsi:type="dcterms:W3CDTF">2021-11-01T08:16:43Z</dcterms:created>
  <dcterms:modified xsi:type="dcterms:W3CDTF">2022-01-21T02:57:20Z</dcterms:modified>
</cp:coreProperties>
</file>