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466" r:id="rId2"/>
    <p:sldId id="258" r:id="rId3"/>
    <p:sldId id="276" r:id="rId4"/>
    <p:sldId id="277" r:id="rId5"/>
    <p:sldId id="278" r:id="rId6"/>
    <p:sldId id="292" r:id="rId7"/>
    <p:sldId id="291" r:id="rId8"/>
    <p:sldId id="290" r:id="rId9"/>
    <p:sldId id="289" r:id="rId10"/>
    <p:sldId id="288" r:id="rId11"/>
  </p:sldIdLst>
  <p:sldSz cx="12192000" cy="6858000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HP001 4 hàng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119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1000-A878-442B-8758-CDCD7B855FAA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82C29-B160-4F1B-BDBE-F0CF88802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5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l</a:t>
            </a:r>
            <a:r>
              <a:rPr lang="vi-VN" dirty="0"/>
              <a:t>ư</a:t>
            </a:r>
            <a:r>
              <a:rPr lang="en-US" dirty="0" err="1"/>
              <a:t>ợt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t</a:t>
            </a:r>
            <a:r>
              <a:rPr lang="vi-VN" dirty="0"/>
              <a:t>ư</a:t>
            </a:r>
            <a:r>
              <a:rPr lang="en-US" dirty="0" err="1"/>
              <a:t>ợng</a:t>
            </a:r>
            <a:r>
              <a:rPr lang="en-US" dirty="0"/>
              <a:t> ở d</a:t>
            </a:r>
            <a:r>
              <a:rPr lang="vi-VN" dirty="0"/>
              <a:t>ư</a:t>
            </a:r>
            <a:r>
              <a:rPr lang="en-US" dirty="0" err="1"/>
              <a:t>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82C29-B160-4F1B-BDBE-F0CF88802A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6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6509" y="-3763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2A9FE0A-9AA4-49D9-8031-6B4C3BEDAB4A}"/>
              </a:ext>
            </a:extLst>
          </p:cNvPr>
          <p:cNvSpPr/>
          <p:nvPr userDrawn="1"/>
        </p:nvSpPr>
        <p:spPr>
          <a:xfrm>
            <a:off x="11099381" y="226245"/>
            <a:ext cx="1335314" cy="1253217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6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09/01/2023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5325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444253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55516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2A9FE0A-9AA4-49D9-8031-6B4C3BEDAB4A}"/>
              </a:ext>
            </a:extLst>
          </p:cNvPr>
          <p:cNvSpPr/>
          <p:nvPr userDrawn="1"/>
        </p:nvSpPr>
        <p:spPr>
          <a:xfrm>
            <a:off x="10643724" y="198438"/>
            <a:ext cx="1335314" cy="132556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022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09/01/2023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49" r:id="rId6"/>
    <p:sldLayoutId id="2147483650" r:id="rId7"/>
    <p:sldLayoutId id="2147483654" r:id="rId8"/>
    <p:sldLayoutId id="2147483686" r:id="rId9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slide" Target="slide5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slide" Target="slide5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2.png"/><Relationship Id="rId26" Type="http://schemas.openxmlformats.org/officeDocument/2006/relationships/image" Target="../media/image37.png"/><Relationship Id="rId3" Type="http://schemas.openxmlformats.org/officeDocument/2006/relationships/image" Target="../media/image14.jpeg"/><Relationship Id="rId21" Type="http://schemas.openxmlformats.org/officeDocument/2006/relationships/slide" Target="slide7.xml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6" Type="http://schemas.openxmlformats.org/officeDocument/2006/relationships/slide" Target="slide6.xml"/><Relationship Id="rId20" Type="http://schemas.openxmlformats.org/officeDocument/2006/relationships/image" Target="../media/image33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slide" Target="slide8.xml"/><Relationship Id="rId32" Type="http://schemas.openxmlformats.org/officeDocument/2006/relationships/image" Target="../media/image41.png"/><Relationship Id="rId5" Type="http://schemas.openxmlformats.org/officeDocument/2006/relationships/image" Target="../media/image21.png"/><Relationship Id="rId15" Type="http://schemas.openxmlformats.org/officeDocument/2006/relationships/image" Target="../media/image10.png"/><Relationship Id="rId23" Type="http://schemas.openxmlformats.org/officeDocument/2006/relationships/image" Target="../media/image35.png"/><Relationship Id="rId28" Type="http://schemas.openxmlformats.org/officeDocument/2006/relationships/image" Target="../media/image38.png"/><Relationship Id="rId10" Type="http://schemas.openxmlformats.org/officeDocument/2006/relationships/image" Target="../media/image26.png"/><Relationship Id="rId19" Type="http://schemas.openxmlformats.org/officeDocument/2006/relationships/slide" Target="slide5.xml"/><Relationship Id="rId31" Type="http://schemas.openxmlformats.org/officeDocument/2006/relationships/slide" Target="slide10.xml"/><Relationship Id="rId4" Type="http://schemas.openxmlformats.org/officeDocument/2006/relationships/image" Target="../media/image15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slide" Target="slide9.xml"/><Relationship Id="rId30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27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5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png"/><Relationship Id="rId5" Type="http://schemas.openxmlformats.org/officeDocument/2006/relationships/slide" Target="slide5.xml"/><Relationship Id="rId4" Type="http://schemas.openxmlformats.org/officeDocument/2006/relationships/image" Target="../media/image4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3669137" y="1658131"/>
            <a:ext cx="508344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532043" y="49694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104588" y="62896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hân biệt các loại vở 4 ô ly trên thị trường hiện nay | Hải Tiến">
            <a:extLst>
              <a:ext uri="{FF2B5EF4-FFF2-40B4-BE49-F238E27FC236}">
                <a16:creationId xmlns:a16="http://schemas.microsoft.com/office/drawing/2014/main" xmlns="" id="{98D30C95-B3DA-4B42-992F-D8A20168DF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1" t="10127" b="52643"/>
          <a:stretch/>
        </p:blipFill>
        <p:spPr bwMode="auto">
          <a:xfrm>
            <a:off x="825812" y="3325488"/>
            <a:ext cx="10740572" cy="25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1257"/>
            <a:ext cx="12192000" cy="20173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6654" y="3400934"/>
            <a:ext cx="10334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HP001 4 hàng" pitchFamily="34" charset="0"/>
              </a:rPr>
              <a:t>s</a:t>
            </a:r>
            <a:r>
              <a:rPr lang="vi-VN" sz="6000" b="1" dirty="0">
                <a:solidFill>
                  <a:srgbClr val="002060"/>
                </a:solidFill>
                <a:latin typeface="HP001 4 hàng" pitchFamily="34" charset="0"/>
              </a:rPr>
              <a:t>áng sáng, ông đưa em</a:t>
            </a:r>
            <a:endParaRPr lang="en-US" sz="6000" dirty="0">
              <a:latin typeface="HP001 4 hàng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6144" y="4749522"/>
            <a:ext cx="46300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002060"/>
                </a:solidFill>
                <a:latin typeface="HP001 4 hàng" pitchFamily="34" charset="0"/>
              </a:rPr>
              <a:t>đến trường. </a:t>
            </a:r>
            <a:endParaRPr lang="en-US" sz="60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DC1CDF7F-3FC1-4C72-8DC3-44C8F3835F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278" y="5355771"/>
            <a:ext cx="1425722" cy="1502229"/>
          </a:xfrm>
          <a:prstGeom prst="rect">
            <a:avLst/>
          </a:prstGeom>
        </p:spPr>
      </p:pic>
      <p:pic>
        <p:nvPicPr>
          <p:cNvPr id="8" name="Picture 7" descr="AW311202_1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00" y="400050"/>
            <a:ext cx="2061028" cy="149497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de-thuong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585" y="798286"/>
            <a:ext cx="9606829" cy="5631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679" y="2988624"/>
            <a:ext cx="9572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/>
              <a:t>    </a:t>
            </a:r>
            <a:r>
              <a:rPr lang="vi-VN" sz="8800" b="1" dirty="0">
                <a:solidFill>
                  <a:srgbClr val="FF0000"/>
                </a:solidFill>
              </a:rPr>
              <a:t>KHỞI ĐỘNG 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4971" y="1407885"/>
            <a:ext cx="9492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002060"/>
                </a:solidFill>
              </a:rPr>
              <a:t>T</a:t>
            </a:r>
            <a:r>
              <a:rPr lang="en-US" sz="5400" b="1" dirty="0" err="1">
                <a:solidFill>
                  <a:srgbClr val="002060"/>
                </a:solidFill>
              </a:rPr>
              <a:t>rò</a:t>
            </a:r>
            <a:r>
              <a:rPr lang="en-US" sz="5400" b="1" dirty="0"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solidFill>
                  <a:srgbClr val="002060"/>
                </a:solidFill>
              </a:rPr>
              <a:t>chơi</a:t>
            </a:r>
            <a:r>
              <a:rPr lang="vi-VN" sz="5400" b="1" dirty="0">
                <a:solidFill>
                  <a:srgbClr val="002060"/>
                </a:solidFill>
              </a:rPr>
              <a:t>: </a:t>
            </a:r>
            <a:r>
              <a:rPr lang="vi-VN" sz="5400" b="1" dirty="0">
                <a:solidFill>
                  <a:srgbClr val="C00000"/>
                </a:solidFill>
              </a:rPr>
              <a:t>C</a:t>
            </a:r>
            <a:r>
              <a:rPr lang="en-US" sz="5400" b="1" dirty="0">
                <a:solidFill>
                  <a:srgbClr val="C00000"/>
                </a:solidFill>
              </a:rPr>
              <a:t>ỨU</a:t>
            </a:r>
            <a:r>
              <a:rPr lang="vi-VN" sz="5400" b="1" dirty="0">
                <a:solidFill>
                  <a:srgbClr val="C00000"/>
                </a:solidFill>
              </a:rPr>
              <a:t> RỪNG</a:t>
            </a:r>
            <a:r>
              <a:rPr lang="vi-VN" b="1" dirty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4412" y="2360243"/>
            <a:ext cx="11364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</a:rPr>
              <a:t>Cách chơi: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- </a:t>
            </a:r>
            <a:r>
              <a:rPr lang="vi-VN" sz="2000" dirty="0"/>
              <a:t>Click vào số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.</a:t>
            </a:r>
          </a:p>
          <a:p>
            <a:pPr marL="342900" indent="-342900">
              <a:buFontTx/>
              <a:buChar char="-"/>
            </a:pPr>
            <a:r>
              <a:rPr lang="en-US" sz="2000"/>
              <a:t>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c</a:t>
            </a:r>
            <a:r>
              <a:rPr lang="vi-VN" sz="2000" dirty="0"/>
              <a:t>lick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slile</a:t>
            </a:r>
            <a:r>
              <a:rPr lang="en-US" sz="2000" dirty="0"/>
              <a:t> (</a:t>
            </a:r>
            <a:r>
              <a:rPr lang="en-US" sz="2000" dirty="0" err="1"/>
              <a:t>ví</a:t>
            </a:r>
            <a:r>
              <a:rPr lang="en-US" sz="2000" dirty="0"/>
              <a:t> </a:t>
            </a:r>
            <a:r>
              <a:rPr lang="en-US" sz="2000" err="1"/>
              <a:t>dụ</a:t>
            </a:r>
            <a:r>
              <a:rPr lang="en-US" sz="2000"/>
              <a:t>       </a:t>
            </a:r>
          </a:p>
          <a:p>
            <a:r>
              <a:rPr lang="en-US" sz="2000"/>
              <a:t>để </a:t>
            </a:r>
            <a:r>
              <a:rPr lang="en-US" sz="2000" dirty="0"/>
              <a:t>quay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diện</a:t>
            </a:r>
            <a:r>
              <a:rPr lang="en-US" sz="2000" dirty="0"/>
              <a:t> ban </a:t>
            </a:r>
            <a:r>
              <a:rPr lang="en-US" sz="2000" dirty="0" err="1"/>
              <a:t>đầu</a:t>
            </a:r>
            <a:r>
              <a:rPr lang="en-US" sz="2000" dirty="0"/>
              <a:t>.</a:t>
            </a:r>
          </a:p>
          <a:p>
            <a:r>
              <a:rPr lang="en-US" sz="2000"/>
              <a:t>- </a:t>
            </a:r>
            <a:r>
              <a:rPr lang="en-US" sz="2000" dirty="0"/>
              <a:t>Click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phía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sô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theo.</a:t>
            </a:r>
            <a:endParaRPr lang="en-US" sz="2000" dirty="0"/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28" y="4206241"/>
            <a:ext cx="2841745" cy="2651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4730138" y="0"/>
            <a:ext cx="3099317" cy="1378857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8114"/>
            <a:ext cx="1944913" cy="1778001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A1660BD2-4057-4886-8FCC-EC7B8327EF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708" y="2835031"/>
            <a:ext cx="816421" cy="65343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vSG3G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175"/>
            <a:ext cx="12192000" cy="6473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197" y="2952238"/>
            <a:ext cx="3099317" cy="2915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21" y="3040289"/>
            <a:ext cx="2513051" cy="30252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3" y="2198461"/>
            <a:ext cx="2994597" cy="3756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8124646" y="5043261"/>
            <a:ext cx="2516559" cy="96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1141546" y="5275489"/>
            <a:ext cx="2659008" cy="9872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7971417-226F-46F7-8CC8-E7112D878A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216692" y="5493204"/>
            <a:ext cx="2516559" cy="8361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39C5552-4061-4E3D-A254-C560E9E70EED}"/>
              </a:ext>
            </a:extLst>
          </p:cNvPr>
          <p:cNvSpPr/>
          <p:nvPr/>
        </p:nvSpPr>
        <p:spPr>
          <a:xfrm>
            <a:off x="4134451" y="1103752"/>
            <a:ext cx="3990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CỨU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ỪNG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Rectangle 1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58D59F8-3E73-4C6A-A3DD-42BAF0869861}"/>
              </a:ext>
            </a:extLst>
          </p:cNvPr>
          <p:cNvSpPr/>
          <p:nvPr/>
        </p:nvSpPr>
        <p:spPr>
          <a:xfrm>
            <a:off x="5335807" y="1849767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PLAY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vSG3Gk.jpg">
            <a:hlinkClick r:id="" action="ppaction://noaction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942"/>
            <a:ext cx="12192000" cy="6408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39" y="2368754"/>
            <a:ext cx="3099317" cy="2915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876EF5-ED11-45F7-A447-DA981AAA01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821369"/>
            <a:ext cx="2820080" cy="2513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B973C7-B163-446C-8A00-EF7B95DA8A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6221" r="64705" b="26723"/>
          <a:stretch/>
        </p:blipFill>
        <p:spPr>
          <a:xfrm>
            <a:off x="9570368" y="3854442"/>
            <a:ext cx="872213" cy="1224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1D8472-0B11-4FE0-851C-FDB556A1E0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-582" r="-739" b="20861"/>
          <a:stretch/>
        </p:blipFill>
        <p:spPr>
          <a:xfrm>
            <a:off x="5557561" y="3006911"/>
            <a:ext cx="1904809" cy="2112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3" y="4183742"/>
            <a:ext cx="2513051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43" y="2153801"/>
            <a:ext cx="2994597" cy="2840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7805331" y="4317443"/>
            <a:ext cx="2516559" cy="1200961"/>
          </a:xfrm>
          <a:prstGeom prst="rect">
            <a:avLst/>
          </a:prstGeom>
        </p:spPr>
      </p:pic>
      <p:pic>
        <p:nvPicPr>
          <p:cNvPr id="10" name="图片 1" descr="d6cc56ac75d1c6f5a3534dbe8d578eb5">
            <a:extLst>
              <a:ext uri="{FF2B5EF4-FFF2-40B4-BE49-F238E27FC236}">
                <a16:creationId xmlns:a16="http://schemas.microsoft.com/office/drawing/2014/main" xmlns="" id="{4C229930-F665-471D-A6FA-AD67BCD6435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600" t="2607" r="-3657" b="-2607"/>
          <a:stretch/>
        </p:blipFill>
        <p:spPr>
          <a:xfrm flipH="1">
            <a:off x="2011445" y="4298542"/>
            <a:ext cx="2703429" cy="2559458"/>
          </a:xfrm>
          <a:prstGeom prst="rect">
            <a:avLst/>
          </a:prstGeom>
        </p:spPr>
      </p:pic>
      <p:pic>
        <p:nvPicPr>
          <p:cNvPr id="11" name="图片 1" descr="d6cc56ac75d1c6f5a3534dbe8d578eb5">
            <a:extLst>
              <a:ext uri="{FF2B5EF4-FFF2-40B4-BE49-F238E27FC236}">
                <a16:creationId xmlns:a16="http://schemas.microsoft.com/office/drawing/2014/main" xmlns="" id="{7AAA77F9-E09D-43C1-8BDA-A9F9D6974E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170" t="55449" r="60001" b="7299"/>
          <a:stretch/>
        </p:blipFill>
        <p:spPr>
          <a:xfrm flipH="1">
            <a:off x="4927053" y="5767973"/>
            <a:ext cx="1230157" cy="10900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674021" y="5378933"/>
            <a:ext cx="3099317" cy="1479067"/>
          </a:xfrm>
          <a:prstGeom prst="rect">
            <a:avLst/>
          </a:prstGeom>
        </p:spPr>
      </p:pic>
      <p:pic>
        <p:nvPicPr>
          <p:cNvPr id="13" name="图片 1" descr="d6cc56ac75d1c6f5a3534dbe8d578eb5">
            <a:extLst>
              <a:ext uri="{FF2B5EF4-FFF2-40B4-BE49-F238E27FC236}">
                <a16:creationId xmlns:a16="http://schemas.microsoft.com/office/drawing/2014/main" xmlns="" id="{E5FF929C-747E-4EAC-9B86-3A93F46DCB4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170" t="55449" r="60001" b="7299"/>
          <a:stretch/>
        </p:blipFill>
        <p:spPr>
          <a:xfrm>
            <a:off x="4537938" y="3870934"/>
            <a:ext cx="1068469" cy="971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2128517" y="3800736"/>
            <a:ext cx="2659008" cy="12689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EA01BFC-828D-4084-815B-7ADF725CE6B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16796" b="16796"/>
          <a:stretch/>
        </p:blipFill>
        <p:spPr>
          <a:xfrm>
            <a:off x="10426530" y="3574072"/>
            <a:ext cx="1766023" cy="17857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C68F307-9BCF-4FD9-BDB7-CEC4ED10A42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2"/>
          <a:stretch/>
        </p:blipFill>
        <p:spPr>
          <a:xfrm>
            <a:off x="12192000" y="4981292"/>
            <a:ext cx="3636441" cy="2769052"/>
          </a:xfrm>
          <a:prstGeom prst="rect">
            <a:avLst/>
          </a:prstGeom>
        </p:spPr>
      </p:pic>
      <p:pic>
        <p:nvPicPr>
          <p:cNvPr id="17" name="Picture 1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E752379-2F4E-4DFE-BACA-7F74DE703CF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2113" r="66860" b="69191"/>
          <a:stretch/>
        </p:blipFill>
        <p:spPr>
          <a:xfrm>
            <a:off x="5916322" y="905784"/>
            <a:ext cx="710119" cy="67193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E350DEA-6431-4193-95FA-471131022D67}"/>
              </a:ext>
            </a:extLst>
          </p:cNvPr>
          <p:cNvSpPr/>
          <p:nvPr/>
        </p:nvSpPr>
        <p:spPr>
          <a:xfrm>
            <a:off x="6004687" y="1577717"/>
            <a:ext cx="544937" cy="478073"/>
          </a:xfrm>
          <a:prstGeom prst="ellipse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hlinkClick r:id="rId19" action="ppaction://hlinksldjump"/>
            <a:extLst>
              <a:ext uri="{FF2B5EF4-FFF2-40B4-BE49-F238E27FC236}">
                <a16:creationId xmlns:a16="http://schemas.microsoft.com/office/drawing/2014/main" xmlns="" id="{6434A0B5-A04C-49BE-9A7A-C2E25FEEF773}"/>
              </a:ext>
            </a:extLst>
          </p:cNvPr>
          <p:cNvSpPr/>
          <p:nvPr/>
        </p:nvSpPr>
        <p:spPr>
          <a:xfrm>
            <a:off x="6810062" y="1577717"/>
            <a:ext cx="544937" cy="493041"/>
          </a:xfrm>
          <a:prstGeom prst="ellipse">
            <a:avLst/>
          </a:prstGeom>
          <a:blipFill>
            <a:blip r:embed="rId20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hlinkClick r:id="rId21" action="ppaction://hlinksldjump"/>
            <a:extLst>
              <a:ext uri="{FF2B5EF4-FFF2-40B4-BE49-F238E27FC236}">
                <a16:creationId xmlns:a16="http://schemas.microsoft.com/office/drawing/2014/main" xmlns="" id="{7CEA9600-B541-493B-9168-A64F834ED4A4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6" r="34233" b="69787"/>
          <a:stretch/>
        </p:blipFill>
        <p:spPr>
          <a:xfrm>
            <a:off x="6727472" y="845863"/>
            <a:ext cx="710119" cy="692521"/>
          </a:xfrm>
          <a:prstGeom prst="rect">
            <a:avLst/>
          </a:prstGeom>
        </p:spPr>
      </p:pic>
      <p:sp>
        <p:nvSpPr>
          <p:cNvPr id="21" name="Oval 20">
            <a:hlinkClick r:id="rId19" action="ppaction://hlinksldjump"/>
            <a:extLst>
              <a:ext uri="{FF2B5EF4-FFF2-40B4-BE49-F238E27FC236}">
                <a16:creationId xmlns:a16="http://schemas.microsoft.com/office/drawing/2014/main" xmlns="" id="{074E7F97-E732-422F-B6DE-1EB6C60AFFD5}"/>
              </a:ext>
            </a:extLst>
          </p:cNvPr>
          <p:cNvSpPr/>
          <p:nvPr/>
        </p:nvSpPr>
        <p:spPr>
          <a:xfrm>
            <a:off x="7538620" y="1575691"/>
            <a:ext cx="544937" cy="508010"/>
          </a:xfrm>
          <a:prstGeom prst="ellipse">
            <a:avLst/>
          </a:prstGeom>
          <a:blipFill>
            <a:blip r:embed="rId23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hlinkClick r:id="rId24" action="ppaction://hlinksldjump"/>
            <a:extLst>
              <a:ext uri="{FF2B5EF4-FFF2-40B4-BE49-F238E27FC236}">
                <a16:creationId xmlns:a16="http://schemas.microsoft.com/office/drawing/2014/main" xmlns="" id="{7257AC56-4F8D-40CB-9602-D1B266029880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5" t="-216" r="3556" b="69191"/>
          <a:stretch/>
        </p:blipFill>
        <p:spPr>
          <a:xfrm>
            <a:off x="7380327" y="838819"/>
            <a:ext cx="716700" cy="713626"/>
          </a:xfrm>
          <a:prstGeom prst="rect">
            <a:avLst/>
          </a:prstGeom>
        </p:spPr>
      </p:pic>
      <p:sp>
        <p:nvSpPr>
          <p:cNvPr id="23" name="Oval 22">
            <a:hlinkClick r:id="rId19" action="ppaction://hlinksldjump"/>
            <a:extLst>
              <a:ext uri="{FF2B5EF4-FFF2-40B4-BE49-F238E27FC236}">
                <a16:creationId xmlns:a16="http://schemas.microsoft.com/office/drawing/2014/main" xmlns="" id="{98A68339-0866-4616-BFA3-2D5DC81B32CD}"/>
              </a:ext>
            </a:extLst>
          </p:cNvPr>
          <p:cNvSpPr/>
          <p:nvPr/>
        </p:nvSpPr>
        <p:spPr>
          <a:xfrm>
            <a:off x="8267178" y="1582655"/>
            <a:ext cx="544937" cy="478980"/>
          </a:xfrm>
          <a:prstGeom prst="ellipse">
            <a:avLst/>
          </a:prstGeom>
          <a:blipFill>
            <a:blip r:embed="rId26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hlinkClick r:id="rId27" action="ppaction://hlinksldjump"/>
            <a:extLst>
              <a:ext uri="{FF2B5EF4-FFF2-40B4-BE49-F238E27FC236}">
                <a16:creationId xmlns:a16="http://schemas.microsoft.com/office/drawing/2014/main" xmlns="" id="{5CFCC060-718A-4862-8403-7AF355A7BB16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32100" r="66860" b="39409"/>
          <a:stretch/>
        </p:blipFill>
        <p:spPr>
          <a:xfrm>
            <a:off x="8137119" y="845863"/>
            <a:ext cx="675490" cy="6467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294D4D1-1EB1-4A9D-B8F9-1386FB55519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843" y="3818916"/>
            <a:ext cx="2832354" cy="3039084"/>
          </a:xfrm>
          <a:prstGeom prst="rect">
            <a:avLst/>
          </a:prstGeom>
        </p:spPr>
      </p:pic>
      <p:sp>
        <p:nvSpPr>
          <p:cNvPr id="26" name="Oval 25">
            <a:hlinkClick r:id="rId19" action="ppaction://hlinksldjump"/>
            <a:extLst>
              <a:ext uri="{FF2B5EF4-FFF2-40B4-BE49-F238E27FC236}">
                <a16:creationId xmlns:a16="http://schemas.microsoft.com/office/drawing/2014/main" xmlns="" id="{9738F22B-30A3-4A3A-97E6-8A5DEDB7E9C6}"/>
              </a:ext>
            </a:extLst>
          </p:cNvPr>
          <p:cNvSpPr/>
          <p:nvPr/>
        </p:nvSpPr>
        <p:spPr>
          <a:xfrm>
            <a:off x="8995736" y="1574179"/>
            <a:ext cx="544937" cy="464466"/>
          </a:xfrm>
          <a:prstGeom prst="ellipse">
            <a:avLst/>
          </a:prstGeom>
          <a:blipFill>
            <a:blip r:embed="rId30" cstate="print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hlinkClick r:id="rId31" action="ppaction://hlinksldjump"/>
            <a:extLst>
              <a:ext uri="{FF2B5EF4-FFF2-40B4-BE49-F238E27FC236}">
                <a16:creationId xmlns:a16="http://schemas.microsoft.com/office/drawing/2014/main" xmlns="" id="{62D445A6-7D04-4ACE-A9EC-E65DA4B51557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31624" r="34666" b="39409"/>
          <a:stretch/>
        </p:blipFill>
        <p:spPr>
          <a:xfrm>
            <a:off x="8880609" y="838819"/>
            <a:ext cx="689759" cy="6467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83A03FF-0B4B-4F9D-A5FE-7699400054F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228" y="4140813"/>
            <a:ext cx="2945459" cy="271718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29765 -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0289E-6 L 3.33333E-6 0.00278 C -0.03894 -0.01988 -0.02305 -0.01595 -0.04844 -0.01595 L -0.58581 -1.50289E-6 " pathEditMode="relative" rAng="0" ptsTypes="AAAA">
                                      <p:cBhvr>
                                        <p:cTn id="9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" y="-9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0" y="1342288"/>
            <a:ext cx="9793059" cy="4947782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524" y="4414384"/>
            <a:ext cx="3236708" cy="32367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7A7F3301-BCE1-4CB2-A5D2-35E5CD2B4A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49250"/>
            <a:ext cx="10515600" cy="947738"/>
          </a:xfrm>
        </p:spPr>
        <p:txBody>
          <a:bodyPr/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3267C9A-AA1C-4CA9-8F3B-B60487411937}"/>
              </a:ext>
            </a:extLst>
          </p:cNvPr>
          <p:cNvSpPr/>
          <p:nvPr/>
        </p:nvSpPr>
        <p:spPr>
          <a:xfrm>
            <a:off x="1269999" y="1997845"/>
            <a:ext cx="9964062" cy="210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/>
              <a:t>Ông bà em rất th</a:t>
            </a:r>
            <a:r>
              <a:rPr lang="vi-VN" sz="2800"/>
              <a:t>ư</a:t>
            </a:r>
            <a:r>
              <a:rPr lang="en-US" sz="2800"/>
              <a:t>ơng em. Sáng sáng, ông đ</a:t>
            </a:r>
            <a:r>
              <a:rPr lang="vi-VN" sz="2800"/>
              <a:t>ư</a:t>
            </a:r>
            <a:r>
              <a:rPr lang="en-US" sz="2800"/>
              <a:t>a em đến tr</a:t>
            </a:r>
            <a:r>
              <a:rPr lang="vi-VN" sz="2800"/>
              <a:t>ư</a:t>
            </a:r>
            <a:r>
              <a:rPr lang="en-US" sz="2800"/>
              <a:t>ờng. Hết giờ học, ông đón em về. Khi em về đến nhà, bà pha n</a:t>
            </a:r>
            <a:r>
              <a:rPr lang="vi-VN" sz="2800"/>
              <a:t>ư</a:t>
            </a:r>
            <a:r>
              <a:rPr lang="en-US" sz="2800"/>
              <a:t>ớc để ông bà và em cùng uống. Em uống n</a:t>
            </a:r>
            <a:r>
              <a:rPr lang="vi-VN" sz="2800"/>
              <a:t>ư</a:t>
            </a:r>
            <a:r>
              <a:rPr lang="en-US" sz="2800"/>
              <a:t>ớc và kể cho ông bà nghe về các bạn ở tr</a:t>
            </a:r>
            <a:r>
              <a:rPr lang="vi-VN" sz="2800"/>
              <a:t>ư</a:t>
            </a:r>
            <a:r>
              <a:rPr lang="en-US" sz="2800"/>
              <a:t>ờng.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27" y="373294"/>
            <a:ext cx="1369367" cy="919575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110672" y="1991298"/>
            <a:ext cx="236707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5927663" y="1996266"/>
            <a:ext cx="236706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2458976" y="2579956"/>
            <a:ext cx="233067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7570229" y="2572635"/>
            <a:ext cx="231112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8796025" y="3086680"/>
            <a:ext cx="193616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1276386" y="2512589"/>
            <a:ext cx="4769630" cy="12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V="1">
            <a:off x="6167974" y="2505088"/>
            <a:ext cx="4964846" cy="124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1321710" y="3042168"/>
            <a:ext cx="1272900" cy="86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2753937" y="3028814"/>
            <a:ext cx="4941433" cy="3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7767156" y="3003350"/>
            <a:ext cx="3365664" cy="184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1347379" y="3557174"/>
            <a:ext cx="74144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1326370" y="4072109"/>
            <a:ext cx="88349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8955457" y="3545841"/>
            <a:ext cx="1564416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" descr="d6cc56ac75d1c6f5a3534dbe8d578eb5">
            <a:hlinkClick r:id="rId4" action="ppaction://hlinksldjump"/>
            <a:extLst>
              <a:ext uri="{FF2B5EF4-FFF2-40B4-BE49-F238E27FC236}">
                <a16:creationId xmlns:a16="http://schemas.microsoft.com/office/drawing/2014/main" xmlns="" id="{6EF02F2B-8AB6-46B7-BF47-E0944ECD1D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600" t="2607" r="-3657" b="-2607"/>
          <a:stretch/>
        </p:blipFill>
        <p:spPr>
          <a:xfrm>
            <a:off x="9883942" y="4751425"/>
            <a:ext cx="2700238" cy="2346373"/>
          </a:xfrm>
          <a:prstGeom prst="rect">
            <a:avLst/>
          </a:prstGeom>
        </p:spPr>
      </p:pic>
      <p:sp>
        <p:nvSpPr>
          <p:cNvPr id="20" name="Title 4">
            <a:extLst>
              <a:ext uri="{FF2B5EF4-FFF2-40B4-BE49-F238E27FC236}">
                <a16:creationId xmlns:a16="http://schemas.microsoft.com/office/drawing/2014/main" xmlns="" id="{9E788640-D3E5-4672-B69F-FB9D361708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0375" y="486040"/>
            <a:ext cx="5118100" cy="947737"/>
          </a:xfrm>
        </p:spPr>
        <p:txBody>
          <a:bodyPr/>
          <a:lstStyle/>
          <a:p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nối</a:t>
            </a:r>
            <a:r>
              <a:rPr lang="en-US" sz="2800" b="1" dirty="0"/>
              <a:t> </a:t>
            </a:r>
            <a:r>
              <a:rPr lang="en-US" sz="2800" b="1" dirty="0" err="1"/>
              <a:t>tiếp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:</a:t>
            </a:r>
            <a:endParaRPr lang="en-US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9C0CE61-3E8A-4273-8583-F3FF283CC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27" y="1345674"/>
            <a:ext cx="2817146" cy="6631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B1ADC2E2-F79D-40F0-B6D7-8996CD7C7A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888" y="4249202"/>
            <a:ext cx="6773930" cy="25286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EACD7BF-9F7D-4A9A-A45C-C680D7463CC1}"/>
              </a:ext>
            </a:extLst>
          </p:cNvPr>
          <p:cNvSpPr/>
          <p:nvPr/>
        </p:nvSpPr>
        <p:spPr>
          <a:xfrm>
            <a:off x="1269999" y="1997845"/>
            <a:ext cx="9964062" cy="210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/>
              <a:t>Ông bà em rất th</a:t>
            </a:r>
            <a:r>
              <a:rPr lang="vi-VN" sz="2800"/>
              <a:t>ư</a:t>
            </a:r>
            <a:r>
              <a:rPr lang="en-US" sz="2800"/>
              <a:t>ơng em. Sáng sáng, ông đ</a:t>
            </a:r>
            <a:r>
              <a:rPr lang="vi-VN" sz="2800"/>
              <a:t>ư</a:t>
            </a:r>
            <a:r>
              <a:rPr lang="en-US" sz="2800"/>
              <a:t>a em đến tr</a:t>
            </a:r>
            <a:r>
              <a:rPr lang="vi-VN" sz="2800"/>
              <a:t>ư</a:t>
            </a:r>
            <a:r>
              <a:rPr lang="en-US" sz="2800"/>
              <a:t>ờng. Hết giờ học, ông đón em về. Khi em về đến nhà, bà pha n</a:t>
            </a:r>
            <a:r>
              <a:rPr lang="vi-VN" sz="2800"/>
              <a:t>ư</a:t>
            </a:r>
            <a:r>
              <a:rPr lang="en-US" sz="2800"/>
              <a:t>ớc để ông bà và em cùng uống. Em uống n</a:t>
            </a:r>
            <a:r>
              <a:rPr lang="vi-VN" sz="2800"/>
              <a:t>ư</a:t>
            </a:r>
            <a:r>
              <a:rPr lang="en-US" sz="2800"/>
              <a:t>ớc và kể cho ông bà nghe về các bạn ở tr</a:t>
            </a:r>
            <a:r>
              <a:rPr lang="vi-VN" sz="2800"/>
              <a:t>ư</a:t>
            </a:r>
            <a:r>
              <a:rPr lang="en-US" sz="2800"/>
              <a:t>ờng.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627" y="426814"/>
            <a:ext cx="1318433" cy="885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8420" y="2540503"/>
            <a:ext cx="149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Hết giờ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29897" y="3053079"/>
            <a:ext cx="1364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uống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9999" y="3559989"/>
            <a:ext cx="149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nước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0211" y="3052341"/>
            <a:ext cx="118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cùng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EAFE68AA-391F-4804-95EE-B9967007A0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4" y="5447045"/>
            <a:ext cx="1404856" cy="141095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>
            <a:off x="2409345" y="2710636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467402" y="2725151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895107" y="2188199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953164" y="2202714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489371" y="2689698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547428" y="2704213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8738610" y="3155535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8796667" y="3170050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0108970" y="3724673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0167027" y="3739188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1004140" y="2689698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672225" y="2704213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926186" y="2201324"/>
            <a:ext cx="335239" cy="1826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4">
            <a:extLst>
              <a:ext uri="{FF2B5EF4-FFF2-40B4-BE49-F238E27FC236}">
                <a16:creationId xmlns:a16="http://schemas.microsoft.com/office/drawing/2014/main" xmlns="" id="{E3DAF07E-2B89-4644-9867-710193CA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593" y="493789"/>
            <a:ext cx="5983727" cy="946976"/>
          </a:xfrm>
        </p:spPr>
        <p:txBody>
          <a:bodyPr/>
          <a:lstStyle/>
          <a:p>
            <a:r>
              <a:rPr lang="en-US" sz="2800" b="1" dirty="0" err="1"/>
              <a:t>Luyện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từ</a:t>
            </a:r>
            <a:r>
              <a:rPr lang="en-US" sz="2800" b="1" dirty="0"/>
              <a:t> </a:t>
            </a:r>
            <a:r>
              <a:rPr lang="en-US" sz="2800" b="1" dirty="0" err="1"/>
              <a:t>khó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đọc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2097" y="2023106"/>
            <a:ext cx="149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thương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FE4E6E7-9096-41B7-9BAC-32C9947DED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27" y="1345674"/>
            <a:ext cx="2817146" cy="66313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1D6584B-B04B-4411-9832-B0E2B22C6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0" y="4216159"/>
            <a:ext cx="8503919" cy="25286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524"/>
            <a:ext cx="12192000" cy="4981575"/>
          </a:xfrm>
          <a:prstGeom prst="rect">
            <a:avLst/>
          </a:prstGeom>
        </p:spPr>
      </p:pic>
      <p:pic>
        <p:nvPicPr>
          <p:cNvPr id="4" name="Picture 3" descr="6-mau_slide_powerpoint_dep_ctu.vn_(87)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803" y="400050"/>
            <a:ext cx="1451428" cy="99967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2126342" y="2837544"/>
            <a:ext cx="1146628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2097314" y="4143828"/>
            <a:ext cx="1364343" cy="59508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1560285" y="3519714"/>
            <a:ext cx="2380342" cy="6821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8550" y="5800725"/>
            <a:ext cx="933450" cy="10572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354</Words>
  <Application>Microsoft Office PowerPoint</Application>
  <PresentationFormat>Custom</PresentationFormat>
  <Paragraphs>40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HP001 4 hàng</vt:lpstr>
      <vt:lpstr>UTM Avo</vt:lpstr>
      <vt:lpstr>宋体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thấy điều gì trong bức tranh?</vt:lpstr>
      <vt:lpstr>Đọc nối tiếp bài đọc sau:</vt:lpstr>
      <vt:lpstr>Luyện đọc từ khó và đọc câu.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67</cp:revision>
  <dcterms:created xsi:type="dcterms:W3CDTF">2021-11-01T08:16:43Z</dcterms:created>
  <dcterms:modified xsi:type="dcterms:W3CDTF">2023-01-09T08:02:22Z</dcterms:modified>
</cp:coreProperties>
</file>